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91" r:id="rId2"/>
    <p:sldId id="258" r:id="rId3"/>
    <p:sldId id="301" r:id="rId4"/>
    <p:sldId id="303" r:id="rId5"/>
    <p:sldId id="330" r:id="rId6"/>
    <p:sldId id="329" r:id="rId7"/>
    <p:sldId id="328" r:id="rId8"/>
    <p:sldId id="302" r:id="rId9"/>
    <p:sldId id="304" r:id="rId10"/>
    <p:sldId id="321" r:id="rId11"/>
    <p:sldId id="319" r:id="rId12"/>
    <p:sldId id="317" r:id="rId13"/>
    <p:sldId id="320" r:id="rId14"/>
    <p:sldId id="322" r:id="rId15"/>
    <p:sldId id="332" r:id="rId16"/>
    <p:sldId id="325" r:id="rId17"/>
    <p:sldId id="326" r:id="rId18"/>
    <p:sldId id="327" r:id="rId19"/>
    <p:sldId id="310" r:id="rId20"/>
    <p:sldId id="331" r:id="rId21"/>
    <p:sldId id="3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058DE01-2CE5-42D1-9238-1DFB3025760E}">
          <p14:sldIdLst>
            <p14:sldId id="291"/>
            <p14:sldId id="258"/>
          </p14:sldIdLst>
        </p14:section>
        <p14:section name="Background" id="{061149D9-DC53-4685-ABF4-BAD83081CB3E}">
          <p14:sldIdLst>
            <p14:sldId id="301"/>
            <p14:sldId id="303"/>
            <p14:sldId id="330"/>
            <p14:sldId id="329"/>
            <p14:sldId id="328"/>
            <p14:sldId id="302"/>
          </p14:sldIdLst>
        </p14:section>
        <p14:section name="The gigs package" id="{05DB8D9D-0205-40AE-9B8D-9DB363D3F9A1}">
          <p14:sldIdLst>
            <p14:sldId id="304"/>
            <p14:sldId id="321"/>
            <p14:sldId id="319"/>
            <p14:sldId id="317"/>
            <p14:sldId id="320"/>
            <p14:sldId id="322"/>
            <p14:sldId id="332"/>
            <p14:sldId id="325"/>
            <p14:sldId id="326"/>
            <p14:sldId id="327"/>
          </p14:sldIdLst>
        </p14:section>
        <p14:section name="Demonstrations!" id="{DB46858F-F418-44F8-9234-3E77B09FE5C3}">
          <p14:sldIdLst>
            <p14:sldId id="310"/>
          </p14:sldIdLst>
        </p14:section>
        <p14:section name="Looking forwards" id="{AE19ABC7-AE89-4681-BA47-6E8F5EC16EE9}">
          <p14:sldIdLst>
            <p14:sldId id="331"/>
          </p14:sldIdLst>
        </p14:section>
        <p14:section name="Acknowlegements + Contact" id="{C84A3228-A8D7-4408-99C3-308EA53EBFEA}">
          <p14:sldIdLst>
            <p14:sldId id="3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611"/>
    <a:srgbClr val="FF990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64127-23D9-4FA8-98D2-E5F2D4C4FD93}" v="347" dt="2023-09-06T17:36:39.491"/>
    <p1510:client id="{B754386F-ED7E-41F5-8D84-3C818861B2B2}" v="3354" dt="2023-09-06T21:20:53.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2466" autoAdjust="0"/>
  </p:normalViewPr>
  <p:slideViewPr>
    <p:cSldViewPr snapToGrid="0">
      <p:cViewPr varScale="1">
        <p:scale>
          <a:sx n="132" d="100"/>
          <a:sy n="132" d="100"/>
        </p:scale>
        <p:origin x="51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549C4-EB6F-4DC0-B4C5-DCF09208C01F}" type="datetimeFigureOut">
              <a:rPr lang="en-GB" smtClean="0"/>
              <a:t>06/09/2023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5C5B9-54D7-4D53-9FFB-C159FF5BFE1C}" type="slidenum">
              <a:rPr lang="en-GB" smtClean="0"/>
              <a:t>‹#›</a:t>
            </a:fld>
            <a:endParaRPr lang="en-GB"/>
          </a:p>
        </p:txBody>
      </p:sp>
    </p:spTree>
    <p:extLst>
      <p:ext uri="{BB962C8B-B14F-4D97-AF65-F5344CB8AC3E}">
        <p14:creationId xmlns:p14="http://schemas.microsoft.com/office/powerpoint/2010/main" val="269876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Hi all</a:t>
            </a:r>
            <a:r>
              <a:rPr lang="en-GB" sz="1800" kern="100">
                <a:effectLst/>
                <a:latin typeface="Calibri" panose="020F0502020204030204" pitchFamily="34" charset="0"/>
                <a:ea typeface="Calibri" panose="020F0502020204030204" pitchFamily="34" charset="0"/>
                <a:cs typeface="Times New Roman" panose="02020603050405020304" pitchFamily="18" charset="0"/>
              </a:rPr>
              <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 hope you’re all well rested after that </a:t>
            </a:r>
            <a:r>
              <a:rPr lang="en-GB" sz="1800" kern="100">
                <a:effectLst/>
                <a:latin typeface="Calibri" panose="020F0502020204030204" pitchFamily="34" charset="0"/>
                <a:ea typeface="Calibri" panose="020F0502020204030204" pitchFamily="34" charset="0"/>
                <a:cs typeface="Times New Roman" panose="02020603050405020304" pitchFamily="18" charset="0"/>
              </a:rPr>
              <a:t>tea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break. I’m Simon</a:t>
            </a:r>
            <a:r>
              <a:rPr lang="en-GB" sz="1800" kern="100">
                <a:effectLst/>
                <a:latin typeface="Calibri" panose="020F0502020204030204" pitchFamily="34" charset="0"/>
                <a:ea typeface="Calibri" panose="020F0502020204030204" pitchFamily="34" charset="0"/>
                <a:cs typeface="Times New Roman" panose="02020603050405020304" pitchFamily="18" charset="0"/>
              </a:rPr>
              <a:t> Parker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 research assistant from the London School of Hygiene and Tropical </a:t>
            </a:r>
            <a:r>
              <a:rPr lang="en-GB" sz="1800" kern="100">
                <a:effectLst/>
                <a:latin typeface="Calibri" panose="020F0502020204030204" pitchFamily="34" charset="0"/>
                <a:ea typeface="Calibri" panose="020F0502020204030204" pitchFamily="34" charset="0"/>
                <a:cs typeface="Times New Roman" panose="02020603050405020304" pitchFamily="18" charset="0"/>
              </a:rPr>
              <a:t>Medicine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and I’m here to talk to you all today about a new package for growth analysis in Stata using international, prescriptive growth standards.</a:t>
            </a:r>
          </a:p>
        </p:txBody>
      </p:sp>
      <p:sp>
        <p:nvSpPr>
          <p:cNvPr id="4" name="Slide Number Placeholder 3"/>
          <p:cNvSpPr>
            <a:spLocks noGrp="1"/>
          </p:cNvSpPr>
          <p:nvPr>
            <p:ph type="sldNum" sz="quarter" idx="5"/>
          </p:nvPr>
        </p:nvSpPr>
        <p:spPr/>
        <p:txBody>
          <a:bodyPr/>
          <a:lstStyle/>
          <a:p>
            <a:fld id="{A465C5B9-54D7-4D53-9FFB-C159FF5BFE1C}" type="slidenum">
              <a:rPr lang="en-GB" smtClean="0"/>
              <a:t>1</a:t>
            </a:fld>
            <a:endParaRPr lang="en-GB"/>
          </a:p>
        </p:txBody>
      </p:sp>
    </p:spTree>
    <p:extLst>
      <p:ext uri="{BB962C8B-B14F-4D97-AF65-F5344CB8AC3E}">
        <p14:creationId xmlns:p14="http://schemas.microsoft.com/office/powerpoint/2010/main" val="137272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00"/>
              </a:highlight>
            </a:endParaRPr>
          </a:p>
          <a:p>
            <a:pPr marL="0" lvl="0" indent="0" algn="l" rtl="0">
              <a:lnSpc>
                <a:spcPct val="115000"/>
              </a:lnSpc>
              <a:spcBef>
                <a:spcPts val="0"/>
              </a:spcBef>
              <a:spcAft>
                <a:spcPts val="0"/>
              </a:spcAft>
              <a:buNone/>
            </a:pPr>
            <a:endParaRPr>
              <a:solidFill>
                <a:schemeClr val="dk1"/>
              </a:solidFill>
              <a:highlight>
                <a:srgbClr val="FFFF00"/>
              </a:highlight>
            </a:endParaRPr>
          </a:p>
        </p:txBody>
      </p:sp>
    </p:spTree>
    <p:extLst>
      <p:ext uri="{BB962C8B-B14F-4D97-AF65-F5344CB8AC3E}">
        <p14:creationId xmlns:p14="http://schemas.microsoft.com/office/powerpoint/2010/main" val="263543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first function we’re going to look at, who ‘underscore’ GEE ESS, can convert between measurements and z-scores or percentiles in the WHO Child Growth Standards for children aged from zero to five years. The function generates a new variable </a:t>
            </a:r>
            <a:r>
              <a:rPr lang="en-GB" sz="1800" i="1" kern="100" dirty="0" err="1">
                <a:effectLst/>
                <a:latin typeface="Calibri" panose="020F0502020204030204" pitchFamily="34" charset="0"/>
                <a:ea typeface="Calibri" panose="020F0502020204030204" pitchFamily="34" charset="0"/>
                <a:cs typeface="Times New Roman" panose="02020603050405020304" pitchFamily="18" charset="0"/>
              </a:rPr>
              <a:t>newvar</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We recommend storing your outputs as double-precision float, but this is your choice. The arguments to who ‘underscore’ GEE ESS are:</a:t>
            </a:r>
          </a:p>
          <a:p>
            <a:pPr algn="just">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variable you want to do conversions with, </a:t>
            </a:r>
          </a:p>
          <a:p>
            <a:pPr marL="342900" lvl="0" indent="-342900" algn="just">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followed by an acronym. These are shown in table one, and you can see how each different acronym refers to a different standard - for example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bfa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for the BMI for age standard.</a:t>
            </a:r>
          </a:p>
          <a:p>
            <a:pPr marL="342900" lvl="0" indent="-342900" algn="just">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Next comes the type of conversion you want to do. This can be converting values to z-scores or percentiles with vee two zed or vee two pee, or the reverse with zed two vee or pee to vee. </a:t>
            </a:r>
          </a:p>
          <a:p>
            <a:pPr marL="342900" lvl="0" indent="-342900" algn="just">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You can use the [if] and [in] portions to limit which observations the function returns a result for. </a:t>
            </a:r>
          </a:p>
          <a:p>
            <a:pPr marL="342900" lvl="0" indent="-342900" algn="just">
              <a:lnSpc>
                <a:spcPct val="107000"/>
              </a:lnSpc>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xvar</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option specifies x variables for each observation. Think of this as the ‘x’ you would have in a growth chart – usually for the WHO standards, this is age in days. </a:t>
            </a:r>
          </a:p>
          <a:p>
            <a:pPr marL="342900" lvl="0" indent="-342900" algn="just">
              <a:lnSpc>
                <a:spcPct val="107000"/>
              </a:lnSpc>
              <a:spcAft>
                <a:spcPts val="800"/>
              </a:spcAft>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Finally, the sex() and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sexcode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options provide information on the sex of each observation to the function. So, for a sex variable where 1 is male and 2 is female, you’d write sex code open bracket MALE equals 1 comma, female = 2). If 1 were female and 2 were male, you’d set male to 2 and female to 1.</a:t>
            </a:r>
          </a:p>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rgbClr val="FFFF00"/>
              </a:highlight>
            </a:endParaRPr>
          </a:p>
          <a:p>
            <a:pPr marL="0" lvl="0" indent="0" algn="l" rtl="0">
              <a:lnSpc>
                <a:spcPct val="115000"/>
              </a:lnSpc>
              <a:spcBef>
                <a:spcPts val="0"/>
              </a:spcBef>
              <a:spcAft>
                <a:spcPts val="0"/>
              </a:spcAft>
              <a:buNone/>
            </a:pPr>
            <a:endParaRPr dirty="0">
              <a:solidFill>
                <a:schemeClr val="dk1"/>
              </a:solidFill>
              <a:highlight>
                <a:srgbClr val="FFFF00"/>
              </a:highlight>
            </a:endParaRPr>
          </a:p>
        </p:txBody>
      </p:sp>
    </p:spTree>
    <p:extLst>
      <p:ext uri="{BB962C8B-B14F-4D97-AF65-F5344CB8AC3E}">
        <p14:creationId xmlns:p14="http://schemas.microsoft.com/office/powerpoint/2010/main" val="1943672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next function,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underscore EN BEE ESS, performs conversions in the INTERGROWTH-21</a:t>
            </a:r>
            <a:r>
              <a:rPr lang="en-GB"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standards for newborn size. The function is near identical to before, but instead of the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xvar</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option you use the gest underscore age option. This is because the INTERGROWTH-21</a:t>
            </a:r>
            <a:r>
              <a:rPr lang="en-GB"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Newborn Size Standards always use gestational age as the x variable. You should supply this in days. </a:t>
            </a:r>
            <a:endParaRPr dirty="0">
              <a:solidFill>
                <a:schemeClr val="dk1"/>
              </a:solidFill>
              <a:highlight>
                <a:srgbClr val="FFFF00"/>
              </a:highlight>
            </a:endParaRPr>
          </a:p>
          <a:p>
            <a:pPr marL="0" lvl="0" indent="0" algn="l" rtl="0">
              <a:lnSpc>
                <a:spcPct val="115000"/>
              </a:lnSpc>
              <a:spcBef>
                <a:spcPts val="0"/>
              </a:spcBef>
              <a:spcAft>
                <a:spcPts val="0"/>
              </a:spcAft>
              <a:buNone/>
            </a:pPr>
            <a:endParaRPr dirty="0">
              <a:solidFill>
                <a:schemeClr val="dk1"/>
              </a:solidFill>
              <a:highlight>
                <a:srgbClr val="FFFF00"/>
              </a:highlight>
            </a:endParaRPr>
          </a:p>
        </p:txBody>
      </p:sp>
    </p:spTree>
    <p:extLst>
      <p:ext uri="{BB962C8B-B14F-4D97-AF65-F5344CB8AC3E}">
        <p14:creationId xmlns:p14="http://schemas.microsoft.com/office/powerpoint/2010/main" val="640238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Our last conversion function covers postnatal growth in preterm infants and is therefore called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underscore PEE EN GEE. Apart from the function name, its arguments are the same as the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who_gs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function – except it takes different acronyms to the WHO standards.</a:t>
            </a:r>
          </a:p>
        </p:txBody>
      </p:sp>
    </p:spTree>
    <p:extLst>
      <p:ext uri="{BB962C8B-B14F-4D97-AF65-F5344CB8AC3E}">
        <p14:creationId xmlns:p14="http://schemas.microsoft.com/office/powerpoint/2010/main" val="3408527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gigs classification functions take a similar format. </a:t>
            </a:r>
            <a:endParaRPr dirty="0">
              <a:solidFill>
                <a:schemeClr val="dk1"/>
              </a:solidFill>
              <a:highlight>
                <a:srgbClr val="FFFF00"/>
              </a:highlight>
            </a:endParaRPr>
          </a:p>
          <a:p>
            <a:pPr marL="0" lvl="0" indent="0" algn="l" rtl="0">
              <a:lnSpc>
                <a:spcPct val="115000"/>
              </a:lnSpc>
              <a:spcBef>
                <a:spcPts val="0"/>
              </a:spcBef>
              <a:spcAft>
                <a:spcPts val="0"/>
              </a:spcAft>
              <a:buNone/>
            </a:pPr>
            <a:endParaRPr dirty="0">
              <a:solidFill>
                <a:schemeClr val="dk1"/>
              </a:solidFill>
              <a:highlight>
                <a:srgbClr val="FFFF00"/>
              </a:highlight>
            </a:endParaRPr>
          </a:p>
        </p:txBody>
      </p:sp>
    </p:spTree>
    <p:extLst>
      <p:ext uri="{BB962C8B-B14F-4D97-AF65-F5344CB8AC3E}">
        <p14:creationId xmlns:p14="http://schemas.microsoft.com/office/powerpoint/2010/main" val="3828953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first, classify ESS GEE AY, uses weight at birth and the INTERGROWTH-21</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dirty="0">
                <a:effectLst/>
                <a:latin typeface="Calibri" panose="020F0502020204030204" pitchFamily="34" charset="0"/>
                <a:ea typeface="Calibri" panose="020F0502020204030204" pitchFamily="34" charset="0"/>
                <a:cs typeface="Times New Roman" panose="02020603050405020304" pitchFamily="18" charset="0"/>
              </a:rPr>
              <a:t> newborn size standards to generate a variable with labels for size-for-gestational age categorisations. The cut-offs are given in table four.</a:t>
            </a:r>
            <a:endParaRPr dirty="0">
              <a:solidFill>
                <a:schemeClr val="dk1"/>
              </a:solidFill>
              <a:highlight>
                <a:srgbClr val="FFFF00"/>
              </a:highlight>
            </a:endParaRPr>
          </a:p>
        </p:txBody>
      </p:sp>
    </p:spTree>
    <p:extLst>
      <p:ext uri="{BB962C8B-B14F-4D97-AF65-F5344CB8AC3E}">
        <p14:creationId xmlns:p14="http://schemas.microsoft.com/office/powerpoint/2010/main" val="1073799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other three functions use the WHO and INTERGROWTH-21</a:t>
            </a:r>
            <a:r>
              <a:rPr lang="en-GB" sz="1800" kern="100" baseline="30000">
                <a:effectLst/>
                <a:latin typeface="Calibri" panose="020F0502020204030204" pitchFamily="34" charset="0"/>
                <a:ea typeface="Calibri" panose="020F0502020204030204" pitchFamily="34" charset="0"/>
                <a:cs typeface="Times New Roman" panose="02020603050405020304" pitchFamily="18" charset="0"/>
              </a:rPr>
              <a:t>st</a:t>
            </a:r>
            <a:r>
              <a:rPr lang="en-GB" sz="1800" kern="100">
                <a:effectLst/>
                <a:latin typeface="Calibri" panose="020F0502020204030204" pitchFamily="34" charset="0"/>
                <a:ea typeface="Calibri" panose="020F0502020204030204" pitchFamily="34" charset="0"/>
                <a:cs typeface="Times New Roman" panose="02020603050405020304" pitchFamily="18" charset="0"/>
              </a:rPr>
              <a:t> standards to make z-scores in either length-for-age, weight-for-length/height, and weight-for-age. These z-scores can then be categorised according to existing cut-offs from the literature. The first classifies stunting, which is being too short for age. You provide the function with length/height in cm, the gestational age at birth in days for each observation, and the age in days. You also have to tell the function whether length or height was measured in each observation. This is because the length and height measurement processes are different, so the function might correct some values based on which type of measurement was taken. Finally, you provide the function with information on sex.</a:t>
            </a: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00"/>
              </a:highlight>
            </a:endParaRPr>
          </a:p>
          <a:p>
            <a:pPr marL="0" lvl="0" indent="0" algn="l" rtl="0">
              <a:lnSpc>
                <a:spcPct val="115000"/>
              </a:lnSpc>
              <a:spcBef>
                <a:spcPts val="0"/>
              </a:spcBef>
              <a:spcAft>
                <a:spcPts val="0"/>
              </a:spcAft>
              <a:buNone/>
            </a:pPr>
            <a:endParaRPr>
              <a:solidFill>
                <a:schemeClr val="dk1"/>
              </a:solidFill>
              <a:highlight>
                <a:srgbClr val="FFFF00"/>
              </a:highlight>
            </a:endParaRPr>
          </a:p>
        </p:txBody>
      </p:sp>
    </p:spTree>
    <p:extLst>
      <p:ext uri="{BB962C8B-B14F-4D97-AF65-F5344CB8AC3E}">
        <p14:creationId xmlns:p14="http://schemas.microsoft.com/office/powerpoint/2010/main" val="3759431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function for classifying wasting – that is, weighing too little for your length or height - has the same syntax as the previous function but omits the gestational age at birth option. </a:t>
            </a:r>
          </a:p>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rgbClr val="FFFF00"/>
              </a:highlight>
            </a:endParaRPr>
          </a:p>
          <a:p>
            <a:pPr marL="0" lvl="0" indent="0" algn="l" rtl="0">
              <a:lnSpc>
                <a:spcPct val="115000"/>
              </a:lnSpc>
              <a:spcBef>
                <a:spcPts val="0"/>
              </a:spcBef>
              <a:spcAft>
                <a:spcPts val="0"/>
              </a:spcAft>
              <a:buNone/>
            </a:pPr>
            <a:endParaRPr dirty="0">
              <a:solidFill>
                <a:schemeClr val="dk1"/>
              </a:solidFill>
              <a:highlight>
                <a:srgbClr val="FFFF00"/>
              </a:highlight>
            </a:endParaRPr>
          </a:p>
        </p:txBody>
      </p:sp>
    </p:spTree>
    <p:extLst>
      <p:ext uri="{BB962C8B-B14F-4D97-AF65-F5344CB8AC3E}">
        <p14:creationId xmlns:p14="http://schemas.microsoft.com/office/powerpoint/2010/main" val="339081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last classification function, classify weight-for-age, uses the gestational age at birth option, but does not include the length options from the earlier functions. It classifies whether infants are under or overweight, which is of importance in tracking both malnutrition and development of obesity.</a:t>
            </a:r>
          </a:p>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rgbClr val="FFFF00"/>
              </a:highlight>
            </a:endParaRPr>
          </a:p>
          <a:p>
            <a:pPr marL="0" lvl="0" indent="0" algn="l" rtl="0">
              <a:lnSpc>
                <a:spcPct val="115000"/>
              </a:lnSpc>
              <a:spcBef>
                <a:spcPts val="0"/>
              </a:spcBef>
              <a:spcAft>
                <a:spcPts val="0"/>
              </a:spcAft>
              <a:buNone/>
            </a:pPr>
            <a:endParaRPr dirty="0">
              <a:solidFill>
                <a:schemeClr val="dk1"/>
              </a:solidFill>
              <a:highlight>
                <a:srgbClr val="FFFF00"/>
              </a:highlight>
            </a:endParaRPr>
          </a:p>
        </p:txBody>
      </p:sp>
    </p:spTree>
    <p:extLst>
      <p:ext uri="{BB962C8B-B14F-4D97-AF65-F5344CB8AC3E}">
        <p14:creationId xmlns:p14="http://schemas.microsoft.com/office/powerpoint/2010/main" val="3598730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solidFill>
                  <a:schemeClr val="dk1"/>
                </a:solidFill>
                <a:highlight>
                  <a:srgbClr val="FFFF00"/>
                </a:highlight>
              </a:rPr>
              <a:t>[drop out of ppt into Stata, and run code there]</a:t>
            </a:r>
          </a:p>
          <a:p>
            <a:pPr marL="0" lvl="0" indent="0" algn="l" rtl="0">
              <a:lnSpc>
                <a:spcPct val="115000"/>
              </a:lnSpc>
              <a:spcBef>
                <a:spcPts val="0"/>
              </a:spcBef>
              <a:spcAft>
                <a:spcPts val="0"/>
              </a:spcAft>
              <a:buNone/>
            </a:pPr>
            <a:endParaRPr lang="en-GB" dirty="0">
              <a:solidFill>
                <a:schemeClr val="dk1"/>
              </a:solidFill>
              <a:highlight>
                <a:srgbClr val="FFFF00"/>
              </a:highlight>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First, we’ll install gigs from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Github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using the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Github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module.</a:t>
            </a:r>
          </a:p>
          <a:p>
            <a:pPr algn="just">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Now that that’s done, let’s load in an example dataset. This small example DTA-file contains a variable with percentiles, a variable with gestational ages, and a variable with sex. First, to show you that GIGS can convert between measurements and z-scores/percentiles and back again, we’ll convert the `perc` variable to weights in kg in the INTERGROWTH Newborn Size Standards.</a:t>
            </a:r>
          </a:p>
          <a:p>
            <a:pPr algn="just">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 we get out this nice variable for weights in kg. Let’s now use the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EN BEE ESS function to convert these weights back into percentiles – and as you can see, they’re the same as our original inputs! Finally, we’ll get size-for-gestational age categorisations using these weight values we generated. If you recall the cut-offs from before, you’ll note that the categorisations are correct.</a:t>
            </a:r>
          </a:p>
          <a:p>
            <a:pPr algn="just">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Now for our next example: </a:t>
            </a:r>
          </a:p>
          <a:p>
            <a:pPr algn="just">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dataset contains z-scores, sexes, and age in days – as well as gestational ages and whether each infant was recorded using length or height. We can generate expected length/height values using the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who_gs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conversion command: </a:t>
            </a:r>
          </a:p>
          <a:p>
            <a:pPr algn="just">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These lengths and heights look reasonable. If we perform the conversion the other way, the results are again identical to the z-scores we used at the start. Now we can classify stunting for each observation, providing the function with the gestational age at birth, the age in days, whether length or height was taken for each observation and finally, sex information. Again, we get a variable with classifications for each variable, though this time for stunting.</a:t>
            </a:r>
          </a:p>
          <a:p>
            <a:pPr algn="just">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As you can see, gigs makes using these growth standards easy and accessible for Stata users. </a:t>
            </a:r>
          </a:p>
          <a:p>
            <a:pPr marL="0" lvl="0" indent="0" algn="l" rtl="0">
              <a:lnSpc>
                <a:spcPct val="115000"/>
              </a:lnSpc>
              <a:spcBef>
                <a:spcPts val="0"/>
              </a:spcBef>
              <a:spcAft>
                <a:spcPts val="0"/>
              </a:spcAft>
              <a:buNone/>
            </a:pPr>
            <a:endParaRPr lang="en-GB" dirty="0">
              <a:solidFill>
                <a:schemeClr val="dk1"/>
              </a:solidFill>
              <a:highlight>
                <a:srgbClr val="FFFF00"/>
              </a:highlight>
            </a:endParaRPr>
          </a:p>
        </p:txBody>
      </p:sp>
    </p:spTree>
    <p:extLst>
      <p:ext uri="{BB962C8B-B14F-4D97-AF65-F5344CB8AC3E}">
        <p14:creationId xmlns:p14="http://schemas.microsoft.com/office/powerpoint/2010/main" val="320142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9b816d816d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19b816d816d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My talk is split into three blocks and an outro. I’ll first cover some conceptual background information and give a quick overview of why this package was needed and what gaps it addresses. I’ll follow this with an overview of the functions available in gigs and their syntax, and finally demonstrate the package in action to you all. Finally, I’ll round the talk up and address any questions from you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1247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lnSpc>
                <a:spcPct val="107000"/>
              </a:lnSpc>
              <a:spcAft>
                <a:spcPts val="800"/>
              </a:spcAft>
            </a:pPr>
            <a:r>
              <a:rPr lang="en-GB" sz="1800" b="1" u="sng" kern="100" dirty="0">
                <a:effectLst/>
                <a:latin typeface="Calibri" panose="020F0502020204030204" pitchFamily="34" charset="0"/>
                <a:ea typeface="Calibri" panose="020F0502020204030204" pitchFamily="34" charset="0"/>
                <a:cs typeface="Times New Roman" panose="02020603050405020304" pitchFamily="18" charset="0"/>
              </a:rPr>
              <a:t>With the demonstrations out of the way, it’s time to wrap up</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Looking forwards, we hope to optimise the Stata package – an endeavour for which we would love to hear from anyone interested in looking over our .ado files. We also writing a manuscript up for the Stata Journal, such that the package is available via the `net install` command. We’re also working on our packages in other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softwares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which are to be publicised in the future, and our guidance and web platform. We’d like to note that gigs is in development – the classification functions may change slightly as we iron out with collaborators exactly how each function should operate. That said, I can reassure you that the broad functionality of the package is stable at this point.</a:t>
            </a:r>
          </a:p>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rgbClr val="FFFF00"/>
              </a:highlight>
            </a:endParaRPr>
          </a:p>
          <a:p>
            <a:pPr marL="0" lvl="0" indent="0" algn="l" rtl="0">
              <a:lnSpc>
                <a:spcPct val="115000"/>
              </a:lnSpc>
              <a:spcBef>
                <a:spcPts val="0"/>
              </a:spcBef>
              <a:spcAft>
                <a:spcPts val="0"/>
              </a:spcAft>
              <a:buNone/>
            </a:pPr>
            <a:endParaRPr dirty="0">
              <a:solidFill>
                <a:schemeClr val="dk1"/>
              </a:solidFill>
              <a:highlight>
                <a:srgbClr val="FFFF00"/>
              </a:highlight>
            </a:endParaRPr>
          </a:p>
        </p:txBody>
      </p:sp>
    </p:spTree>
    <p:extLst>
      <p:ext uri="{BB962C8B-B14F-4D97-AF65-F5344CB8AC3E}">
        <p14:creationId xmlns:p14="http://schemas.microsoft.com/office/powerpoint/2010/main" val="4120182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 to wrap up: I would like to thank the Bill and Melinda Gates Foundation for funding this work, and my colleagues Eric, Linda, and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Bancy</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for their work on this project - specifically the guidance I’ve received from both Eric and Linda whilst writing this package out. I would also like to thank you all for listening today and am very happy to take your questions.</a:t>
            </a:r>
          </a:p>
        </p:txBody>
      </p:sp>
      <p:sp>
        <p:nvSpPr>
          <p:cNvPr id="4" name="Slide Number Placeholder 3"/>
          <p:cNvSpPr>
            <a:spLocks noGrp="1"/>
          </p:cNvSpPr>
          <p:nvPr>
            <p:ph type="sldNum" sz="quarter" idx="5"/>
          </p:nvPr>
        </p:nvSpPr>
        <p:spPr/>
        <p:txBody>
          <a:bodyPr/>
          <a:lstStyle/>
          <a:p>
            <a:fld id="{A465C5B9-54D7-4D53-9FFB-C159FF5BFE1C}" type="slidenum">
              <a:rPr lang="en-GB" smtClean="0"/>
              <a:t>21</a:t>
            </a:fld>
            <a:endParaRPr lang="en-GB"/>
          </a:p>
        </p:txBody>
      </p:sp>
    </p:spTree>
    <p:extLst>
      <p:ext uri="{BB962C8B-B14F-4D97-AF65-F5344CB8AC3E}">
        <p14:creationId xmlns:p14="http://schemas.microsoft.com/office/powerpoint/2010/main" val="354096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lnSpc>
                <a:spcPct val="107000"/>
              </a:lnSpc>
              <a:spcAft>
                <a:spcPts val="800"/>
              </a:spcAft>
            </a:pPr>
            <a:r>
              <a:rPr lang="en-GB" sz="1800" b="1" u="sng" kern="100" dirty="0">
                <a:effectLst/>
                <a:latin typeface="Calibri" panose="020F0502020204030204" pitchFamily="34" charset="0"/>
                <a:ea typeface="Calibri" panose="020F0502020204030204" pitchFamily="34" charset="0"/>
                <a:cs typeface="Times New Roman" panose="02020603050405020304" pitchFamily="18" charset="0"/>
              </a:rPr>
              <a:t>First, an introduction to growth, its analysis, and why it matters.</a:t>
            </a:r>
          </a:p>
          <a:p>
            <a:pPr algn="just">
              <a:lnSpc>
                <a:spcPct val="107000"/>
              </a:lnSpc>
              <a:spcAft>
                <a:spcPts val="800"/>
              </a:spcAft>
            </a:pPr>
            <a:endParaRPr lang="en-GB" sz="1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Child growth captures not only how an individual is growing but is a consequence of wider societal trends – growth is linked to the economic development of countries and can be used to characterise global health inequalities. For individuals, failure to grow in early life correlates with failure to thrive in later life, and on a global scale poor growth is associated with most unnecessary neonatal and infant deaths. To achieve the Sustainable Development Goals set out by UNICEF, we need to improve child growth and its monitoring.</a:t>
            </a:r>
          </a:p>
          <a:p>
            <a:pPr algn="just">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37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essence, growth analysis centres on one question – “how big is this baby relative to others of its age and sex?”. In the clinic, you could take a chart like this one showing the expected weights of female babies relative to their age and say: I have an eleven kilogramme baby. They are eleven months old. Therefore, they are bigger than at least 90% of babies according to this graph. You could also quantify the growth of children in terms of z-scores, where you work out the number of standard deviations between a child’s size and the mean size.</a:t>
            </a:r>
          </a:p>
          <a:p>
            <a:pPr marL="0" lvl="0" indent="0" algn="l" rtl="0">
              <a:lnSpc>
                <a:spcPct val="115000"/>
              </a:lnSpc>
              <a:spcBef>
                <a:spcPts val="0"/>
              </a:spcBef>
              <a:spcAft>
                <a:spcPts val="0"/>
              </a:spcAft>
              <a:buNone/>
            </a:pPr>
            <a:endParaRPr dirty="0">
              <a:solidFill>
                <a:schemeClr val="dk1"/>
              </a:solidFill>
              <a:highlight>
                <a:srgbClr val="FFFF00"/>
              </a:highlight>
            </a:endParaRPr>
          </a:p>
        </p:txBody>
      </p:sp>
    </p:spTree>
    <p:extLst>
      <p:ext uri="{BB962C8B-B14F-4D97-AF65-F5344CB8AC3E}">
        <p14:creationId xmlns:p14="http://schemas.microsoft.com/office/powerpoint/2010/main" val="1865949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graph being used matters. Each of these growth charts can be generated using data from thousands or even tens of thousands of babies, and the makeup of this population determines the utility of the growth chart. For our purposes – the consistent analysis of growth across different populations, we want to focus on international growth standards. This is because they use only healthy infants in their study populations, and therefore capture ‘optimal’ growth for an international sample of babies. In contrast, a growth reference is useful for identifying how children of a given population have grown relative to other babies of that given population, but their use is limited when performing cross-country comparisons. </a:t>
            </a: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00"/>
              </a:highlight>
            </a:endParaRPr>
          </a:p>
          <a:p>
            <a:pPr marL="0" lvl="0" indent="0" algn="l" rtl="0">
              <a:lnSpc>
                <a:spcPct val="115000"/>
              </a:lnSpc>
              <a:spcBef>
                <a:spcPts val="0"/>
              </a:spcBef>
              <a:spcAft>
                <a:spcPts val="0"/>
              </a:spcAft>
              <a:buNone/>
            </a:pPr>
            <a:endParaRPr>
              <a:solidFill>
                <a:schemeClr val="dk1"/>
              </a:solidFill>
              <a:highlight>
                <a:srgbClr val="FFFF00"/>
              </a:highlight>
            </a:endParaRPr>
          </a:p>
        </p:txBody>
      </p:sp>
    </p:spTree>
    <p:extLst>
      <p:ext uri="{BB962C8B-B14F-4D97-AF65-F5344CB8AC3E}">
        <p14:creationId xmlns:p14="http://schemas.microsoft.com/office/powerpoint/2010/main" val="224437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If we care about monitoring growth and the tools used to do this, we should also make sure that these tools are being used correctly: at birth, the INTERGROWTH-21</a:t>
            </a:r>
            <a:r>
              <a:rPr lang="en-GB"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Newborn Size Standards are currently the best available growth standards. After birth, the WHO or INTERGROWTH-21</a:t>
            </a:r>
            <a:r>
              <a:rPr lang="en-GB"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Postnatal Growth Standards are best for term and preterm infants, respectively. Unfortunately, though the right tools are in use by many, they are often applied incorrectly – for example, the WHO standards are often used to analyse data from preterm infants, even though this is not advised.</a:t>
            </a:r>
          </a:p>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rgbClr val="FFFF00"/>
              </a:highlight>
            </a:endParaRPr>
          </a:p>
          <a:p>
            <a:pPr marL="0" lvl="0" indent="0" algn="l" rtl="0">
              <a:lnSpc>
                <a:spcPct val="115000"/>
              </a:lnSpc>
              <a:spcBef>
                <a:spcPts val="0"/>
              </a:spcBef>
              <a:spcAft>
                <a:spcPts val="0"/>
              </a:spcAft>
              <a:buNone/>
            </a:pPr>
            <a:endParaRPr dirty="0">
              <a:solidFill>
                <a:schemeClr val="dk1"/>
              </a:solidFill>
              <a:highlight>
                <a:srgbClr val="FFFF00"/>
              </a:highlight>
            </a:endParaRPr>
          </a:p>
        </p:txBody>
      </p:sp>
    </p:spTree>
    <p:extLst>
      <p:ext uri="{BB962C8B-B14F-4D97-AF65-F5344CB8AC3E}">
        <p14:creationId xmlns:p14="http://schemas.microsoft.com/office/powerpoint/2010/main" val="387626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Suboptimal analysis precipitates suboptimal data, which is why the Guidance for International Growth Standards – or GIGS – project are working on guidance for when and where to use each standard. We’re also working on software packages which include these international standards in Stata, R, and SAS. Finally, we aim to make public a web platform which will operationalise these software packages for use through web browsers.</a:t>
            </a:r>
          </a:p>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rgbClr val="FFFF00"/>
              </a:highlight>
            </a:endParaRPr>
          </a:p>
          <a:p>
            <a:pPr marL="0" lvl="0" indent="0" algn="l" rtl="0">
              <a:lnSpc>
                <a:spcPct val="115000"/>
              </a:lnSpc>
              <a:spcBef>
                <a:spcPts val="0"/>
              </a:spcBef>
              <a:spcAft>
                <a:spcPts val="0"/>
              </a:spcAft>
              <a:buNone/>
            </a:pPr>
            <a:endParaRPr dirty="0">
              <a:solidFill>
                <a:schemeClr val="dk1"/>
              </a:solidFill>
              <a:highlight>
                <a:srgbClr val="FFFF00"/>
              </a:highlight>
            </a:endParaRPr>
          </a:p>
        </p:txBody>
      </p:sp>
    </p:spTree>
    <p:extLst>
      <p:ext uri="{BB962C8B-B14F-4D97-AF65-F5344CB8AC3E}">
        <p14:creationId xmlns:p14="http://schemas.microsoft.com/office/powerpoint/2010/main" val="306248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rgbClr val="FFFF00"/>
              </a:highlight>
            </a:endParaRPr>
          </a:p>
          <a:p>
            <a:pPr marL="0" lvl="0" indent="0" algn="l" rtl="0">
              <a:lnSpc>
                <a:spcPct val="115000"/>
              </a:lnSpc>
              <a:spcBef>
                <a:spcPts val="0"/>
              </a:spcBef>
              <a:spcAft>
                <a:spcPts val="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We’re just about to come to the package itself – but first, what was the Stata landscape for packages in this area already? Well, Vidmar, Cole and Pan’s zed-</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anthro</a:t>
            </a:r>
            <a:r>
              <a:rPr lang="en-GB" sz="1800" dirty="0">
                <a:effectLst/>
                <a:latin typeface="Calibri" panose="020F0502020204030204" pitchFamily="34" charset="0"/>
                <a:ea typeface="Calibri" panose="020F0502020204030204" pitchFamily="34" charset="0"/>
                <a:cs typeface="Times New Roman" panose="02020603050405020304" pitchFamily="18" charset="0"/>
              </a:rPr>
              <a:t> package includes extensions 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egen</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the WHO Growth Standards, but also contains data from growth references which are outside the scope of the GIGS project. Additionally, I couldn’t find any Stata packages or scripts which implement the INTERGROWTH-21</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dirty="0">
                <a:effectLst/>
                <a:latin typeface="Calibri" panose="020F0502020204030204" pitchFamily="34" charset="0"/>
                <a:ea typeface="Calibri" panose="020F0502020204030204" pitchFamily="34" charset="0"/>
                <a:cs typeface="Times New Roman" panose="02020603050405020304" pitchFamily="18" charset="0"/>
              </a:rPr>
              <a:t> standards – only a lonely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Statalist</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forum post with no replies asking for a command, and GitHub script which could classify newborn size but not by converting weights into percentiles. </a:t>
            </a:r>
            <a:endParaRPr dirty="0">
              <a:solidFill>
                <a:schemeClr val="dk1"/>
              </a:solidFill>
              <a:highlight>
                <a:srgbClr val="FFFF00"/>
              </a:highlight>
            </a:endParaRPr>
          </a:p>
        </p:txBody>
      </p:sp>
    </p:spTree>
    <p:extLst>
      <p:ext uri="{BB962C8B-B14F-4D97-AF65-F5344CB8AC3E}">
        <p14:creationId xmlns:p14="http://schemas.microsoft.com/office/powerpoint/2010/main" val="2692090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GB" sz="1800" b="1" u="sng" kern="100" dirty="0">
                <a:effectLst/>
                <a:latin typeface="Calibri" panose="020F0502020204030204" pitchFamily="34" charset="0"/>
                <a:ea typeface="Calibri" panose="020F0502020204030204" pitchFamily="34" charset="0"/>
                <a:cs typeface="Times New Roman" panose="02020603050405020304" pitchFamily="18" charset="0"/>
              </a:rPr>
              <a:t>So, knowing the unmet needs in Stata – what does gigs do?</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highlight>
                <a:srgbClr val="FFFF00"/>
              </a:highlight>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GIGS is a package offering growth assessment with international, prescriptive growth standards. Users can either convert between measures like weight or length and z-scores/percentiles, or they can let GIGS run the conversions and classify the outputs accordingly. Each function is an extension to generate, and I’m going to take you through the syntax now. We’ll go through the first function more slowly, then pass by each function faster as you get used to the layout of the arguments.</a:t>
            </a:r>
            <a:endParaRPr dirty="0">
              <a:solidFill>
                <a:schemeClr val="dk1"/>
              </a:solidFill>
              <a:highlight>
                <a:srgbClr val="FFFF00"/>
              </a:highlight>
            </a:endParaRPr>
          </a:p>
          <a:p>
            <a:pPr marL="0" lvl="0" indent="0" algn="l" rtl="0">
              <a:lnSpc>
                <a:spcPct val="115000"/>
              </a:lnSpc>
              <a:spcBef>
                <a:spcPts val="0"/>
              </a:spcBef>
              <a:spcAft>
                <a:spcPts val="0"/>
              </a:spcAft>
              <a:buNone/>
            </a:pPr>
            <a:endParaRPr dirty="0">
              <a:solidFill>
                <a:schemeClr val="dk1"/>
              </a:solidFill>
              <a:highlight>
                <a:srgbClr val="FFFF00"/>
              </a:highlight>
            </a:endParaRPr>
          </a:p>
        </p:txBody>
      </p:sp>
    </p:spTree>
    <p:extLst>
      <p:ext uri="{BB962C8B-B14F-4D97-AF65-F5344CB8AC3E}">
        <p14:creationId xmlns:p14="http://schemas.microsoft.com/office/powerpoint/2010/main" val="3996793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94538"/>
            <a:ext cx="9144000" cy="792965"/>
          </a:xfrm>
        </p:spPr>
        <p:txBody>
          <a:bodyPr anchor="b">
            <a:normAutofit/>
          </a:bodyPr>
          <a:lstStyle>
            <a:lvl1pPr algn="ctr">
              <a:defRPr sz="3600" b="1">
                <a:latin typeface="Source Sans Pro" panose="020B0503030403020204" pitchFamily="34" charset="0"/>
              </a:defRPr>
            </a:lvl1pPr>
          </a:lstStyle>
          <a:p>
            <a:r>
              <a:rPr lang="en-US" dirty="0"/>
              <a:t>Growth Guidance Team Meeting</a:t>
            </a:r>
          </a:p>
        </p:txBody>
      </p:sp>
      <p:sp>
        <p:nvSpPr>
          <p:cNvPr id="3" name="Subtitle 2"/>
          <p:cNvSpPr>
            <a:spLocks noGrp="1"/>
          </p:cNvSpPr>
          <p:nvPr>
            <p:ph type="subTitle" idx="1" hasCustomPrompt="1"/>
          </p:nvPr>
        </p:nvSpPr>
        <p:spPr>
          <a:xfrm>
            <a:off x="1524000" y="4860324"/>
            <a:ext cx="9144000" cy="949791"/>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Day, Year (e.g. February 22, 2023)</a:t>
            </a:r>
          </a:p>
        </p:txBody>
      </p:sp>
      <p:sp>
        <p:nvSpPr>
          <p:cNvPr id="4" name="Date Placeholder 3"/>
          <p:cNvSpPr>
            <a:spLocks noGrp="1"/>
          </p:cNvSpPr>
          <p:nvPr>
            <p:ph type="dt" sz="half" idx="10"/>
          </p:nvPr>
        </p:nvSpPr>
        <p:spPr/>
        <p:txBody>
          <a:bodyPr/>
          <a:lstStyle/>
          <a:p>
            <a:fld id="{846CE7D5-CF57-46EF-B807-FDD0502418D4}"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Google Shape;62;p14"/>
          <p:cNvPicPr preferRelativeResize="0"/>
          <p:nvPr userDrawn="1"/>
        </p:nvPicPr>
        <p:blipFill rotWithShape="1">
          <a:blip r:embed="rId2">
            <a:alphaModFix/>
          </a:blip>
          <a:srcRect/>
          <a:stretch/>
        </p:blipFill>
        <p:spPr>
          <a:xfrm>
            <a:off x="209967" y="470235"/>
            <a:ext cx="2278133" cy="1139067"/>
          </a:xfrm>
          <a:prstGeom prst="rect">
            <a:avLst/>
          </a:prstGeom>
          <a:noFill/>
          <a:ln>
            <a:noFill/>
          </a:ln>
        </p:spPr>
      </p:pic>
      <p:pic>
        <p:nvPicPr>
          <p:cNvPr id="8" name="Google Shape;63;p14" descr="Text&#10;&#10;Description automatically generated with medium confidence"/>
          <p:cNvPicPr preferRelativeResize="0"/>
          <p:nvPr userDrawn="1"/>
        </p:nvPicPr>
        <p:blipFill rotWithShape="1">
          <a:blip r:embed="rId3">
            <a:alphaModFix/>
          </a:blip>
          <a:srcRect/>
          <a:stretch/>
        </p:blipFill>
        <p:spPr>
          <a:xfrm>
            <a:off x="2862067" y="625401"/>
            <a:ext cx="1535773" cy="439963"/>
          </a:xfrm>
          <a:prstGeom prst="rect">
            <a:avLst/>
          </a:prstGeom>
          <a:noFill/>
          <a:ln>
            <a:noFill/>
          </a:ln>
        </p:spPr>
      </p:pic>
      <p:pic>
        <p:nvPicPr>
          <p:cNvPr id="9" name="Google Shape;64;p14" descr="A picture containing text, sign, plate, tableware&#10;&#10;Description automatically generated"/>
          <p:cNvPicPr preferRelativeResize="0"/>
          <p:nvPr userDrawn="1"/>
        </p:nvPicPr>
        <p:blipFill rotWithShape="1">
          <a:blip r:embed="rId4">
            <a:alphaModFix/>
          </a:blip>
          <a:srcRect/>
          <a:stretch/>
        </p:blipFill>
        <p:spPr>
          <a:xfrm>
            <a:off x="2873485" y="1158595"/>
            <a:ext cx="1616564" cy="288407"/>
          </a:xfrm>
          <a:prstGeom prst="rect">
            <a:avLst/>
          </a:prstGeom>
          <a:noFill/>
          <a:ln>
            <a:noFill/>
          </a:ln>
        </p:spPr>
      </p:pic>
      <p:cxnSp>
        <p:nvCxnSpPr>
          <p:cNvPr id="10" name="Google Shape;65;p14"/>
          <p:cNvCxnSpPr/>
          <p:nvPr userDrawn="1"/>
        </p:nvCxnSpPr>
        <p:spPr>
          <a:xfrm>
            <a:off x="2539969" y="624953"/>
            <a:ext cx="0" cy="821600"/>
          </a:xfrm>
          <a:prstGeom prst="straightConnector1">
            <a:avLst/>
          </a:prstGeom>
          <a:noFill/>
          <a:ln w="9525" cap="flat" cmpd="sng">
            <a:solidFill>
              <a:srgbClr val="218597"/>
            </a:solidFill>
            <a:prstDash val="solid"/>
            <a:round/>
            <a:headEnd type="none" w="sm" len="sm"/>
            <a:tailEnd type="none" w="sm" len="sm"/>
          </a:ln>
        </p:spPr>
      </p:cxnSp>
      <p:pic>
        <p:nvPicPr>
          <p:cNvPr id="11" name="Google Shape;66;p14"/>
          <p:cNvPicPr preferRelativeResize="0"/>
          <p:nvPr userDrawn="1"/>
        </p:nvPicPr>
        <p:blipFill rotWithShape="1">
          <a:blip r:embed="rId5">
            <a:alphaModFix/>
          </a:blip>
          <a:srcRect/>
          <a:stretch/>
        </p:blipFill>
        <p:spPr>
          <a:xfrm>
            <a:off x="9146675" y="358161"/>
            <a:ext cx="2562453" cy="1318067"/>
          </a:xfrm>
          <a:prstGeom prst="rect">
            <a:avLst/>
          </a:prstGeom>
          <a:noFill/>
          <a:ln>
            <a:noFill/>
          </a:ln>
        </p:spPr>
      </p:pic>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0332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Light" panose="020B0403030403020204" pitchFamily="34" charset="0"/>
              </a:defRPr>
            </a:lvl1pPr>
          </a:lstStyle>
          <a:p>
            <a:fld id="{846CE7D5-CF57-46EF-B807-FDD0502418D4}" type="datetimeFigureOut">
              <a:rPr lang="en-US" smtClean="0"/>
              <a:pPr/>
              <a:t>9/6/2023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Light" panose="020B0403030403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Light" panose="020B0403030403020204" pitchFamily="34" charset="0"/>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png"/><Relationship Id="rId7" Type="http://schemas.openxmlformats.org/officeDocument/2006/relationships/image" Target="../media/image10.sv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simon.parker@lshtm.ac.uk" TargetMode="Externa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hyperlink" Target="https://data.unicef.org/resources/who-unicef-discussion-paper-nutrition-target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00300"/>
            <a:ext cx="9144000" cy="1958340"/>
          </a:xfrm>
        </p:spPr>
        <p:txBody>
          <a:bodyPr>
            <a:normAutofit fontScale="90000"/>
          </a:bodyPr>
          <a:lstStyle/>
          <a:p>
            <a:r>
              <a:rPr lang="en-GB" sz="3600" dirty="0">
                <a:solidFill>
                  <a:schemeClr val="dk1"/>
                </a:solidFill>
                <a:ea typeface="Source Sans Pro" panose="020B0503030403020204" pitchFamily="34" charset="0"/>
                <a:cs typeface="Source Sans Pro"/>
                <a:sym typeface="Source Sans Pro"/>
              </a:rPr>
              <a:t>Guidance for </a:t>
            </a:r>
            <a:r>
              <a:rPr lang="en-GB" dirty="0">
                <a:solidFill>
                  <a:schemeClr val="dk1"/>
                </a:solidFill>
                <a:ea typeface="Source Sans Pro" panose="020B0503030403020204" pitchFamily="34" charset="0"/>
                <a:cs typeface="Source Sans Pro"/>
                <a:sym typeface="Source Sans Pro"/>
              </a:rPr>
              <a:t>International Growth Standards (</a:t>
            </a:r>
            <a:r>
              <a:rPr lang="en-GB" sz="3600" dirty="0">
                <a:solidFill>
                  <a:schemeClr val="dk1"/>
                </a:solidFill>
                <a:latin typeface="Cambria" panose="02040503050406030204" pitchFamily="18" charset="0"/>
                <a:ea typeface="Cambria" panose="02040503050406030204" pitchFamily="18" charset="0"/>
                <a:cs typeface="Source Sans Pro"/>
                <a:sym typeface="Source Sans Pro"/>
              </a:rPr>
              <a:t>gigs</a:t>
            </a:r>
            <a:r>
              <a:rPr lang="en-GB" sz="3600" dirty="0">
                <a:solidFill>
                  <a:schemeClr val="dk1"/>
                </a:solidFill>
                <a:ea typeface="Source Sans Pro" panose="020B0503030403020204" pitchFamily="34" charset="0"/>
                <a:cs typeface="Source Sans Pro"/>
                <a:sym typeface="Source Sans Pro"/>
              </a:rPr>
              <a:t>)</a:t>
            </a:r>
            <a:r>
              <a:rPr lang="en-US" b="1" dirty="0"/>
              <a:t> package - new </a:t>
            </a:r>
            <a:r>
              <a:rPr lang="en-US" b="1" dirty="0" err="1"/>
              <a:t>egen</a:t>
            </a:r>
            <a:r>
              <a:rPr lang="en-US" b="1" dirty="0"/>
              <a:t> functions for international newborn and child growth standards</a:t>
            </a:r>
            <a:endParaRPr lang="en-GB" dirty="0"/>
          </a:p>
        </p:txBody>
      </p:sp>
      <p:sp>
        <p:nvSpPr>
          <p:cNvPr id="3" name="Subtitle 2"/>
          <p:cNvSpPr>
            <a:spLocks noGrp="1"/>
          </p:cNvSpPr>
          <p:nvPr>
            <p:ph type="subTitle" idx="1"/>
          </p:nvPr>
        </p:nvSpPr>
        <p:spPr/>
        <p:txBody>
          <a:bodyPr/>
          <a:lstStyle/>
          <a:p>
            <a:r>
              <a:rPr lang="en-US" dirty="0"/>
              <a:t>Simon Parker</a:t>
            </a:r>
          </a:p>
          <a:p>
            <a:r>
              <a:rPr lang="en-US" dirty="0"/>
              <a:t>7</a:t>
            </a:r>
            <a:r>
              <a:rPr lang="en-US" baseline="30000" dirty="0"/>
              <a:t>th</a:t>
            </a:r>
            <a:r>
              <a:rPr lang="en-US" dirty="0"/>
              <a:t> September 2023</a:t>
            </a:r>
            <a:endParaRPr lang="en-GB" dirty="0"/>
          </a:p>
        </p:txBody>
      </p:sp>
    </p:spTree>
    <p:extLst>
      <p:ext uri="{BB962C8B-B14F-4D97-AF65-F5344CB8AC3E}">
        <p14:creationId xmlns:p14="http://schemas.microsoft.com/office/powerpoint/2010/main" val="3664063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GB" sz="4400" b="1" dirty="0">
                <a:solidFill>
                  <a:schemeClr val="dk1"/>
                </a:solidFill>
                <a:latin typeface="Cambria" panose="02040503050406030204" pitchFamily="18" charset="0"/>
                <a:ea typeface="Cambria" panose="02040503050406030204" pitchFamily="18" charset="0"/>
                <a:cs typeface="Source Sans Pro"/>
                <a:sym typeface="Source Sans Pro"/>
              </a:rPr>
              <a:t>gigs</a:t>
            </a:r>
            <a:r>
              <a:rPr lang="en" b="1" dirty="0">
                <a:latin typeface="Source Sans Pro"/>
                <a:ea typeface="Source Sans Pro"/>
                <a:cs typeface="Source Sans Pro"/>
                <a:sym typeface="Source Sans Pro"/>
              </a:rPr>
              <a:t> | </a:t>
            </a:r>
            <a:r>
              <a:rPr lang="en" dirty="0">
                <a:latin typeface="Source Sans Pro"/>
                <a:ea typeface="Source Sans Pro"/>
                <a:cs typeface="Source Sans Pro"/>
                <a:sym typeface="Source Sans Pro"/>
              </a:rPr>
              <a:t>Installation</a:t>
            </a:r>
            <a:endParaRPr dirty="0">
              <a:latin typeface="Source Sans Pro"/>
              <a:ea typeface="Source Sans Pro"/>
              <a:cs typeface="Source Sans Pro"/>
              <a:sym typeface="Source Sans Pro"/>
            </a:endParaRPr>
          </a:p>
        </p:txBody>
      </p:sp>
      <p:sp>
        <p:nvSpPr>
          <p:cNvPr id="78" name="Google Shape;78;p16"/>
          <p:cNvSpPr txBox="1">
            <a:spLocks noGrp="1"/>
          </p:cNvSpPr>
          <p:nvPr>
            <p:ph type="body" idx="1"/>
          </p:nvPr>
        </p:nvSpPr>
        <p:spPr>
          <a:xfrm>
            <a:off x="415600" y="1057667"/>
            <a:ext cx="11596800" cy="5227802"/>
          </a:xfrm>
          <a:prstGeom prst="rect">
            <a:avLst/>
          </a:prstGeom>
          <a:noFill/>
          <a:ln>
            <a:noFill/>
          </a:ln>
        </p:spPr>
        <p:txBody>
          <a:bodyPr spcFirstLastPara="1" vert="horz" wrap="square" lIns="121900" tIns="121900" rIns="121900" bIns="121900" rtlCol="0" anchor="t" anchorCtr="0">
            <a:noAutofit/>
          </a:bodyPr>
          <a:lstStyle/>
          <a:p>
            <a:pPr indent="-440256">
              <a:buClr>
                <a:schemeClr val="dk1"/>
              </a:buClr>
              <a:buSzPts val="1600"/>
              <a:buFont typeface="Source Sans Pro"/>
              <a:buChar char="●"/>
            </a:pPr>
            <a:r>
              <a:rPr lang="en-GB" sz="2133" b="1" dirty="0">
                <a:solidFill>
                  <a:schemeClr val="dk1"/>
                </a:solidFill>
                <a:latin typeface="Source Sans Pro"/>
                <a:ea typeface="Source Sans Pro"/>
                <a:cs typeface="Source Sans Pro"/>
                <a:sym typeface="Source Sans Pro"/>
              </a:rPr>
              <a:t>Using the GitHub module (recommended)</a:t>
            </a:r>
          </a:p>
          <a:p>
            <a:pPr lvl="1" indent="-440256">
              <a:buClr>
                <a:schemeClr val="dk1"/>
              </a:buClr>
              <a:buSzPts val="1600"/>
              <a:buFont typeface="Source Sans Pro"/>
              <a:buChar char="●"/>
            </a:pPr>
            <a:r>
              <a:rPr lang="en-GB" sz="1800" dirty="0">
                <a:solidFill>
                  <a:schemeClr val="dk1"/>
                </a:solidFill>
                <a:ea typeface="Source Sans Pro" panose="020B0503030403020204" pitchFamily="34" charset="0"/>
                <a:cs typeface="Source Sans Pro"/>
                <a:sym typeface="Source Sans Pro"/>
              </a:rPr>
              <a:t>At present, we recommend installing </a:t>
            </a:r>
            <a:r>
              <a:rPr lang="en-GB" sz="1800" dirty="0">
                <a:solidFill>
                  <a:schemeClr val="dk1"/>
                </a:solidFill>
                <a:latin typeface="Cambria" panose="02040503050406030204" pitchFamily="18" charset="0"/>
                <a:ea typeface="Cambria" panose="02040503050406030204" pitchFamily="18" charset="0"/>
                <a:cs typeface="Source Sans Pro"/>
                <a:sym typeface="Source Sans Pro"/>
              </a:rPr>
              <a:t>gigs </a:t>
            </a:r>
            <a:r>
              <a:rPr lang="en-GB" sz="1800" dirty="0">
                <a:solidFill>
                  <a:schemeClr val="dk1"/>
                </a:solidFill>
                <a:ea typeface="Source Sans Pro" panose="020B0503030403020204" pitchFamily="34" charset="0"/>
                <a:cs typeface="Source Sans Pro"/>
                <a:sym typeface="Source Sans Pro"/>
              </a:rPr>
              <a:t>with the GitHub module for Stata</a:t>
            </a:r>
            <a:r>
              <a:rPr lang="en-GB" sz="1800" baseline="30000" dirty="0">
                <a:solidFill>
                  <a:schemeClr val="dk1"/>
                </a:solidFill>
                <a:ea typeface="Source Sans Pro" panose="020B0503030403020204" pitchFamily="34" charset="0"/>
                <a:cs typeface="Source Sans Pro"/>
                <a:sym typeface="Source Sans Pro"/>
              </a:rPr>
              <a:t>1</a:t>
            </a:r>
            <a:r>
              <a:rPr lang="en-GB" sz="1800" dirty="0">
                <a:solidFill>
                  <a:schemeClr val="dk1"/>
                </a:solidFill>
                <a:ea typeface="Source Sans Pro" panose="020B0503030403020204" pitchFamily="34" charset="0"/>
                <a:cs typeface="Source Sans Pro"/>
                <a:sym typeface="Source Sans Pro"/>
              </a:rPr>
              <a:t>.</a:t>
            </a:r>
            <a:endParaRPr lang="en-GB" sz="1733" b="1" dirty="0">
              <a:solidFill>
                <a:schemeClr val="dk1"/>
              </a:solidFill>
              <a:latin typeface="Source Sans Pro"/>
              <a:ea typeface="Source Sans Pro"/>
              <a:cs typeface="Source Sans Pro"/>
              <a:sym typeface="Source Sans Pro"/>
            </a:endParaRPr>
          </a:p>
          <a:p>
            <a:pPr marL="169329" indent="0">
              <a:buClr>
                <a:schemeClr val="dk1"/>
              </a:buClr>
              <a:buSzPts val="1600"/>
              <a:buNone/>
            </a:pPr>
            <a:r>
              <a:rPr lang="en-GB" sz="1850" b="1" dirty="0">
                <a:solidFill>
                  <a:schemeClr val="bg2">
                    <a:lumMod val="50000"/>
                  </a:schemeClr>
                </a:solidFill>
                <a:latin typeface="Cambria" panose="02040503050406030204" pitchFamily="18" charset="0"/>
                <a:ea typeface="Cambria" panose="02040503050406030204" pitchFamily="18" charset="0"/>
                <a:cs typeface="Source Sans Pro"/>
                <a:sym typeface="Source Sans Pro"/>
              </a:rPr>
              <a:t>	</a:t>
            </a:r>
            <a:br>
              <a:rPr lang="en-GB" sz="1850" b="1" dirty="0">
                <a:solidFill>
                  <a:schemeClr val="bg2">
                    <a:lumMod val="50000"/>
                  </a:schemeClr>
                </a:solidFill>
                <a:latin typeface="Cambria" panose="02040503050406030204" pitchFamily="18" charset="0"/>
                <a:ea typeface="Cambria" panose="02040503050406030204" pitchFamily="18" charset="0"/>
                <a:cs typeface="Source Sans Pro"/>
                <a:sym typeface="Source Sans Pro"/>
              </a:rPr>
            </a:br>
            <a:r>
              <a:rPr lang="en-GB" sz="1850" b="1" dirty="0">
                <a:solidFill>
                  <a:schemeClr val="bg2">
                    <a:lumMod val="50000"/>
                  </a:schemeClr>
                </a:solidFill>
                <a:latin typeface="Cambria" panose="02040503050406030204" pitchFamily="18" charset="0"/>
                <a:ea typeface="Cambria" panose="02040503050406030204" pitchFamily="18" charset="0"/>
                <a:cs typeface="Source Sans Pro"/>
                <a:sym typeface="Source Sans Pro"/>
              </a:rPr>
              <a:t>	// Install GitHub package for Stata</a:t>
            </a:r>
          </a:p>
          <a:p>
            <a:pPr marL="169329" indent="0">
              <a:buClr>
                <a:schemeClr val="dk1"/>
              </a:buClr>
              <a:buSzPts val="1600"/>
              <a:buNone/>
            </a:pPr>
            <a:r>
              <a:rPr lang="en-GB" sz="1850" b="1" dirty="0">
                <a:solidFill>
                  <a:schemeClr val="bg2">
                    <a:lumMod val="50000"/>
                  </a:schemeClr>
                </a:solidFill>
                <a:latin typeface="Cambria" panose="02040503050406030204" pitchFamily="18" charset="0"/>
                <a:ea typeface="Cambria" panose="02040503050406030204" pitchFamily="18" charset="0"/>
                <a:cs typeface="Source Sans Pro"/>
                <a:sym typeface="Source Sans Pro"/>
              </a:rPr>
              <a:t>	// net install </a:t>
            </a:r>
            <a:r>
              <a:rPr lang="en-GB" sz="1850" b="1" dirty="0" err="1">
                <a:solidFill>
                  <a:schemeClr val="bg2">
                    <a:lumMod val="50000"/>
                  </a:schemeClr>
                </a:solidFill>
                <a:latin typeface="Cambria" panose="02040503050406030204" pitchFamily="18" charset="0"/>
                <a:ea typeface="Cambria" panose="02040503050406030204" pitchFamily="18" charset="0"/>
                <a:cs typeface="Source Sans Pro"/>
                <a:sym typeface="Source Sans Pro"/>
              </a:rPr>
              <a:t>github</a:t>
            </a:r>
            <a:r>
              <a:rPr lang="en-GB" sz="1850" b="1" dirty="0">
                <a:solidFill>
                  <a:schemeClr val="bg2">
                    <a:lumMod val="50000"/>
                  </a:schemeClr>
                </a:solidFill>
                <a:latin typeface="Cambria" panose="02040503050406030204" pitchFamily="18" charset="0"/>
                <a:ea typeface="Cambria" panose="02040503050406030204" pitchFamily="18" charset="0"/>
                <a:cs typeface="Source Sans Pro"/>
                <a:sym typeface="Source Sans Pro"/>
              </a:rPr>
              <a:t>, from("https://haghish.github.io/</a:t>
            </a:r>
            <a:r>
              <a:rPr lang="en-GB" sz="1850" b="1" dirty="0" err="1">
                <a:solidFill>
                  <a:schemeClr val="bg2">
                    <a:lumMod val="50000"/>
                  </a:schemeClr>
                </a:solidFill>
                <a:latin typeface="Cambria" panose="02040503050406030204" pitchFamily="18" charset="0"/>
                <a:ea typeface="Cambria" panose="02040503050406030204" pitchFamily="18" charset="0"/>
                <a:cs typeface="Source Sans Pro"/>
                <a:sym typeface="Source Sans Pro"/>
              </a:rPr>
              <a:t>github</a:t>
            </a:r>
            <a:r>
              <a:rPr lang="en-GB" sz="1850" b="1" dirty="0">
                <a:solidFill>
                  <a:schemeClr val="bg2">
                    <a:lumMod val="50000"/>
                  </a:schemeClr>
                </a:solidFill>
                <a:latin typeface="Cambria" panose="02040503050406030204" pitchFamily="18" charset="0"/>
                <a:ea typeface="Cambria" panose="02040503050406030204" pitchFamily="18" charset="0"/>
                <a:cs typeface="Source Sans Pro"/>
                <a:sym typeface="Source Sans Pro"/>
              </a:rPr>
              <a:t>/")</a:t>
            </a:r>
          </a:p>
          <a:p>
            <a:pPr marL="169329" indent="0">
              <a:buClr>
                <a:schemeClr val="dk1"/>
              </a:buClr>
              <a:buSzPts val="1600"/>
              <a:buNone/>
            </a:pPr>
            <a:r>
              <a:rPr lang="en-GB" sz="1850" b="1" dirty="0">
                <a:solidFill>
                  <a:schemeClr val="bg2">
                    <a:lumMod val="50000"/>
                  </a:schemeClr>
                </a:solidFill>
                <a:latin typeface="Cambria" panose="02040503050406030204" pitchFamily="18" charset="0"/>
                <a:ea typeface="Cambria" panose="02040503050406030204" pitchFamily="18" charset="0"/>
                <a:cs typeface="Source Sans Pro"/>
                <a:sym typeface="Source Sans Pro"/>
              </a:rPr>
              <a:t>	</a:t>
            </a:r>
            <a:r>
              <a:rPr lang="en-GB" sz="1850" b="1" dirty="0">
                <a:latin typeface="Cambria" panose="02040503050406030204" pitchFamily="18" charset="0"/>
                <a:ea typeface="Cambria" panose="02040503050406030204" pitchFamily="18" charset="0"/>
                <a:cs typeface="Source Sans Pro"/>
                <a:sym typeface="Source Sans Pro"/>
              </a:rPr>
              <a:t>. </a:t>
            </a:r>
            <a:r>
              <a:rPr lang="en-GB" sz="1850" b="1" dirty="0" err="1">
                <a:latin typeface="Cambria" panose="02040503050406030204" pitchFamily="18" charset="0"/>
                <a:ea typeface="Cambria" panose="02040503050406030204" pitchFamily="18" charset="0"/>
                <a:cs typeface="Source Sans Pro"/>
                <a:sym typeface="Source Sans Pro"/>
              </a:rPr>
              <a:t>github</a:t>
            </a:r>
            <a:r>
              <a:rPr lang="en-GB" sz="1850" b="1" dirty="0">
                <a:latin typeface="Cambria" panose="02040503050406030204" pitchFamily="18" charset="0"/>
                <a:ea typeface="Cambria" panose="02040503050406030204" pitchFamily="18" charset="0"/>
                <a:cs typeface="Source Sans Pro"/>
                <a:sym typeface="Source Sans Pro"/>
              </a:rPr>
              <a:t> install </a:t>
            </a:r>
            <a:r>
              <a:rPr lang="en-GB" sz="1850" b="1" dirty="0" err="1">
                <a:latin typeface="Cambria" panose="02040503050406030204" pitchFamily="18" charset="0"/>
                <a:ea typeface="Cambria" panose="02040503050406030204" pitchFamily="18" charset="0"/>
                <a:cs typeface="Source Sans Pro"/>
                <a:sym typeface="Source Sans Pro"/>
              </a:rPr>
              <a:t>lshtm</a:t>
            </a:r>
            <a:r>
              <a:rPr lang="en-GB" sz="1850" b="1" dirty="0">
                <a:latin typeface="Cambria" panose="02040503050406030204" pitchFamily="18" charset="0"/>
                <a:ea typeface="Cambria" panose="02040503050406030204" pitchFamily="18" charset="0"/>
                <a:cs typeface="Source Sans Pro"/>
                <a:sym typeface="Source Sans Pro"/>
              </a:rPr>
              <a:t>-gigs/</a:t>
            </a:r>
            <a:r>
              <a:rPr lang="en-GB" sz="1850" b="1" dirty="0" err="1">
                <a:latin typeface="Cambria" panose="02040503050406030204" pitchFamily="18" charset="0"/>
                <a:ea typeface="Cambria" panose="02040503050406030204" pitchFamily="18" charset="0"/>
                <a:cs typeface="Source Sans Pro"/>
                <a:sym typeface="Source Sans Pro"/>
              </a:rPr>
              <a:t>stata</a:t>
            </a:r>
            <a:r>
              <a:rPr lang="en-GB" sz="1850" b="1" dirty="0">
                <a:latin typeface="Cambria" panose="02040503050406030204" pitchFamily="18" charset="0"/>
                <a:ea typeface="Cambria" panose="02040503050406030204" pitchFamily="18" charset="0"/>
                <a:cs typeface="Source Sans Pro"/>
                <a:sym typeface="Source Sans Pro"/>
              </a:rPr>
              <a:t>-gigs</a:t>
            </a:r>
            <a:endParaRPr lang="en-GB" sz="1850" dirty="0">
              <a:latin typeface="Cambria" panose="02040503050406030204" pitchFamily="18" charset="0"/>
              <a:ea typeface="Cambria" panose="02040503050406030204" pitchFamily="18" charset="0"/>
              <a:cs typeface="Source Sans Pro"/>
              <a:sym typeface="Source Sans Pro"/>
            </a:endParaRPr>
          </a:p>
          <a:p>
            <a:pPr marL="778914" lvl="1" indent="0">
              <a:buClr>
                <a:schemeClr val="dk1"/>
              </a:buClr>
              <a:buSzPts val="1600"/>
              <a:buNone/>
            </a:pPr>
            <a:endParaRPr lang="en-GB" sz="1730" dirty="0">
              <a:solidFill>
                <a:schemeClr val="dk1"/>
              </a:solidFill>
              <a:ea typeface="Source Sans Pro" panose="020B0503030403020204" pitchFamily="34" charset="0"/>
              <a:cs typeface="Source Sans Pro"/>
              <a:sym typeface="Source Sans Pro"/>
            </a:endParaRPr>
          </a:p>
          <a:p>
            <a:pPr indent="-440256">
              <a:buClr>
                <a:schemeClr val="dk1"/>
              </a:buClr>
              <a:buSzPts val="1600"/>
              <a:buFont typeface="Source Sans Pro"/>
              <a:buChar char="●"/>
            </a:pPr>
            <a:r>
              <a:rPr lang="en-GB" sz="2133" b="1" dirty="0">
                <a:solidFill>
                  <a:schemeClr val="dk1"/>
                </a:solidFill>
                <a:latin typeface="Source Sans Pro"/>
                <a:ea typeface="Source Sans Pro"/>
                <a:cs typeface="Source Sans Pro"/>
                <a:sym typeface="Source Sans Pro"/>
              </a:rPr>
              <a:t>Copying source code from GitHub</a:t>
            </a:r>
          </a:p>
          <a:p>
            <a:pPr lvl="1" indent="-440256">
              <a:buClr>
                <a:schemeClr val="dk1"/>
              </a:buClr>
              <a:buSzPts val="1600"/>
              <a:buFont typeface="Courier New" panose="02070309020205020404" pitchFamily="49" charset="0"/>
              <a:buChar char="o"/>
            </a:pPr>
            <a:r>
              <a:rPr lang="en-GB" sz="1733" dirty="0">
                <a:solidFill>
                  <a:schemeClr val="dk1"/>
                </a:solidFill>
                <a:latin typeface="Source Sans Pro"/>
                <a:ea typeface="Source Sans Pro"/>
                <a:cs typeface="Source Sans Pro"/>
                <a:sym typeface="Source Sans Pro"/>
              </a:rPr>
              <a:t>Take the .ado, .</a:t>
            </a:r>
            <a:r>
              <a:rPr lang="en-GB" sz="1733" dirty="0" err="1">
                <a:solidFill>
                  <a:schemeClr val="dk1"/>
                </a:solidFill>
                <a:latin typeface="Source Sans Pro"/>
                <a:ea typeface="Source Sans Pro"/>
                <a:cs typeface="Source Sans Pro"/>
                <a:sym typeface="Source Sans Pro"/>
              </a:rPr>
              <a:t>dta</a:t>
            </a:r>
            <a:r>
              <a:rPr lang="en-GB" sz="1733" dirty="0">
                <a:solidFill>
                  <a:schemeClr val="dk1"/>
                </a:solidFill>
                <a:latin typeface="Source Sans Pro"/>
                <a:ea typeface="Source Sans Pro"/>
                <a:cs typeface="Source Sans Pro"/>
                <a:sym typeface="Source Sans Pro"/>
              </a:rPr>
              <a:t>, and .</a:t>
            </a:r>
            <a:r>
              <a:rPr lang="en-GB" sz="1733" dirty="0" err="1">
                <a:solidFill>
                  <a:schemeClr val="dk1"/>
                </a:solidFill>
                <a:latin typeface="Source Sans Pro"/>
                <a:ea typeface="Source Sans Pro"/>
                <a:cs typeface="Source Sans Pro"/>
                <a:sym typeface="Source Sans Pro"/>
              </a:rPr>
              <a:t>sthlp</a:t>
            </a:r>
            <a:r>
              <a:rPr lang="en-GB" sz="1733" dirty="0">
                <a:solidFill>
                  <a:schemeClr val="dk1"/>
                </a:solidFill>
                <a:latin typeface="Source Sans Pro"/>
                <a:ea typeface="Source Sans Pro"/>
                <a:cs typeface="Source Sans Pro"/>
                <a:sym typeface="Source Sans Pro"/>
              </a:rPr>
              <a:t> files from GitHub and move them to your personal ado-file directory. </a:t>
            </a:r>
          </a:p>
          <a:p>
            <a:pPr lvl="1" indent="-440256">
              <a:buClr>
                <a:schemeClr val="dk1"/>
              </a:buClr>
              <a:buSzPts val="1600"/>
              <a:buFont typeface="Source Sans Pro"/>
              <a:buChar char="○"/>
            </a:pPr>
            <a:endParaRPr lang="en-GB" sz="1780" dirty="0">
              <a:solidFill>
                <a:schemeClr val="dk1"/>
              </a:solidFill>
              <a:latin typeface="Cambria" panose="02040503050406030204" pitchFamily="18" charset="0"/>
              <a:ea typeface="Cambria" panose="02040503050406030204" pitchFamily="18" charset="0"/>
              <a:cs typeface="Source Sans Pro"/>
              <a:sym typeface="Source Sans Pro"/>
            </a:endParaRPr>
          </a:p>
        </p:txBody>
      </p:sp>
      <p:sp>
        <p:nvSpPr>
          <p:cNvPr id="3" name="TextBox 2">
            <a:extLst>
              <a:ext uri="{FF2B5EF4-FFF2-40B4-BE49-F238E27FC236}">
                <a16:creationId xmlns:a16="http://schemas.microsoft.com/office/drawing/2014/main" id="{C80CD55E-FE67-B205-278F-E4184F1F4034}"/>
              </a:ext>
            </a:extLst>
          </p:cNvPr>
          <p:cNvSpPr txBox="1"/>
          <p:nvPr/>
        </p:nvSpPr>
        <p:spPr>
          <a:xfrm>
            <a:off x="0" y="6594413"/>
            <a:ext cx="7820379" cy="261610"/>
          </a:xfrm>
          <a:prstGeom prst="rect">
            <a:avLst/>
          </a:prstGeom>
          <a:noFill/>
        </p:spPr>
        <p:txBody>
          <a:bodyPr wrap="square">
            <a:spAutoFit/>
          </a:bodyPr>
          <a:lstStyle/>
          <a:p>
            <a:pPr marL="228600" indent="-228600">
              <a:buAutoNum type="arabicPeriod"/>
            </a:pPr>
            <a:r>
              <a:rPr lang="en-GB" sz="1100" dirty="0" err="1"/>
              <a:t>Haghish</a:t>
            </a:r>
            <a:r>
              <a:rPr lang="en-GB" sz="1100" dirty="0"/>
              <a:t>, E. F. (2020). </a:t>
            </a:r>
            <a:r>
              <a:rPr lang="en-GB" sz="1100" i="1" dirty="0"/>
              <a:t>The Stata Journal</a:t>
            </a:r>
            <a:r>
              <a:rPr lang="en-GB" sz="1100" dirty="0"/>
              <a:t>, 20(4), 931–951.</a:t>
            </a:r>
          </a:p>
        </p:txBody>
      </p:sp>
    </p:spTree>
    <p:extLst>
      <p:ext uri="{BB962C8B-B14F-4D97-AF65-F5344CB8AC3E}">
        <p14:creationId xmlns:p14="http://schemas.microsoft.com/office/powerpoint/2010/main" val="91790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GB" sz="4400" b="1" dirty="0">
                <a:solidFill>
                  <a:schemeClr val="dk1"/>
                </a:solidFill>
                <a:latin typeface="Cambria" panose="02040503050406030204" pitchFamily="18" charset="0"/>
                <a:ea typeface="Cambria" panose="02040503050406030204" pitchFamily="18" charset="0"/>
                <a:cs typeface="Source Sans Pro"/>
                <a:sym typeface="Source Sans Pro"/>
              </a:rPr>
              <a:t>gigs</a:t>
            </a:r>
            <a:r>
              <a:rPr lang="en" b="1" dirty="0">
                <a:latin typeface="Source Sans Pro"/>
                <a:ea typeface="Source Sans Pro"/>
                <a:cs typeface="Source Sans Pro"/>
                <a:sym typeface="Source Sans Pro"/>
              </a:rPr>
              <a:t> | </a:t>
            </a:r>
            <a:r>
              <a:rPr lang="en" dirty="0">
                <a:latin typeface="Source Sans Pro"/>
                <a:ea typeface="Source Sans Pro"/>
                <a:cs typeface="Source Sans Pro"/>
                <a:sym typeface="Source Sans Pro"/>
              </a:rPr>
              <a:t>Conversion functions (</a:t>
            </a:r>
            <a:r>
              <a:rPr lang="en" b="1" dirty="0">
                <a:solidFill>
                  <a:schemeClr val="dk1"/>
                </a:solidFill>
                <a:latin typeface="Cambria" panose="02040503050406030204" pitchFamily="18" charset="0"/>
                <a:ea typeface="Cambria" panose="02040503050406030204" pitchFamily="18" charset="0"/>
                <a:cs typeface="Source Sans Pro"/>
                <a:sym typeface="Source Sans Pro"/>
              </a:rPr>
              <a:t>who_gs()</a:t>
            </a:r>
            <a:r>
              <a:rPr lang="en" dirty="0">
                <a:latin typeface="Source Sans Pro"/>
                <a:ea typeface="Source Sans Pro"/>
                <a:cs typeface="Source Sans Pro"/>
                <a:sym typeface="Source Sans Pro"/>
              </a:rPr>
              <a:t>)</a:t>
            </a:r>
            <a:endParaRPr dirty="0">
              <a:latin typeface="Source Sans Pro"/>
              <a:ea typeface="Source Sans Pro"/>
              <a:cs typeface="Source Sans Pro"/>
              <a:sym typeface="Source Sans Pro"/>
            </a:endParaRPr>
          </a:p>
        </p:txBody>
      </p:sp>
      <p:sp>
        <p:nvSpPr>
          <p:cNvPr id="78" name="Google Shape;78;p16"/>
          <p:cNvSpPr txBox="1">
            <a:spLocks noGrp="1"/>
          </p:cNvSpPr>
          <p:nvPr>
            <p:ph type="body" idx="1"/>
          </p:nvPr>
        </p:nvSpPr>
        <p:spPr>
          <a:xfrm>
            <a:off x="415600" y="1068425"/>
            <a:ext cx="11596800" cy="5227802"/>
          </a:xfrm>
          <a:prstGeom prst="rect">
            <a:avLst/>
          </a:prstGeom>
          <a:noFill/>
          <a:ln>
            <a:noFill/>
          </a:ln>
        </p:spPr>
        <p:txBody>
          <a:bodyPr spcFirstLastPara="1" vert="horz" wrap="square" lIns="121900" tIns="121900" rIns="121900" bIns="121900" rtlCol="0" anchor="t" anchorCtr="0">
            <a:noAutofit/>
          </a:bodyPr>
          <a:lstStyle/>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r>
              <a:rPr lang="en-GB" sz="1730" b="1" dirty="0" err="1">
                <a:latin typeface="Cambria" panose="02040503050406030204" pitchFamily="18" charset="0"/>
                <a:ea typeface="Cambria" panose="02040503050406030204" pitchFamily="18" charset="0"/>
              </a:rPr>
              <a:t>egen</a:t>
            </a: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a:t>
            </a:r>
            <a:r>
              <a:rPr lang="en-GB" sz="1730" i="1" dirty="0">
                <a:latin typeface="Cambria" panose="02040503050406030204" pitchFamily="18" charset="0"/>
                <a:ea typeface="Cambria" panose="02040503050406030204" pitchFamily="18" charset="0"/>
              </a:rPr>
              <a:t>type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i="1" dirty="0" err="1">
                <a:latin typeface="Cambria" panose="02040503050406030204" pitchFamily="18" charset="0"/>
                <a:ea typeface="Cambria" panose="02040503050406030204" pitchFamily="18" charset="0"/>
              </a:rPr>
              <a:t>newvar</a:t>
            </a:r>
            <a:r>
              <a:rPr lang="en-GB" sz="1730" i="1" dirty="0">
                <a:latin typeface="Cambria" panose="02040503050406030204" pitchFamily="18" charset="0"/>
                <a:ea typeface="Cambria" panose="02040503050406030204" pitchFamily="18" charset="0"/>
              </a:rPr>
              <a:t> </a:t>
            </a:r>
            <a:r>
              <a:rPr lang="en-GB" sz="1730" dirty="0">
                <a:latin typeface="Cambria" panose="02040503050406030204" pitchFamily="18" charset="0"/>
                <a:ea typeface="Cambria" panose="02040503050406030204" pitchFamily="18" charset="0"/>
              </a:rPr>
              <a:t>= </a:t>
            </a:r>
            <a:r>
              <a:rPr lang="en-GB" sz="1730" b="1" dirty="0" err="1">
                <a:latin typeface="Cambria" panose="02040503050406030204" pitchFamily="18" charset="0"/>
                <a:ea typeface="Cambria" panose="02040503050406030204" pitchFamily="18" charset="0"/>
              </a:rPr>
              <a:t>who_gs</a:t>
            </a:r>
            <a:r>
              <a:rPr lang="en-GB" sz="1730" b="1" dirty="0">
                <a:latin typeface="Cambria" panose="02040503050406030204" pitchFamily="18" charset="0"/>
                <a:ea typeface="Cambria" panose="02040503050406030204" pitchFamily="18" charset="0"/>
              </a:rPr>
              <a:t>(</a:t>
            </a:r>
            <a:r>
              <a:rPr lang="en-GB" sz="1730" i="1" dirty="0" err="1">
                <a:latin typeface="Cambria" panose="02040503050406030204" pitchFamily="18" charset="0"/>
                <a:ea typeface="Cambria" panose="02040503050406030204" pitchFamily="18" charset="0"/>
              </a:rPr>
              <a:t>varname</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acronym</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conversion</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[if</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exp</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[in</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range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u="sng" dirty="0" err="1">
                <a:latin typeface="Cambria" panose="02040503050406030204" pitchFamily="18" charset="0"/>
                <a:ea typeface="Cambria" panose="02040503050406030204" pitchFamily="18" charset="0"/>
              </a:rPr>
              <a:t>x</a:t>
            </a:r>
            <a:r>
              <a:rPr lang="en-GB" sz="1730" b="1" dirty="0" err="1">
                <a:latin typeface="Cambria" panose="02040503050406030204" pitchFamily="18" charset="0"/>
                <a:ea typeface="Cambria" panose="02040503050406030204" pitchFamily="18" charset="0"/>
              </a:rPr>
              <a:t>var</a:t>
            </a:r>
            <a:r>
              <a:rPr lang="en-GB" sz="1730" b="1" dirty="0">
                <a:latin typeface="Cambria" panose="02040503050406030204" pitchFamily="18" charset="0"/>
                <a:ea typeface="Cambria" panose="02040503050406030204" pitchFamily="18" charset="0"/>
              </a:rPr>
              <a:t>(</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br>
              <a:rPr lang="en-GB" sz="1730" dirty="0">
                <a:latin typeface="Cambria" panose="02040503050406030204" pitchFamily="18" charset="0"/>
                <a:ea typeface="Cambria" panose="02040503050406030204" pitchFamily="18" charset="0"/>
              </a:rPr>
            </a:b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sex(</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u="sng" dirty="0" err="1">
                <a:latin typeface="Cambria" panose="02040503050406030204" pitchFamily="18" charset="0"/>
                <a:ea typeface="Cambria" panose="02040503050406030204" pitchFamily="18" charset="0"/>
              </a:rPr>
              <a:t>sexc</a:t>
            </a:r>
            <a:r>
              <a:rPr lang="en-GB" sz="1730" b="1" dirty="0" err="1">
                <a:latin typeface="Cambria" panose="02040503050406030204" pitchFamily="18" charset="0"/>
                <a:ea typeface="Cambria" panose="02040503050406030204" pitchFamily="18" charset="0"/>
              </a:rPr>
              <a:t>ode</a:t>
            </a:r>
            <a:r>
              <a:rPr lang="en-GB" sz="1730" b="1" dirty="0">
                <a:latin typeface="Cambria" panose="02040503050406030204" pitchFamily="18" charset="0"/>
                <a:ea typeface="Cambria" panose="02040503050406030204" pitchFamily="18" charset="0"/>
              </a:rPr>
              <a:t>(</a:t>
            </a:r>
            <a:r>
              <a:rPr lang="en-GB" sz="1730" u="sng" dirty="0">
                <a:latin typeface="Cambria" panose="02040503050406030204" pitchFamily="18" charset="0"/>
                <a:ea typeface="Cambria" panose="02040503050406030204" pitchFamily="18" charset="0"/>
              </a:rPr>
              <a:t>m</a:t>
            </a:r>
            <a:r>
              <a:rPr lang="en-GB" sz="1730" dirty="0">
                <a:latin typeface="Cambria" panose="02040503050406030204" pitchFamily="18" charset="0"/>
                <a:ea typeface="Cambria" panose="02040503050406030204" pitchFamily="18" charset="0"/>
              </a:rPr>
              <a:t>ale=</a:t>
            </a:r>
            <a:r>
              <a:rPr lang="en-GB" sz="1730" i="1" dirty="0">
                <a:latin typeface="Cambria" panose="02040503050406030204" pitchFamily="18" charset="0"/>
                <a:ea typeface="Cambria" panose="02040503050406030204" pitchFamily="18" charset="0"/>
              </a:rPr>
              <a:t>code</a:t>
            </a:r>
            <a:r>
              <a:rPr lang="en-GB" sz="1730" dirty="0">
                <a:latin typeface="Cambria" panose="02040503050406030204" pitchFamily="18" charset="0"/>
                <a:ea typeface="Cambria" panose="02040503050406030204" pitchFamily="18" charset="0"/>
              </a:rPr>
              <a:t>, </a:t>
            </a:r>
            <a:r>
              <a:rPr lang="en-GB" sz="1730" u="sng" dirty="0">
                <a:latin typeface="Cambria" panose="02040503050406030204" pitchFamily="18" charset="0"/>
                <a:ea typeface="Cambria" panose="02040503050406030204" pitchFamily="18" charset="0"/>
              </a:rPr>
              <a:t>f</a:t>
            </a:r>
            <a:r>
              <a:rPr lang="en-GB" sz="1730" dirty="0">
                <a:latin typeface="Cambria" panose="02040503050406030204" pitchFamily="18" charset="0"/>
                <a:ea typeface="Cambria" panose="02040503050406030204" pitchFamily="18" charset="0"/>
              </a:rPr>
              <a:t>emale=</a:t>
            </a:r>
            <a:r>
              <a:rPr lang="en-GB" sz="1730" i="1" dirty="0">
                <a:latin typeface="Cambria" panose="02040503050406030204" pitchFamily="18" charset="0"/>
                <a:ea typeface="Cambria" panose="02040503050406030204" pitchFamily="18" charset="0"/>
              </a:rPr>
              <a:t>code</a:t>
            </a:r>
            <a:r>
              <a:rPr lang="en-GB" sz="1730" b="1" dirty="0">
                <a:latin typeface="Cambria" panose="02040503050406030204" pitchFamily="18" charset="0"/>
                <a:ea typeface="Cambria" panose="02040503050406030204" pitchFamily="18" charset="0"/>
              </a:rPr>
              <a:t>)</a:t>
            </a:r>
          </a:p>
        </p:txBody>
      </p:sp>
      <p:grpSp>
        <p:nvGrpSpPr>
          <p:cNvPr id="10" name="Group 9">
            <a:extLst>
              <a:ext uri="{FF2B5EF4-FFF2-40B4-BE49-F238E27FC236}">
                <a16:creationId xmlns:a16="http://schemas.microsoft.com/office/drawing/2014/main" id="{E152FF1C-60F3-68F4-8E93-4DA9537E1009}"/>
              </a:ext>
            </a:extLst>
          </p:cNvPr>
          <p:cNvGrpSpPr/>
          <p:nvPr/>
        </p:nvGrpSpPr>
        <p:grpSpPr>
          <a:xfrm>
            <a:off x="876610" y="1484405"/>
            <a:ext cx="3021330" cy="1542940"/>
            <a:chOff x="836856" y="1910340"/>
            <a:chExt cx="3021330" cy="1656193"/>
          </a:xfrm>
        </p:grpSpPr>
        <p:sp>
          <p:nvSpPr>
            <p:cNvPr id="6" name="TextBox 5">
              <a:extLst>
                <a:ext uri="{FF2B5EF4-FFF2-40B4-BE49-F238E27FC236}">
                  <a16:creationId xmlns:a16="http://schemas.microsoft.com/office/drawing/2014/main" id="{ED09B1DA-A271-4DEF-CDD8-27DD897E6CA0}"/>
                </a:ext>
              </a:extLst>
            </p:cNvPr>
            <p:cNvSpPr txBox="1"/>
            <p:nvPr/>
          </p:nvSpPr>
          <p:spPr>
            <a:xfrm>
              <a:off x="836856" y="1910340"/>
              <a:ext cx="2560320" cy="1200329"/>
            </a:xfrm>
            <a:prstGeom prst="rect">
              <a:avLst/>
            </a:prstGeom>
            <a:noFill/>
          </p:spPr>
          <p:txBody>
            <a:bodyPr wrap="square" rtlCol="0">
              <a:spAutoFit/>
            </a:bodyPr>
            <a:lstStyle/>
            <a:p>
              <a:pPr algn="ctr"/>
              <a:r>
                <a:rPr lang="en-GB" dirty="0">
                  <a:solidFill>
                    <a:schemeClr val="dk1"/>
                  </a:solidFill>
                  <a:ea typeface="Source Sans Pro" panose="020B0503030403020204" pitchFamily="34" charset="0"/>
                  <a:cs typeface="Source Sans Pro"/>
                  <a:sym typeface="Source Sans Pro"/>
                </a:rPr>
                <a:t>The</a:t>
              </a:r>
              <a:r>
                <a:rPr lang="en-GB" sz="1800" dirty="0">
                  <a:solidFill>
                    <a:schemeClr val="dk1"/>
                  </a:solidFill>
                  <a:ea typeface="Source Sans Pro" panose="020B0503030403020204" pitchFamily="34" charset="0"/>
                  <a:cs typeface="Source Sans Pro"/>
                  <a:sym typeface="Source Sans Pro"/>
                </a:rPr>
                <a:t> variable you want to perform conversions with (either measurements, or z-scores/percentiles)</a:t>
              </a:r>
            </a:p>
          </p:txBody>
        </p:sp>
        <p:cxnSp>
          <p:nvCxnSpPr>
            <p:cNvPr id="35" name="Straight Arrow Connector 34">
              <a:extLst>
                <a:ext uri="{FF2B5EF4-FFF2-40B4-BE49-F238E27FC236}">
                  <a16:creationId xmlns:a16="http://schemas.microsoft.com/office/drawing/2014/main" id="{FC940218-076C-04A3-7178-90038FC273EB}"/>
                </a:ext>
              </a:extLst>
            </p:cNvPr>
            <p:cNvCxnSpPr>
              <a:cxnSpLocks/>
            </p:cNvCxnSpPr>
            <p:nvPr/>
          </p:nvCxnSpPr>
          <p:spPr>
            <a:xfrm>
              <a:off x="3197081" y="2941425"/>
              <a:ext cx="661105" cy="6251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21BC5DB1-915B-0A31-A330-6F0A9AA135E2}"/>
              </a:ext>
            </a:extLst>
          </p:cNvPr>
          <p:cNvGrpSpPr/>
          <p:nvPr/>
        </p:nvGrpSpPr>
        <p:grpSpPr>
          <a:xfrm>
            <a:off x="3684804" y="1535723"/>
            <a:ext cx="2450950" cy="1513484"/>
            <a:chOff x="3645050" y="1963820"/>
            <a:chExt cx="2450950" cy="1624575"/>
          </a:xfrm>
        </p:grpSpPr>
        <p:sp>
          <p:nvSpPr>
            <p:cNvPr id="13" name="TextBox 12">
              <a:extLst>
                <a:ext uri="{FF2B5EF4-FFF2-40B4-BE49-F238E27FC236}">
                  <a16:creationId xmlns:a16="http://schemas.microsoft.com/office/drawing/2014/main" id="{25B37176-8E67-49E4-BF64-91AE1E867364}"/>
                </a:ext>
              </a:extLst>
            </p:cNvPr>
            <p:cNvSpPr txBox="1"/>
            <p:nvPr/>
          </p:nvSpPr>
          <p:spPr>
            <a:xfrm>
              <a:off x="3645050" y="1963820"/>
              <a:ext cx="2450950" cy="923330"/>
            </a:xfrm>
            <a:prstGeom prst="rect">
              <a:avLst/>
            </a:prstGeom>
            <a:noFill/>
          </p:spPr>
          <p:txBody>
            <a:bodyPr wrap="square" rtlCol="0">
              <a:spAutoFit/>
            </a:bodyPr>
            <a:lstStyle/>
            <a:p>
              <a:pPr algn="ctr"/>
              <a:r>
                <a:rPr lang="en-GB" dirty="0">
                  <a:solidFill>
                    <a:schemeClr val="dk1"/>
                  </a:solidFill>
                  <a:ea typeface="Source Sans Pro" panose="020B0503030403020204" pitchFamily="34" charset="0"/>
                  <a:cs typeface="Source Sans Pro"/>
                  <a:sym typeface="Source Sans Pro"/>
                </a:rPr>
                <a:t>An acronym in Table 1, denoting the WHO standard to convert in</a:t>
              </a:r>
              <a:endParaRPr lang="en-GB" sz="1800" dirty="0">
                <a:solidFill>
                  <a:schemeClr val="dk1"/>
                </a:solidFill>
                <a:ea typeface="Source Sans Pro" panose="020B0503030403020204" pitchFamily="34" charset="0"/>
                <a:cs typeface="Source Sans Pro"/>
                <a:sym typeface="Source Sans Pro"/>
              </a:endParaRPr>
            </a:p>
          </p:txBody>
        </p:sp>
        <p:cxnSp>
          <p:nvCxnSpPr>
            <p:cNvPr id="37" name="Straight Arrow Connector 36">
              <a:extLst>
                <a:ext uri="{FF2B5EF4-FFF2-40B4-BE49-F238E27FC236}">
                  <a16:creationId xmlns:a16="http://schemas.microsoft.com/office/drawing/2014/main" id="{8E334E24-2FAC-B69C-1FCF-6F7922227E3C}"/>
                </a:ext>
              </a:extLst>
            </p:cNvPr>
            <p:cNvCxnSpPr>
              <a:cxnSpLocks/>
            </p:cNvCxnSpPr>
            <p:nvPr/>
          </p:nvCxnSpPr>
          <p:spPr>
            <a:xfrm>
              <a:off x="4801517" y="2897908"/>
              <a:ext cx="13253" cy="6904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079FDF0-2C1B-128D-4998-6546EE733335}"/>
              </a:ext>
            </a:extLst>
          </p:cNvPr>
          <p:cNvGrpSpPr/>
          <p:nvPr/>
        </p:nvGrpSpPr>
        <p:grpSpPr>
          <a:xfrm>
            <a:off x="5820486" y="1525667"/>
            <a:ext cx="2962546" cy="1523540"/>
            <a:chOff x="5780732" y="1953026"/>
            <a:chExt cx="2962546" cy="1635369"/>
          </a:xfrm>
        </p:grpSpPr>
        <p:sp>
          <p:nvSpPr>
            <p:cNvPr id="19" name="TextBox 18">
              <a:extLst>
                <a:ext uri="{FF2B5EF4-FFF2-40B4-BE49-F238E27FC236}">
                  <a16:creationId xmlns:a16="http://schemas.microsoft.com/office/drawing/2014/main" id="{BF1A63B9-3F02-7374-E838-9929BBD51C81}"/>
                </a:ext>
              </a:extLst>
            </p:cNvPr>
            <p:cNvSpPr txBox="1"/>
            <p:nvPr/>
          </p:nvSpPr>
          <p:spPr>
            <a:xfrm>
              <a:off x="6360458" y="1953026"/>
              <a:ext cx="2382820" cy="923330"/>
            </a:xfrm>
            <a:prstGeom prst="rect">
              <a:avLst/>
            </a:prstGeom>
            <a:noFill/>
          </p:spPr>
          <p:txBody>
            <a:bodyPr wrap="square">
              <a:spAutoFit/>
            </a:bodyPr>
            <a:lstStyle/>
            <a:p>
              <a:pPr algn="ctr"/>
              <a:r>
                <a:rPr lang="en-GB" dirty="0"/>
                <a:t>The type of conversion to be performed: </a:t>
              </a:r>
              <a:r>
                <a:rPr lang="en-GB" dirty="0">
                  <a:latin typeface="Cambria" panose="02040503050406030204" pitchFamily="18" charset="0"/>
                  <a:ea typeface="Cambria" panose="02040503050406030204" pitchFamily="18" charset="0"/>
                </a:rPr>
                <a:t>“v2z”,</a:t>
              </a:r>
              <a:r>
                <a:rPr lang="en-GB" dirty="0"/>
                <a:t> </a:t>
              </a:r>
              <a:r>
                <a:rPr lang="en-GB" dirty="0">
                  <a:latin typeface="Cambria" panose="02040503050406030204" pitchFamily="18" charset="0"/>
                  <a:ea typeface="Cambria" panose="02040503050406030204" pitchFamily="18" charset="0"/>
                </a:rPr>
                <a:t>“v2p”</a:t>
              </a:r>
              <a:r>
                <a:rPr lang="en-GB" dirty="0">
                  <a:latin typeface="Source Sans Pro" panose="020B0503030403020204" pitchFamily="34" charset="0"/>
                  <a:ea typeface="Source Sans Pro" panose="020B0503030403020204" pitchFamily="34" charset="0"/>
                </a:rPr>
                <a:t>,</a:t>
              </a:r>
              <a:r>
                <a:rPr lang="en-GB" dirty="0">
                  <a:latin typeface="Cambria" panose="02040503050406030204" pitchFamily="18" charset="0"/>
                  <a:ea typeface="Cambria" panose="02040503050406030204" pitchFamily="18" charset="0"/>
                </a:rPr>
                <a:t> “z2v”</a:t>
              </a:r>
              <a:r>
                <a:rPr lang="en-GB" dirty="0">
                  <a:latin typeface="Source Sans Pro" panose="020B0503030403020204" pitchFamily="34" charset="0"/>
                  <a:ea typeface="Source Sans Pro" panose="020B0503030403020204" pitchFamily="34" charset="0"/>
                </a:rPr>
                <a:t>, or </a:t>
              </a:r>
              <a:r>
                <a:rPr lang="en-GB" dirty="0">
                  <a:latin typeface="Cambria" panose="02040503050406030204" pitchFamily="18" charset="0"/>
                  <a:ea typeface="Cambria" panose="02040503050406030204" pitchFamily="18" charset="0"/>
                </a:rPr>
                <a:t>“p2v”</a:t>
              </a:r>
              <a:r>
                <a:rPr lang="en-GB" dirty="0">
                  <a:latin typeface="Source Sans Pro" panose="020B0503030403020204" pitchFamily="34" charset="0"/>
                  <a:ea typeface="Source Sans Pro" panose="020B0503030403020204" pitchFamily="34" charset="0"/>
                </a:rPr>
                <a:t>.</a:t>
              </a:r>
            </a:p>
          </p:txBody>
        </p:sp>
        <p:cxnSp>
          <p:nvCxnSpPr>
            <p:cNvPr id="44" name="Straight Arrow Connector 43">
              <a:extLst>
                <a:ext uri="{FF2B5EF4-FFF2-40B4-BE49-F238E27FC236}">
                  <a16:creationId xmlns:a16="http://schemas.microsoft.com/office/drawing/2014/main" id="{DB9F0592-BD31-79B8-D509-C24800151987}"/>
                </a:ext>
              </a:extLst>
            </p:cNvPr>
            <p:cNvCxnSpPr>
              <a:cxnSpLocks/>
            </p:cNvCxnSpPr>
            <p:nvPr/>
          </p:nvCxnSpPr>
          <p:spPr>
            <a:xfrm flipH="1">
              <a:off x="5780732" y="2887114"/>
              <a:ext cx="666716" cy="7012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1071B4D0-26D8-1821-F506-B4E3F4D40867}"/>
              </a:ext>
            </a:extLst>
          </p:cNvPr>
          <p:cNvGrpSpPr/>
          <p:nvPr/>
        </p:nvGrpSpPr>
        <p:grpSpPr>
          <a:xfrm>
            <a:off x="9125964" y="1446852"/>
            <a:ext cx="2420704" cy="1602355"/>
            <a:chOff x="9085385" y="2066003"/>
            <a:chExt cx="2420704" cy="1602355"/>
          </a:xfrm>
        </p:grpSpPr>
        <p:sp>
          <p:nvSpPr>
            <p:cNvPr id="23" name="TextBox 22">
              <a:extLst>
                <a:ext uri="{FF2B5EF4-FFF2-40B4-BE49-F238E27FC236}">
                  <a16:creationId xmlns:a16="http://schemas.microsoft.com/office/drawing/2014/main" id="{7AA51F29-02A1-83E9-F8AF-98C9DCF96810}"/>
                </a:ext>
              </a:extLst>
            </p:cNvPr>
            <p:cNvSpPr txBox="1"/>
            <p:nvPr/>
          </p:nvSpPr>
          <p:spPr>
            <a:xfrm>
              <a:off x="9324346" y="2066003"/>
              <a:ext cx="2181743" cy="1200329"/>
            </a:xfrm>
            <a:prstGeom prst="rect">
              <a:avLst/>
            </a:prstGeom>
            <a:noFill/>
          </p:spPr>
          <p:txBody>
            <a:bodyPr wrap="square">
              <a:spAutoFit/>
            </a:bodyPr>
            <a:lstStyle/>
            <a:p>
              <a:pPr algn="ctr"/>
              <a:r>
                <a:rPr lang="en-GB" dirty="0"/>
                <a:t>Provides </a:t>
              </a:r>
              <a:r>
                <a:rPr lang="en-GB" dirty="0">
                  <a:latin typeface="Cambria" panose="02040503050406030204" pitchFamily="18" charset="0"/>
                  <a:ea typeface="Cambria" panose="02040503050406030204" pitchFamily="18" charset="0"/>
                </a:rPr>
                <a:t>x</a:t>
              </a:r>
              <a:r>
                <a:rPr lang="en-GB" dirty="0"/>
                <a:t> values to the function – the type of </a:t>
              </a:r>
              <a:r>
                <a:rPr lang="en-GB" dirty="0">
                  <a:latin typeface="Cambria" panose="02040503050406030204" pitchFamily="18" charset="0"/>
                  <a:ea typeface="Cambria" panose="02040503050406030204" pitchFamily="18" charset="0"/>
                </a:rPr>
                <a:t>x </a:t>
              </a:r>
              <a:r>
                <a:rPr lang="en-GB" dirty="0">
                  <a:latin typeface="Source Sans Pro" panose="020B0503030403020204" pitchFamily="34" charset="0"/>
                  <a:ea typeface="Source Sans Pro" panose="020B0503030403020204" pitchFamily="34" charset="0"/>
                </a:rPr>
                <a:t>depends on the standard in use</a:t>
              </a:r>
            </a:p>
          </p:txBody>
        </p:sp>
        <p:cxnSp>
          <p:nvCxnSpPr>
            <p:cNvPr id="47" name="Straight Arrow Connector 46">
              <a:extLst>
                <a:ext uri="{FF2B5EF4-FFF2-40B4-BE49-F238E27FC236}">
                  <a16:creationId xmlns:a16="http://schemas.microsoft.com/office/drawing/2014/main" id="{1B6BE439-8EC2-9927-D582-E0D70A0130B9}"/>
                </a:ext>
              </a:extLst>
            </p:cNvPr>
            <p:cNvCxnSpPr>
              <a:cxnSpLocks/>
            </p:cNvCxnSpPr>
            <p:nvPr/>
          </p:nvCxnSpPr>
          <p:spPr>
            <a:xfrm flipH="1">
              <a:off x="9085385" y="3190632"/>
              <a:ext cx="338314" cy="4777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ECF53116-B79B-1597-01BF-140122D840DC}"/>
              </a:ext>
            </a:extLst>
          </p:cNvPr>
          <p:cNvGrpSpPr/>
          <p:nvPr/>
        </p:nvGrpSpPr>
        <p:grpSpPr>
          <a:xfrm>
            <a:off x="1031557" y="3647705"/>
            <a:ext cx="2250426" cy="1687457"/>
            <a:chOff x="1055003" y="4665785"/>
            <a:chExt cx="2250426" cy="1687457"/>
          </a:xfrm>
        </p:grpSpPr>
        <p:sp>
          <p:nvSpPr>
            <p:cNvPr id="27" name="TextBox 26">
              <a:extLst>
                <a:ext uri="{FF2B5EF4-FFF2-40B4-BE49-F238E27FC236}">
                  <a16:creationId xmlns:a16="http://schemas.microsoft.com/office/drawing/2014/main" id="{19F470F9-81AC-56CF-BCB9-1C75586E89A7}"/>
                </a:ext>
              </a:extLst>
            </p:cNvPr>
            <p:cNvSpPr txBox="1"/>
            <p:nvPr/>
          </p:nvSpPr>
          <p:spPr>
            <a:xfrm>
              <a:off x="1055003" y="5152913"/>
              <a:ext cx="2250426" cy="1200329"/>
            </a:xfrm>
            <a:prstGeom prst="rect">
              <a:avLst/>
            </a:prstGeom>
            <a:noFill/>
          </p:spPr>
          <p:txBody>
            <a:bodyPr wrap="square">
              <a:spAutoFit/>
            </a:bodyPr>
            <a:lstStyle/>
            <a:p>
              <a:pPr algn="ctr"/>
              <a:r>
                <a:rPr lang="en-GB" dirty="0"/>
                <a:t>Informs the function of the sex of each observation. Should be in int, byte, or str.</a:t>
              </a:r>
            </a:p>
          </p:txBody>
        </p:sp>
        <p:cxnSp>
          <p:nvCxnSpPr>
            <p:cNvPr id="50" name="Straight Arrow Connector 49">
              <a:extLst>
                <a:ext uri="{FF2B5EF4-FFF2-40B4-BE49-F238E27FC236}">
                  <a16:creationId xmlns:a16="http://schemas.microsoft.com/office/drawing/2014/main" id="{FA4C26CC-A867-6172-6536-E24642EFA7E3}"/>
                </a:ext>
              </a:extLst>
            </p:cNvPr>
            <p:cNvCxnSpPr>
              <a:cxnSpLocks/>
            </p:cNvCxnSpPr>
            <p:nvPr/>
          </p:nvCxnSpPr>
          <p:spPr>
            <a:xfrm flipV="1">
              <a:off x="2160313" y="4665785"/>
              <a:ext cx="102241" cy="4871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12ACC15A-7E12-C5C1-F0D8-EF86D5D26951}"/>
              </a:ext>
            </a:extLst>
          </p:cNvPr>
          <p:cNvGrpSpPr/>
          <p:nvPr/>
        </p:nvGrpSpPr>
        <p:grpSpPr>
          <a:xfrm>
            <a:off x="3944781" y="3653063"/>
            <a:ext cx="1804595" cy="1584727"/>
            <a:chOff x="3849893" y="4665785"/>
            <a:chExt cx="1804595" cy="1584727"/>
          </a:xfrm>
        </p:grpSpPr>
        <p:sp>
          <p:nvSpPr>
            <p:cNvPr id="33" name="TextBox 32">
              <a:extLst>
                <a:ext uri="{FF2B5EF4-FFF2-40B4-BE49-F238E27FC236}">
                  <a16:creationId xmlns:a16="http://schemas.microsoft.com/office/drawing/2014/main" id="{527E304C-EF35-3061-A0E0-96F25D946621}"/>
                </a:ext>
              </a:extLst>
            </p:cNvPr>
            <p:cNvSpPr txBox="1"/>
            <p:nvPr/>
          </p:nvSpPr>
          <p:spPr>
            <a:xfrm>
              <a:off x="3849893" y="5327182"/>
              <a:ext cx="1804595" cy="923330"/>
            </a:xfrm>
            <a:prstGeom prst="rect">
              <a:avLst/>
            </a:prstGeom>
            <a:noFill/>
          </p:spPr>
          <p:txBody>
            <a:bodyPr wrap="square">
              <a:spAutoFit/>
            </a:bodyPr>
            <a:lstStyle/>
            <a:p>
              <a:pPr algn="ctr"/>
              <a:r>
                <a:rPr lang="en-GB" dirty="0">
                  <a:ea typeface="Source Sans Pro" panose="020B0503030403020204" pitchFamily="34" charset="0"/>
                </a:rPr>
                <a:t>I</a:t>
              </a:r>
              <a:r>
                <a:rPr lang="en-GB" sz="1800" dirty="0">
                  <a:ea typeface="Source Sans Pro" panose="020B0503030403020204" pitchFamily="34" charset="0"/>
                </a:rPr>
                <a:t>nforms the function of how</a:t>
              </a:r>
              <a:r>
                <a:rPr lang="en-GB" sz="1800" b="1" dirty="0">
                  <a:latin typeface="Cambria" panose="02040503050406030204" pitchFamily="18" charset="0"/>
                  <a:ea typeface="Cambria" panose="02040503050406030204" pitchFamily="18" charset="0"/>
                </a:rPr>
                <a:t> sex() </a:t>
              </a:r>
              <a:r>
                <a:rPr lang="en-GB" sz="1800" dirty="0">
                  <a:ea typeface="Source Sans Pro" panose="020B0503030403020204" pitchFamily="34" charset="0"/>
                </a:rPr>
                <a:t>is coded</a:t>
              </a:r>
              <a:endParaRPr lang="en-GB" dirty="0"/>
            </a:p>
          </p:txBody>
        </p:sp>
        <p:cxnSp>
          <p:nvCxnSpPr>
            <p:cNvPr id="54" name="Straight Arrow Connector 53">
              <a:extLst>
                <a:ext uri="{FF2B5EF4-FFF2-40B4-BE49-F238E27FC236}">
                  <a16:creationId xmlns:a16="http://schemas.microsoft.com/office/drawing/2014/main" id="{19AECD0E-615F-FF0D-9159-C15E3621F572}"/>
                </a:ext>
              </a:extLst>
            </p:cNvPr>
            <p:cNvCxnSpPr>
              <a:cxnSpLocks/>
            </p:cNvCxnSpPr>
            <p:nvPr/>
          </p:nvCxnSpPr>
          <p:spPr>
            <a:xfrm flipH="1" flipV="1">
              <a:off x="4665785" y="4665785"/>
              <a:ext cx="86406" cy="6613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14F085D6-DC1B-AF14-4020-9C3C25808F59}"/>
              </a:ext>
            </a:extLst>
          </p:cNvPr>
          <p:cNvGrpSpPr/>
          <p:nvPr/>
        </p:nvGrpSpPr>
        <p:grpSpPr>
          <a:xfrm>
            <a:off x="7775087" y="4532662"/>
            <a:ext cx="4237313" cy="2225194"/>
            <a:chOff x="7775088" y="4532662"/>
            <a:chExt cx="4237315" cy="2225194"/>
          </a:xfrm>
        </p:grpSpPr>
        <p:pic>
          <p:nvPicPr>
            <p:cNvPr id="4" name="Picture 3">
              <a:extLst>
                <a:ext uri="{FF2B5EF4-FFF2-40B4-BE49-F238E27FC236}">
                  <a16:creationId xmlns:a16="http://schemas.microsoft.com/office/drawing/2014/main" id="{46A57A1D-5A31-59AA-ED8C-CCF271889113}"/>
                </a:ext>
              </a:extLst>
            </p:cNvPr>
            <p:cNvPicPr>
              <a:picLocks noChangeAspect="1"/>
            </p:cNvPicPr>
            <p:nvPr/>
          </p:nvPicPr>
          <p:blipFill>
            <a:blip r:embed="rId3"/>
            <a:stretch>
              <a:fillRect/>
            </a:stretch>
          </p:blipFill>
          <p:spPr>
            <a:xfrm>
              <a:off x="7775090" y="5050783"/>
              <a:ext cx="4237313" cy="1707073"/>
            </a:xfrm>
            <a:prstGeom prst="rect">
              <a:avLst/>
            </a:prstGeom>
          </p:spPr>
        </p:pic>
        <p:sp>
          <p:nvSpPr>
            <p:cNvPr id="5" name="TextBox 4">
              <a:extLst>
                <a:ext uri="{FF2B5EF4-FFF2-40B4-BE49-F238E27FC236}">
                  <a16:creationId xmlns:a16="http://schemas.microsoft.com/office/drawing/2014/main" id="{593E195B-072F-88CA-A82E-2EFDFFB3D2AF}"/>
                </a:ext>
              </a:extLst>
            </p:cNvPr>
            <p:cNvSpPr txBox="1"/>
            <p:nvPr/>
          </p:nvSpPr>
          <p:spPr>
            <a:xfrm>
              <a:off x="7775088" y="4532662"/>
              <a:ext cx="4237312" cy="471896"/>
            </a:xfrm>
            <a:prstGeom prst="rect">
              <a:avLst/>
            </a:prstGeom>
            <a:noFill/>
          </p:spPr>
          <p:txBody>
            <a:bodyPr wrap="square">
              <a:spAutoFit/>
            </a:bodyPr>
            <a:lstStyle/>
            <a:p>
              <a:pPr algn="ctr"/>
              <a:r>
                <a:rPr lang="en-GB" sz="1400" dirty="0"/>
                <a:t>Table 1: Acronyms, their meanings, and </a:t>
              </a:r>
              <a:r>
                <a:rPr lang="en-GB" sz="1400" b="1" dirty="0" err="1">
                  <a:latin typeface="Cambria" panose="02040503050406030204" pitchFamily="18" charset="0"/>
                  <a:ea typeface="Cambria" panose="02040503050406030204" pitchFamily="18" charset="0"/>
                </a:rPr>
                <a:t>xvar</a:t>
              </a:r>
              <a:r>
                <a:rPr lang="en-GB" sz="1400" b="1" dirty="0">
                  <a:latin typeface="Cambria" panose="02040503050406030204" pitchFamily="18" charset="0"/>
                  <a:ea typeface="Cambria" panose="02040503050406030204" pitchFamily="18" charset="0"/>
                </a:rPr>
                <a:t>()</a:t>
              </a:r>
              <a:r>
                <a:rPr lang="en-GB" sz="1400" b="1" dirty="0"/>
                <a:t> </a:t>
              </a:r>
              <a:r>
                <a:rPr lang="en-GB" sz="1400" dirty="0"/>
                <a:t>ranges for </a:t>
              </a:r>
              <a:r>
                <a:rPr lang="en-GB" sz="1400" b="1" dirty="0" err="1">
                  <a:latin typeface="Cambria" panose="02040503050406030204" pitchFamily="18" charset="0"/>
                  <a:ea typeface="Cambria" panose="02040503050406030204" pitchFamily="18" charset="0"/>
                </a:rPr>
                <a:t>who_gs</a:t>
              </a:r>
              <a:r>
                <a:rPr lang="en-GB" sz="1400" b="1"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99423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GB" sz="4400" b="1" dirty="0">
                <a:solidFill>
                  <a:schemeClr val="dk1"/>
                </a:solidFill>
                <a:latin typeface="Cambria" panose="02040503050406030204" pitchFamily="18" charset="0"/>
                <a:ea typeface="Cambria" panose="02040503050406030204" pitchFamily="18" charset="0"/>
                <a:cs typeface="Source Sans Pro"/>
                <a:sym typeface="Source Sans Pro"/>
              </a:rPr>
              <a:t>gigs</a:t>
            </a:r>
            <a:r>
              <a:rPr lang="en" b="1" dirty="0">
                <a:latin typeface="Source Sans Pro"/>
                <a:ea typeface="Source Sans Pro"/>
                <a:cs typeface="Source Sans Pro"/>
                <a:sym typeface="Source Sans Pro"/>
              </a:rPr>
              <a:t> | </a:t>
            </a:r>
            <a:r>
              <a:rPr lang="en" dirty="0">
                <a:latin typeface="Source Sans Pro"/>
                <a:ea typeface="Source Sans Pro"/>
                <a:cs typeface="Source Sans Pro"/>
                <a:sym typeface="Source Sans Pro"/>
              </a:rPr>
              <a:t>Conversion functions (</a:t>
            </a:r>
            <a:r>
              <a:rPr lang="en" b="1" dirty="0">
                <a:solidFill>
                  <a:schemeClr val="dk1"/>
                </a:solidFill>
                <a:latin typeface="Cambria" panose="02040503050406030204" pitchFamily="18" charset="0"/>
                <a:ea typeface="Cambria" panose="02040503050406030204" pitchFamily="18" charset="0"/>
                <a:cs typeface="Source Sans Pro"/>
                <a:sym typeface="Source Sans Pro"/>
              </a:rPr>
              <a:t>ig_nbs()</a:t>
            </a:r>
            <a:r>
              <a:rPr lang="en" dirty="0">
                <a:latin typeface="Source Sans Pro"/>
                <a:ea typeface="Source Sans Pro"/>
                <a:cs typeface="Source Sans Pro"/>
                <a:sym typeface="Source Sans Pro"/>
              </a:rPr>
              <a:t>)</a:t>
            </a:r>
            <a:endParaRPr dirty="0">
              <a:latin typeface="Source Sans Pro"/>
              <a:ea typeface="Source Sans Pro"/>
              <a:cs typeface="Source Sans Pro"/>
              <a:sym typeface="Source Sans Pro"/>
            </a:endParaRPr>
          </a:p>
        </p:txBody>
      </p:sp>
      <p:sp>
        <p:nvSpPr>
          <p:cNvPr id="78" name="Google Shape;78;p16"/>
          <p:cNvSpPr txBox="1">
            <a:spLocks noGrp="1"/>
          </p:cNvSpPr>
          <p:nvPr>
            <p:ph type="body" idx="1"/>
          </p:nvPr>
        </p:nvSpPr>
        <p:spPr>
          <a:xfrm>
            <a:off x="415600" y="1068425"/>
            <a:ext cx="11596800" cy="5227802"/>
          </a:xfrm>
          <a:prstGeom prst="rect">
            <a:avLst/>
          </a:prstGeom>
          <a:noFill/>
          <a:ln>
            <a:noFill/>
          </a:ln>
        </p:spPr>
        <p:txBody>
          <a:bodyPr spcFirstLastPara="1" vert="horz" wrap="square" lIns="121900" tIns="121900" rIns="121900" bIns="121900" rtlCol="0" anchor="t" anchorCtr="0">
            <a:noAutofit/>
          </a:bodyPr>
          <a:lstStyle/>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r>
              <a:rPr lang="en-GB" sz="1730" b="1" dirty="0" err="1">
                <a:latin typeface="Cambria" panose="02040503050406030204" pitchFamily="18" charset="0"/>
                <a:ea typeface="Cambria" panose="02040503050406030204" pitchFamily="18" charset="0"/>
              </a:rPr>
              <a:t>egen</a:t>
            </a: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a:t>
            </a:r>
            <a:r>
              <a:rPr lang="en-GB" sz="1730" i="1" dirty="0">
                <a:latin typeface="Cambria" panose="02040503050406030204" pitchFamily="18" charset="0"/>
                <a:ea typeface="Cambria" panose="02040503050406030204" pitchFamily="18" charset="0"/>
              </a:rPr>
              <a:t>type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i="1" dirty="0" err="1">
                <a:latin typeface="Cambria" panose="02040503050406030204" pitchFamily="18" charset="0"/>
                <a:ea typeface="Cambria" panose="02040503050406030204" pitchFamily="18" charset="0"/>
              </a:rPr>
              <a:t>newvar</a:t>
            </a:r>
            <a:r>
              <a:rPr lang="en-GB" sz="1730" i="1" dirty="0">
                <a:latin typeface="Cambria" panose="02040503050406030204" pitchFamily="18" charset="0"/>
                <a:ea typeface="Cambria" panose="02040503050406030204" pitchFamily="18" charset="0"/>
              </a:rPr>
              <a:t> </a:t>
            </a:r>
            <a:r>
              <a:rPr lang="en-GB" sz="1730" dirty="0">
                <a:latin typeface="Cambria" panose="02040503050406030204" pitchFamily="18" charset="0"/>
                <a:ea typeface="Cambria" panose="02040503050406030204" pitchFamily="18" charset="0"/>
              </a:rPr>
              <a:t>= </a:t>
            </a:r>
            <a:r>
              <a:rPr lang="en-GB" sz="1730" b="1" dirty="0" err="1">
                <a:latin typeface="Cambria" panose="02040503050406030204" pitchFamily="18" charset="0"/>
                <a:ea typeface="Cambria" panose="02040503050406030204" pitchFamily="18" charset="0"/>
              </a:rPr>
              <a:t>ig_nbs</a:t>
            </a:r>
            <a:r>
              <a:rPr lang="en-GB" sz="1730" b="1" dirty="0">
                <a:latin typeface="Cambria" panose="02040503050406030204" pitchFamily="18" charset="0"/>
                <a:ea typeface="Cambria" panose="02040503050406030204" pitchFamily="18" charset="0"/>
              </a:rPr>
              <a:t>(</a:t>
            </a:r>
            <a:r>
              <a:rPr lang="en-GB" sz="1730" i="1" dirty="0" err="1">
                <a:latin typeface="Cambria" panose="02040503050406030204" pitchFamily="18" charset="0"/>
                <a:ea typeface="Cambria" panose="02040503050406030204" pitchFamily="18" charset="0"/>
              </a:rPr>
              <a:t>varname</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acronym</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conversion</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[if</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exp</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[in</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range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u="sng" dirty="0" err="1">
                <a:latin typeface="Cambria" panose="02040503050406030204" pitchFamily="18" charset="0"/>
                <a:ea typeface="Cambria" panose="02040503050406030204" pitchFamily="18" charset="0"/>
              </a:rPr>
              <a:t>gest</a:t>
            </a:r>
            <a:r>
              <a:rPr lang="en-GB" sz="1730" b="1" dirty="0" err="1">
                <a:latin typeface="Cambria" panose="02040503050406030204" pitchFamily="18" charset="0"/>
                <a:ea typeface="Cambria" panose="02040503050406030204" pitchFamily="18" charset="0"/>
              </a:rPr>
              <a:t>_age</a:t>
            </a:r>
            <a:r>
              <a:rPr lang="en-GB" sz="1730" b="1" dirty="0">
                <a:latin typeface="Cambria" panose="02040503050406030204" pitchFamily="18" charset="0"/>
                <a:ea typeface="Cambria" panose="02040503050406030204" pitchFamily="18" charset="0"/>
              </a:rPr>
              <a:t>(</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br>
              <a:rPr lang="en-GB" sz="1730" dirty="0">
                <a:latin typeface="Cambria" panose="02040503050406030204" pitchFamily="18" charset="0"/>
                <a:ea typeface="Cambria" panose="02040503050406030204" pitchFamily="18" charset="0"/>
              </a:rPr>
            </a:b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sex(</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u="sng" dirty="0" err="1">
                <a:latin typeface="Cambria" panose="02040503050406030204" pitchFamily="18" charset="0"/>
                <a:ea typeface="Cambria" panose="02040503050406030204" pitchFamily="18" charset="0"/>
              </a:rPr>
              <a:t>sexc</a:t>
            </a:r>
            <a:r>
              <a:rPr lang="en-GB" sz="1730" b="1" dirty="0" err="1">
                <a:latin typeface="Cambria" panose="02040503050406030204" pitchFamily="18" charset="0"/>
                <a:ea typeface="Cambria" panose="02040503050406030204" pitchFamily="18" charset="0"/>
              </a:rPr>
              <a:t>ode</a:t>
            </a:r>
            <a:r>
              <a:rPr lang="en-GB" sz="1730" b="1" dirty="0">
                <a:latin typeface="Cambria" panose="02040503050406030204" pitchFamily="18" charset="0"/>
                <a:ea typeface="Cambria" panose="02040503050406030204" pitchFamily="18" charset="0"/>
              </a:rPr>
              <a:t>(</a:t>
            </a:r>
            <a:r>
              <a:rPr lang="en-GB" sz="1730" u="sng" dirty="0">
                <a:latin typeface="Cambria" panose="02040503050406030204" pitchFamily="18" charset="0"/>
                <a:ea typeface="Cambria" panose="02040503050406030204" pitchFamily="18" charset="0"/>
              </a:rPr>
              <a:t>m</a:t>
            </a:r>
            <a:r>
              <a:rPr lang="en-GB" sz="1730" dirty="0">
                <a:latin typeface="Cambria" panose="02040503050406030204" pitchFamily="18" charset="0"/>
                <a:ea typeface="Cambria" panose="02040503050406030204" pitchFamily="18" charset="0"/>
              </a:rPr>
              <a:t>ale=</a:t>
            </a:r>
            <a:r>
              <a:rPr lang="en-GB" sz="1730" i="1" dirty="0">
                <a:latin typeface="Cambria" panose="02040503050406030204" pitchFamily="18" charset="0"/>
                <a:ea typeface="Cambria" panose="02040503050406030204" pitchFamily="18" charset="0"/>
              </a:rPr>
              <a:t>code</a:t>
            </a:r>
            <a:r>
              <a:rPr lang="en-GB" sz="1730" dirty="0">
                <a:latin typeface="Cambria" panose="02040503050406030204" pitchFamily="18" charset="0"/>
                <a:ea typeface="Cambria" panose="02040503050406030204" pitchFamily="18" charset="0"/>
              </a:rPr>
              <a:t>, </a:t>
            </a:r>
            <a:r>
              <a:rPr lang="en-GB" sz="1730" u="sng" dirty="0">
                <a:latin typeface="Cambria" panose="02040503050406030204" pitchFamily="18" charset="0"/>
                <a:ea typeface="Cambria" panose="02040503050406030204" pitchFamily="18" charset="0"/>
              </a:rPr>
              <a:t>f</a:t>
            </a:r>
            <a:r>
              <a:rPr lang="en-GB" sz="1730" dirty="0">
                <a:latin typeface="Cambria" panose="02040503050406030204" pitchFamily="18" charset="0"/>
                <a:ea typeface="Cambria" panose="02040503050406030204" pitchFamily="18" charset="0"/>
              </a:rPr>
              <a:t>emale=</a:t>
            </a:r>
            <a:r>
              <a:rPr lang="en-GB" sz="1730" i="1" dirty="0">
                <a:latin typeface="Cambria" panose="02040503050406030204" pitchFamily="18" charset="0"/>
                <a:ea typeface="Cambria" panose="02040503050406030204" pitchFamily="18" charset="0"/>
              </a:rPr>
              <a:t>code</a:t>
            </a:r>
            <a:r>
              <a:rPr lang="en-GB" sz="1730" b="1" dirty="0">
                <a:latin typeface="Cambria" panose="02040503050406030204" pitchFamily="18" charset="0"/>
                <a:ea typeface="Cambria" panose="02040503050406030204" pitchFamily="18" charset="0"/>
              </a:rPr>
              <a:t>)</a:t>
            </a:r>
          </a:p>
        </p:txBody>
      </p:sp>
      <p:grpSp>
        <p:nvGrpSpPr>
          <p:cNvPr id="67" name="Group 66">
            <a:extLst>
              <a:ext uri="{FF2B5EF4-FFF2-40B4-BE49-F238E27FC236}">
                <a16:creationId xmlns:a16="http://schemas.microsoft.com/office/drawing/2014/main" id="{366F3CF4-E39B-22BB-5AFD-30D0D41FDC5C}"/>
              </a:ext>
            </a:extLst>
          </p:cNvPr>
          <p:cNvGrpSpPr/>
          <p:nvPr/>
        </p:nvGrpSpPr>
        <p:grpSpPr>
          <a:xfrm>
            <a:off x="855442" y="1294779"/>
            <a:ext cx="2818532" cy="1723913"/>
            <a:chOff x="820272" y="1741096"/>
            <a:chExt cx="2818532" cy="1723913"/>
          </a:xfrm>
        </p:grpSpPr>
        <p:sp>
          <p:nvSpPr>
            <p:cNvPr id="6" name="TextBox 5">
              <a:extLst>
                <a:ext uri="{FF2B5EF4-FFF2-40B4-BE49-F238E27FC236}">
                  <a16:creationId xmlns:a16="http://schemas.microsoft.com/office/drawing/2014/main" id="{ED09B1DA-A271-4DEF-CDD8-27DD897E6CA0}"/>
                </a:ext>
              </a:extLst>
            </p:cNvPr>
            <p:cNvSpPr txBox="1"/>
            <p:nvPr/>
          </p:nvSpPr>
          <p:spPr>
            <a:xfrm>
              <a:off x="820272" y="1741096"/>
              <a:ext cx="2560320" cy="1200329"/>
            </a:xfrm>
            <a:prstGeom prst="rect">
              <a:avLst/>
            </a:prstGeom>
            <a:noFill/>
          </p:spPr>
          <p:txBody>
            <a:bodyPr wrap="square" rtlCol="0">
              <a:spAutoFit/>
            </a:bodyPr>
            <a:lstStyle/>
            <a:p>
              <a:pPr algn="ctr"/>
              <a:r>
                <a:rPr lang="en-GB" dirty="0">
                  <a:solidFill>
                    <a:schemeClr val="dk1"/>
                  </a:solidFill>
                  <a:ea typeface="Source Sans Pro" panose="020B0503030403020204" pitchFamily="34" charset="0"/>
                  <a:cs typeface="Source Sans Pro"/>
                  <a:sym typeface="Source Sans Pro"/>
                </a:rPr>
                <a:t>The</a:t>
              </a:r>
              <a:r>
                <a:rPr lang="en-GB" sz="1800" dirty="0">
                  <a:solidFill>
                    <a:schemeClr val="dk1"/>
                  </a:solidFill>
                  <a:ea typeface="Source Sans Pro" panose="020B0503030403020204" pitchFamily="34" charset="0"/>
                  <a:cs typeface="Source Sans Pro"/>
                  <a:sym typeface="Source Sans Pro"/>
                </a:rPr>
                <a:t> variable you want to perform conversions with (either measurements, or z-scores/percentiles)</a:t>
              </a:r>
            </a:p>
          </p:txBody>
        </p:sp>
        <p:cxnSp>
          <p:nvCxnSpPr>
            <p:cNvPr id="35" name="Straight Arrow Connector 34">
              <a:extLst>
                <a:ext uri="{FF2B5EF4-FFF2-40B4-BE49-F238E27FC236}">
                  <a16:creationId xmlns:a16="http://schemas.microsoft.com/office/drawing/2014/main" id="{FC940218-076C-04A3-7178-90038FC273EB}"/>
                </a:ext>
              </a:extLst>
            </p:cNvPr>
            <p:cNvCxnSpPr>
              <a:cxnSpLocks/>
            </p:cNvCxnSpPr>
            <p:nvPr/>
          </p:nvCxnSpPr>
          <p:spPr>
            <a:xfrm>
              <a:off x="3108629" y="2941425"/>
              <a:ext cx="530175" cy="5235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661B6429-B9BF-E7E7-F5E9-2D22EC918600}"/>
              </a:ext>
            </a:extLst>
          </p:cNvPr>
          <p:cNvGrpSpPr/>
          <p:nvPr/>
        </p:nvGrpSpPr>
        <p:grpSpPr>
          <a:xfrm>
            <a:off x="5885008" y="1506709"/>
            <a:ext cx="2893440" cy="1511983"/>
            <a:chOff x="5849838" y="1953026"/>
            <a:chExt cx="2893440" cy="1511983"/>
          </a:xfrm>
        </p:grpSpPr>
        <p:sp>
          <p:nvSpPr>
            <p:cNvPr id="19" name="TextBox 18">
              <a:extLst>
                <a:ext uri="{FF2B5EF4-FFF2-40B4-BE49-F238E27FC236}">
                  <a16:creationId xmlns:a16="http://schemas.microsoft.com/office/drawing/2014/main" id="{BF1A63B9-3F02-7374-E838-9929BBD51C81}"/>
                </a:ext>
              </a:extLst>
            </p:cNvPr>
            <p:cNvSpPr txBox="1"/>
            <p:nvPr/>
          </p:nvSpPr>
          <p:spPr>
            <a:xfrm>
              <a:off x="6360458" y="1953026"/>
              <a:ext cx="2382820" cy="923330"/>
            </a:xfrm>
            <a:prstGeom prst="rect">
              <a:avLst/>
            </a:prstGeom>
            <a:noFill/>
          </p:spPr>
          <p:txBody>
            <a:bodyPr wrap="square">
              <a:spAutoFit/>
            </a:bodyPr>
            <a:lstStyle/>
            <a:p>
              <a:pPr algn="ctr"/>
              <a:r>
                <a:rPr lang="en-GB" dirty="0"/>
                <a:t>The type of conversion to be performed: </a:t>
              </a:r>
              <a:r>
                <a:rPr lang="en-GB" dirty="0">
                  <a:latin typeface="Cambria" panose="02040503050406030204" pitchFamily="18" charset="0"/>
                  <a:ea typeface="Cambria" panose="02040503050406030204" pitchFamily="18" charset="0"/>
                </a:rPr>
                <a:t>“v2z”,</a:t>
              </a:r>
              <a:r>
                <a:rPr lang="en-GB" dirty="0"/>
                <a:t> </a:t>
              </a:r>
              <a:r>
                <a:rPr lang="en-GB" dirty="0">
                  <a:latin typeface="Cambria" panose="02040503050406030204" pitchFamily="18" charset="0"/>
                  <a:ea typeface="Cambria" panose="02040503050406030204" pitchFamily="18" charset="0"/>
                </a:rPr>
                <a:t>“v2p”</a:t>
              </a:r>
              <a:r>
                <a:rPr lang="en-GB" dirty="0">
                  <a:latin typeface="Source Sans Pro" panose="020B0503030403020204" pitchFamily="34" charset="0"/>
                  <a:ea typeface="Source Sans Pro" panose="020B0503030403020204" pitchFamily="34" charset="0"/>
                </a:rPr>
                <a:t>,</a:t>
              </a:r>
              <a:r>
                <a:rPr lang="en-GB" dirty="0">
                  <a:latin typeface="Cambria" panose="02040503050406030204" pitchFamily="18" charset="0"/>
                  <a:ea typeface="Cambria" panose="02040503050406030204" pitchFamily="18" charset="0"/>
                </a:rPr>
                <a:t> “z2v”</a:t>
              </a:r>
              <a:r>
                <a:rPr lang="en-GB" dirty="0">
                  <a:latin typeface="Source Sans Pro" panose="020B0503030403020204" pitchFamily="34" charset="0"/>
                  <a:ea typeface="Source Sans Pro" panose="020B0503030403020204" pitchFamily="34" charset="0"/>
                </a:rPr>
                <a:t>, or </a:t>
              </a:r>
              <a:r>
                <a:rPr lang="en-GB" dirty="0">
                  <a:latin typeface="Cambria" panose="02040503050406030204" pitchFamily="18" charset="0"/>
                  <a:ea typeface="Cambria" panose="02040503050406030204" pitchFamily="18" charset="0"/>
                </a:rPr>
                <a:t>“p2v”</a:t>
              </a:r>
              <a:r>
                <a:rPr lang="en-GB" dirty="0">
                  <a:latin typeface="Source Sans Pro" panose="020B0503030403020204" pitchFamily="34" charset="0"/>
                  <a:ea typeface="Source Sans Pro" panose="020B0503030403020204" pitchFamily="34" charset="0"/>
                </a:rPr>
                <a:t>.</a:t>
              </a:r>
            </a:p>
          </p:txBody>
        </p:sp>
        <p:cxnSp>
          <p:nvCxnSpPr>
            <p:cNvPr id="44" name="Straight Arrow Connector 43">
              <a:extLst>
                <a:ext uri="{FF2B5EF4-FFF2-40B4-BE49-F238E27FC236}">
                  <a16:creationId xmlns:a16="http://schemas.microsoft.com/office/drawing/2014/main" id="{DB9F0592-BD31-79B8-D509-C24800151987}"/>
                </a:ext>
              </a:extLst>
            </p:cNvPr>
            <p:cNvCxnSpPr>
              <a:cxnSpLocks/>
            </p:cNvCxnSpPr>
            <p:nvPr/>
          </p:nvCxnSpPr>
          <p:spPr>
            <a:xfrm flipH="1">
              <a:off x="5849838" y="2887114"/>
              <a:ext cx="597610" cy="5778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2260D3D7-5F16-9A19-1165-DA819EFB77CF}"/>
              </a:ext>
            </a:extLst>
          </p:cNvPr>
          <p:cNvGrpSpPr/>
          <p:nvPr/>
        </p:nvGrpSpPr>
        <p:grpSpPr>
          <a:xfrm>
            <a:off x="9362947" y="1534117"/>
            <a:ext cx="2043951" cy="1468624"/>
            <a:chOff x="9327777" y="1980434"/>
            <a:chExt cx="2043951" cy="1468624"/>
          </a:xfrm>
        </p:grpSpPr>
        <p:sp>
          <p:nvSpPr>
            <p:cNvPr id="23" name="TextBox 22">
              <a:extLst>
                <a:ext uri="{FF2B5EF4-FFF2-40B4-BE49-F238E27FC236}">
                  <a16:creationId xmlns:a16="http://schemas.microsoft.com/office/drawing/2014/main" id="{7AA51F29-02A1-83E9-F8AF-98C9DCF96810}"/>
                </a:ext>
              </a:extLst>
            </p:cNvPr>
            <p:cNvSpPr txBox="1"/>
            <p:nvPr/>
          </p:nvSpPr>
          <p:spPr>
            <a:xfrm>
              <a:off x="9327777" y="1980434"/>
              <a:ext cx="2043951" cy="923330"/>
            </a:xfrm>
            <a:prstGeom prst="rect">
              <a:avLst/>
            </a:prstGeom>
            <a:noFill/>
          </p:spPr>
          <p:txBody>
            <a:bodyPr wrap="square">
              <a:spAutoFit/>
            </a:bodyPr>
            <a:lstStyle/>
            <a:p>
              <a:pPr algn="ctr"/>
              <a:r>
                <a:rPr lang="en-GB" dirty="0"/>
                <a:t>Provides values for gestational age in days to the function</a:t>
              </a:r>
            </a:p>
          </p:txBody>
        </p:sp>
        <p:cxnSp>
          <p:nvCxnSpPr>
            <p:cNvPr id="47" name="Straight Arrow Connector 46">
              <a:extLst>
                <a:ext uri="{FF2B5EF4-FFF2-40B4-BE49-F238E27FC236}">
                  <a16:creationId xmlns:a16="http://schemas.microsoft.com/office/drawing/2014/main" id="{1B6BE439-8EC2-9927-D582-E0D70A0130B9}"/>
                </a:ext>
              </a:extLst>
            </p:cNvPr>
            <p:cNvCxnSpPr>
              <a:cxnSpLocks/>
            </p:cNvCxnSpPr>
            <p:nvPr/>
          </p:nvCxnSpPr>
          <p:spPr>
            <a:xfrm flipH="1">
              <a:off x="9327777" y="2974481"/>
              <a:ext cx="273422" cy="4745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7C8388D5-7B3E-59E9-E3B1-A69F68869F51}"/>
              </a:ext>
            </a:extLst>
          </p:cNvPr>
          <p:cNvGrpSpPr/>
          <p:nvPr/>
        </p:nvGrpSpPr>
        <p:grpSpPr>
          <a:xfrm>
            <a:off x="1179694" y="3662381"/>
            <a:ext cx="2161450" cy="1983323"/>
            <a:chOff x="1079588" y="4367605"/>
            <a:chExt cx="2161450" cy="1983323"/>
          </a:xfrm>
        </p:grpSpPr>
        <p:sp>
          <p:nvSpPr>
            <p:cNvPr id="27" name="TextBox 26">
              <a:extLst>
                <a:ext uri="{FF2B5EF4-FFF2-40B4-BE49-F238E27FC236}">
                  <a16:creationId xmlns:a16="http://schemas.microsoft.com/office/drawing/2014/main" id="{19F470F9-81AC-56CF-BCB9-1C75586E89A7}"/>
                </a:ext>
              </a:extLst>
            </p:cNvPr>
            <p:cNvSpPr txBox="1"/>
            <p:nvPr/>
          </p:nvSpPr>
          <p:spPr>
            <a:xfrm>
              <a:off x="1079588" y="5150599"/>
              <a:ext cx="2161450" cy="1200329"/>
            </a:xfrm>
            <a:prstGeom prst="rect">
              <a:avLst/>
            </a:prstGeom>
            <a:noFill/>
          </p:spPr>
          <p:txBody>
            <a:bodyPr wrap="square">
              <a:spAutoFit/>
            </a:bodyPr>
            <a:lstStyle/>
            <a:p>
              <a:pPr algn="ctr"/>
              <a:r>
                <a:rPr lang="en-GB" dirty="0"/>
                <a:t>Informs the function of the sex of each observation. Should be in int, byte, or str.</a:t>
              </a:r>
            </a:p>
          </p:txBody>
        </p:sp>
        <p:cxnSp>
          <p:nvCxnSpPr>
            <p:cNvPr id="50" name="Straight Arrow Connector 49">
              <a:extLst>
                <a:ext uri="{FF2B5EF4-FFF2-40B4-BE49-F238E27FC236}">
                  <a16:creationId xmlns:a16="http://schemas.microsoft.com/office/drawing/2014/main" id="{FA4C26CC-A867-6172-6536-E24642EFA7E3}"/>
                </a:ext>
              </a:extLst>
            </p:cNvPr>
            <p:cNvCxnSpPr>
              <a:cxnSpLocks/>
            </p:cNvCxnSpPr>
            <p:nvPr/>
          </p:nvCxnSpPr>
          <p:spPr>
            <a:xfrm flipH="1" flipV="1">
              <a:off x="2091376" y="4367605"/>
              <a:ext cx="68937" cy="7853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F40E87CD-8D8A-8787-671B-BAEF1055C73E}"/>
              </a:ext>
            </a:extLst>
          </p:cNvPr>
          <p:cNvGrpSpPr/>
          <p:nvPr/>
        </p:nvGrpSpPr>
        <p:grpSpPr>
          <a:xfrm>
            <a:off x="3949999" y="3662381"/>
            <a:ext cx="1804595" cy="1882907"/>
            <a:chOff x="3849893" y="4367605"/>
            <a:chExt cx="1804595" cy="1882907"/>
          </a:xfrm>
        </p:grpSpPr>
        <p:sp>
          <p:nvSpPr>
            <p:cNvPr id="33" name="TextBox 32">
              <a:extLst>
                <a:ext uri="{FF2B5EF4-FFF2-40B4-BE49-F238E27FC236}">
                  <a16:creationId xmlns:a16="http://schemas.microsoft.com/office/drawing/2014/main" id="{527E304C-EF35-3061-A0E0-96F25D946621}"/>
                </a:ext>
              </a:extLst>
            </p:cNvPr>
            <p:cNvSpPr txBox="1"/>
            <p:nvPr/>
          </p:nvSpPr>
          <p:spPr>
            <a:xfrm>
              <a:off x="3849893" y="5327182"/>
              <a:ext cx="1804595" cy="923330"/>
            </a:xfrm>
            <a:prstGeom prst="rect">
              <a:avLst/>
            </a:prstGeom>
            <a:noFill/>
          </p:spPr>
          <p:txBody>
            <a:bodyPr wrap="square">
              <a:spAutoFit/>
            </a:bodyPr>
            <a:lstStyle/>
            <a:p>
              <a:pPr algn="ctr"/>
              <a:r>
                <a:rPr lang="en-GB" dirty="0">
                  <a:ea typeface="Source Sans Pro" panose="020B0503030403020204" pitchFamily="34" charset="0"/>
                </a:rPr>
                <a:t>I</a:t>
              </a:r>
              <a:r>
                <a:rPr lang="en-GB" sz="1800" dirty="0">
                  <a:ea typeface="Source Sans Pro" panose="020B0503030403020204" pitchFamily="34" charset="0"/>
                </a:rPr>
                <a:t>nforms the function of how</a:t>
              </a:r>
              <a:r>
                <a:rPr lang="en-GB" sz="1800" b="1" dirty="0">
                  <a:latin typeface="Cambria" panose="02040503050406030204" pitchFamily="18" charset="0"/>
                  <a:ea typeface="Cambria" panose="02040503050406030204" pitchFamily="18" charset="0"/>
                </a:rPr>
                <a:t> sex() </a:t>
              </a:r>
              <a:r>
                <a:rPr lang="en-GB" sz="1800" dirty="0">
                  <a:ea typeface="Source Sans Pro" panose="020B0503030403020204" pitchFamily="34" charset="0"/>
                </a:rPr>
                <a:t>is coded</a:t>
              </a:r>
              <a:endParaRPr lang="en-GB" dirty="0"/>
            </a:p>
          </p:txBody>
        </p:sp>
        <p:cxnSp>
          <p:nvCxnSpPr>
            <p:cNvPr id="54" name="Straight Arrow Connector 53">
              <a:extLst>
                <a:ext uri="{FF2B5EF4-FFF2-40B4-BE49-F238E27FC236}">
                  <a16:creationId xmlns:a16="http://schemas.microsoft.com/office/drawing/2014/main" id="{19AECD0E-615F-FF0D-9159-C15E3621F572}"/>
                </a:ext>
              </a:extLst>
            </p:cNvPr>
            <p:cNvCxnSpPr>
              <a:cxnSpLocks/>
            </p:cNvCxnSpPr>
            <p:nvPr/>
          </p:nvCxnSpPr>
          <p:spPr>
            <a:xfrm flipH="1" flipV="1">
              <a:off x="4656717" y="4367605"/>
              <a:ext cx="95474" cy="9595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676EF814-8C9E-095C-4F59-C48FBC6D2C91}"/>
              </a:ext>
            </a:extLst>
          </p:cNvPr>
          <p:cNvGrpSpPr/>
          <p:nvPr/>
        </p:nvGrpSpPr>
        <p:grpSpPr>
          <a:xfrm>
            <a:off x="3680219" y="1327835"/>
            <a:ext cx="2560319" cy="1690857"/>
            <a:chOff x="3645049" y="1774152"/>
            <a:chExt cx="2560319" cy="1690857"/>
          </a:xfrm>
        </p:grpSpPr>
        <p:cxnSp>
          <p:nvCxnSpPr>
            <p:cNvPr id="37" name="Straight Arrow Connector 36">
              <a:extLst>
                <a:ext uri="{FF2B5EF4-FFF2-40B4-BE49-F238E27FC236}">
                  <a16:creationId xmlns:a16="http://schemas.microsoft.com/office/drawing/2014/main" id="{8E334E24-2FAC-B69C-1FCF-6F7922227E3C}"/>
                </a:ext>
              </a:extLst>
            </p:cNvPr>
            <p:cNvCxnSpPr>
              <a:cxnSpLocks/>
            </p:cNvCxnSpPr>
            <p:nvPr/>
          </p:nvCxnSpPr>
          <p:spPr>
            <a:xfrm flipH="1">
              <a:off x="4817127" y="2985239"/>
              <a:ext cx="36813" cy="4797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4A2C177-D7AF-355E-51FE-F6129ED0B4BB}"/>
                </a:ext>
              </a:extLst>
            </p:cNvPr>
            <p:cNvSpPr txBox="1"/>
            <p:nvPr/>
          </p:nvSpPr>
          <p:spPr>
            <a:xfrm>
              <a:off x="3645049" y="1774152"/>
              <a:ext cx="2560319" cy="1200329"/>
            </a:xfrm>
            <a:prstGeom prst="rect">
              <a:avLst/>
            </a:prstGeom>
            <a:noFill/>
          </p:spPr>
          <p:txBody>
            <a:bodyPr wrap="square" rtlCol="0">
              <a:spAutoFit/>
            </a:bodyPr>
            <a:lstStyle/>
            <a:p>
              <a:pPr algn="ctr"/>
              <a:r>
                <a:rPr lang="en-GB" dirty="0">
                  <a:solidFill>
                    <a:schemeClr val="dk1"/>
                  </a:solidFill>
                  <a:ea typeface="Source Sans Pro" panose="020B0503030403020204" pitchFamily="34" charset="0"/>
                  <a:cs typeface="Source Sans Pro"/>
                  <a:sym typeface="Source Sans Pro"/>
                </a:rPr>
                <a:t>An acronym in Table 2 denoting the INTERGROWTH-21</a:t>
              </a:r>
              <a:r>
                <a:rPr lang="en-GB" baseline="30000" dirty="0">
                  <a:solidFill>
                    <a:schemeClr val="dk1"/>
                  </a:solidFill>
                  <a:ea typeface="Source Sans Pro" panose="020B0503030403020204" pitchFamily="34" charset="0"/>
                  <a:cs typeface="Source Sans Pro"/>
                  <a:sym typeface="Source Sans Pro"/>
                </a:rPr>
                <a:t>st</a:t>
              </a:r>
              <a:r>
                <a:rPr lang="en-GB" dirty="0">
                  <a:solidFill>
                    <a:schemeClr val="dk1"/>
                  </a:solidFill>
                  <a:ea typeface="Source Sans Pro" panose="020B0503030403020204" pitchFamily="34" charset="0"/>
                  <a:cs typeface="Source Sans Pro"/>
                  <a:sym typeface="Source Sans Pro"/>
                </a:rPr>
                <a:t> NBS standard to convert in</a:t>
              </a:r>
              <a:endParaRPr lang="en-GB" sz="1800" dirty="0">
                <a:solidFill>
                  <a:schemeClr val="dk1"/>
                </a:solidFill>
                <a:ea typeface="Source Sans Pro" panose="020B0503030403020204" pitchFamily="34" charset="0"/>
                <a:cs typeface="Source Sans Pro"/>
                <a:sym typeface="Source Sans Pro"/>
              </a:endParaRPr>
            </a:p>
          </p:txBody>
        </p:sp>
      </p:grpSp>
      <p:grpSp>
        <p:nvGrpSpPr>
          <p:cNvPr id="73" name="Group 72">
            <a:extLst>
              <a:ext uri="{FF2B5EF4-FFF2-40B4-BE49-F238E27FC236}">
                <a16:creationId xmlns:a16="http://schemas.microsoft.com/office/drawing/2014/main" id="{66E9D296-E4B6-DF0F-751D-017D026BCF65}"/>
              </a:ext>
            </a:extLst>
          </p:cNvPr>
          <p:cNvGrpSpPr/>
          <p:nvPr/>
        </p:nvGrpSpPr>
        <p:grpSpPr>
          <a:xfrm>
            <a:off x="6581723" y="4737762"/>
            <a:ext cx="5436923" cy="2020096"/>
            <a:chOff x="6581723" y="4737762"/>
            <a:chExt cx="5436923" cy="2020096"/>
          </a:xfrm>
        </p:grpSpPr>
        <p:pic>
          <p:nvPicPr>
            <p:cNvPr id="64" name="Picture 63">
              <a:extLst>
                <a:ext uri="{FF2B5EF4-FFF2-40B4-BE49-F238E27FC236}">
                  <a16:creationId xmlns:a16="http://schemas.microsoft.com/office/drawing/2014/main" id="{EF64E3F9-247C-68F4-A5FB-CA617EC363BE}"/>
                </a:ext>
              </a:extLst>
            </p:cNvPr>
            <p:cNvPicPr>
              <a:picLocks noChangeAspect="1"/>
            </p:cNvPicPr>
            <p:nvPr/>
          </p:nvPicPr>
          <p:blipFill>
            <a:blip r:embed="rId3"/>
            <a:stretch>
              <a:fillRect/>
            </a:stretch>
          </p:blipFill>
          <p:spPr>
            <a:xfrm>
              <a:off x="6581724" y="5025184"/>
              <a:ext cx="5436922" cy="1732674"/>
            </a:xfrm>
            <a:prstGeom prst="rect">
              <a:avLst/>
            </a:prstGeom>
          </p:spPr>
        </p:pic>
        <p:sp>
          <p:nvSpPr>
            <p:cNvPr id="66" name="TextBox 65">
              <a:extLst>
                <a:ext uri="{FF2B5EF4-FFF2-40B4-BE49-F238E27FC236}">
                  <a16:creationId xmlns:a16="http://schemas.microsoft.com/office/drawing/2014/main" id="{5325F745-420D-350E-ED66-59C04E573016}"/>
                </a:ext>
              </a:extLst>
            </p:cNvPr>
            <p:cNvSpPr txBox="1"/>
            <p:nvPr/>
          </p:nvSpPr>
          <p:spPr>
            <a:xfrm>
              <a:off x="6581723" y="4737762"/>
              <a:ext cx="5433800" cy="307777"/>
            </a:xfrm>
            <a:prstGeom prst="rect">
              <a:avLst/>
            </a:prstGeom>
            <a:noFill/>
          </p:spPr>
          <p:txBody>
            <a:bodyPr wrap="square">
              <a:spAutoFit/>
            </a:bodyPr>
            <a:lstStyle/>
            <a:p>
              <a:pPr algn="ctr"/>
              <a:r>
                <a:rPr lang="en-GB" sz="1400" dirty="0"/>
                <a:t>Table 2: Acronyms, their meanings, and </a:t>
              </a:r>
              <a:r>
                <a:rPr lang="en-GB" sz="1400" b="1" dirty="0" err="1">
                  <a:latin typeface="Cambria" panose="02040503050406030204" pitchFamily="18" charset="0"/>
                  <a:ea typeface="Cambria" panose="02040503050406030204" pitchFamily="18" charset="0"/>
                </a:rPr>
                <a:t>gest_age</a:t>
              </a:r>
              <a:r>
                <a:rPr lang="en-GB" sz="1400" b="1" dirty="0">
                  <a:latin typeface="Cambria" panose="02040503050406030204" pitchFamily="18" charset="0"/>
                  <a:ea typeface="Cambria" panose="02040503050406030204" pitchFamily="18" charset="0"/>
                </a:rPr>
                <a:t>()</a:t>
              </a:r>
              <a:r>
                <a:rPr lang="en-GB" sz="1400" b="1" dirty="0"/>
                <a:t> </a:t>
              </a:r>
              <a:r>
                <a:rPr lang="en-GB" sz="1400" dirty="0"/>
                <a:t>ranges for </a:t>
              </a:r>
              <a:r>
                <a:rPr lang="en-GB" sz="1400" b="1" dirty="0" err="1">
                  <a:latin typeface="Cambria" panose="02040503050406030204" pitchFamily="18" charset="0"/>
                  <a:ea typeface="Cambria" panose="02040503050406030204" pitchFamily="18" charset="0"/>
                </a:rPr>
                <a:t>ig_nbs</a:t>
              </a:r>
              <a:r>
                <a:rPr lang="en-GB" sz="1400" b="1"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34561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GB" sz="4400" b="1" dirty="0">
                <a:solidFill>
                  <a:schemeClr val="dk1"/>
                </a:solidFill>
                <a:latin typeface="Cambria" panose="02040503050406030204" pitchFamily="18" charset="0"/>
                <a:ea typeface="Cambria" panose="02040503050406030204" pitchFamily="18" charset="0"/>
                <a:cs typeface="Source Sans Pro"/>
                <a:sym typeface="Source Sans Pro"/>
              </a:rPr>
              <a:t>gigs</a:t>
            </a:r>
            <a:r>
              <a:rPr lang="en" b="1" dirty="0">
                <a:latin typeface="Source Sans Pro"/>
                <a:ea typeface="Source Sans Pro"/>
                <a:cs typeface="Source Sans Pro"/>
                <a:sym typeface="Source Sans Pro"/>
              </a:rPr>
              <a:t> | </a:t>
            </a:r>
            <a:r>
              <a:rPr lang="en" dirty="0">
                <a:latin typeface="Source Sans Pro"/>
                <a:ea typeface="Source Sans Pro"/>
                <a:cs typeface="Source Sans Pro"/>
                <a:sym typeface="Source Sans Pro"/>
              </a:rPr>
              <a:t>Conversion functions (</a:t>
            </a:r>
            <a:r>
              <a:rPr lang="en" b="1" dirty="0">
                <a:solidFill>
                  <a:schemeClr val="dk1"/>
                </a:solidFill>
                <a:latin typeface="Cambria" panose="02040503050406030204" pitchFamily="18" charset="0"/>
                <a:ea typeface="Cambria" panose="02040503050406030204" pitchFamily="18" charset="0"/>
                <a:cs typeface="Source Sans Pro"/>
                <a:sym typeface="Source Sans Pro"/>
              </a:rPr>
              <a:t>ig_png()</a:t>
            </a:r>
            <a:r>
              <a:rPr lang="en" dirty="0">
                <a:latin typeface="Source Sans Pro"/>
                <a:ea typeface="Source Sans Pro"/>
                <a:cs typeface="Source Sans Pro"/>
                <a:sym typeface="Source Sans Pro"/>
              </a:rPr>
              <a:t>)</a:t>
            </a:r>
            <a:endParaRPr dirty="0">
              <a:latin typeface="Source Sans Pro"/>
              <a:ea typeface="Source Sans Pro"/>
              <a:cs typeface="Source Sans Pro"/>
              <a:sym typeface="Source Sans Pro"/>
            </a:endParaRPr>
          </a:p>
        </p:txBody>
      </p:sp>
      <p:sp>
        <p:nvSpPr>
          <p:cNvPr id="78" name="Google Shape;78;p16"/>
          <p:cNvSpPr txBox="1">
            <a:spLocks noGrp="1"/>
          </p:cNvSpPr>
          <p:nvPr>
            <p:ph type="body" idx="1"/>
          </p:nvPr>
        </p:nvSpPr>
        <p:spPr>
          <a:xfrm>
            <a:off x="415600" y="1068425"/>
            <a:ext cx="11596800" cy="5227802"/>
          </a:xfrm>
          <a:prstGeom prst="rect">
            <a:avLst/>
          </a:prstGeom>
          <a:noFill/>
          <a:ln>
            <a:noFill/>
          </a:ln>
        </p:spPr>
        <p:txBody>
          <a:bodyPr spcFirstLastPara="1" vert="horz" wrap="square" lIns="121900" tIns="121900" rIns="121900" bIns="121900" rtlCol="0" anchor="t" anchorCtr="0">
            <a:noAutofit/>
          </a:bodyPr>
          <a:lstStyle/>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r>
              <a:rPr lang="en-GB" sz="1730" b="1" dirty="0" err="1">
                <a:latin typeface="Cambria" panose="02040503050406030204" pitchFamily="18" charset="0"/>
                <a:ea typeface="Cambria" panose="02040503050406030204" pitchFamily="18" charset="0"/>
              </a:rPr>
              <a:t>egen</a:t>
            </a: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a:t>
            </a:r>
            <a:r>
              <a:rPr lang="en-GB" sz="1730" i="1" dirty="0">
                <a:latin typeface="Cambria" panose="02040503050406030204" pitchFamily="18" charset="0"/>
                <a:ea typeface="Cambria" panose="02040503050406030204" pitchFamily="18" charset="0"/>
              </a:rPr>
              <a:t>type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i="1" dirty="0" err="1">
                <a:latin typeface="Cambria" panose="02040503050406030204" pitchFamily="18" charset="0"/>
                <a:ea typeface="Cambria" panose="02040503050406030204" pitchFamily="18" charset="0"/>
              </a:rPr>
              <a:t>newvar</a:t>
            </a:r>
            <a:r>
              <a:rPr lang="en-GB" sz="1730" i="1" dirty="0">
                <a:latin typeface="Cambria" panose="02040503050406030204" pitchFamily="18" charset="0"/>
                <a:ea typeface="Cambria" panose="02040503050406030204" pitchFamily="18" charset="0"/>
              </a:rPr>
              <a:t> </a:t>
            </a:r>
            <a:r>
              <a:rPr lang="en-GB" sz="1730" dirty="0">
                <a:latin typeface="Cambria" panose="02040503050406030204" pitchFamily="18" charset="0"/>
                <a:ea typeface="Cambria" panose="02040503050406030204" pitchFamily="18" charset="0"/>
              </a:rPr>
              <a:t>= </a:t>
            </a:r>
            <a:r>
              <a:rPr lang="en-GB" sz="1730" b="1" dirty="0" err="1">
                <a:latin typeface="Cambria" panose="02040503050406030204" pitchFamily="18" charset="0"/>
                <a:ea typeface="Cambria" panose="02040503050406030204" pitchFamily="18" charset="0"/>
              </a:rPr>
              <a:t>ig_png</a:t>
            </a:r>
            <a:r>
              <a:rPr lang="en-GB" sz="1730" b="1" dirty="0">
                <a:latin typeface="Cambria" panose="02040503050406030204" pitchFamily="18" charset="0"/>
                <a:ea typeface="Cambria" panose="02040503050406030204" pitchFamily="18" charset="0"/>
              </a:rPr>
              <a:t>(</a:t>
            </a:r>
            <a:r>
              <a:rPr lang="en-GB" sz="1730" i="1" dirty="0" err="1">
                <a:latin typeface="Cambria" panose="02040503050406030204" pitchFamily="18" charset="0"/>
                <a:ea typeface="Cambria" panose="02040503050406030204" pitchFamily="18" charset="0"/>
              </a:rPr>
              <a:t>varname</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acronym</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conversion</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[if</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exp</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[in</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range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u="sng" dirty="0" err="1">
                <a:latin typeface="Cambria" panose="02040503050406030204" pitchFamily="18" charset="0"/>
                <a:ea typeface="Cambria" panose="02040503050406030204" pitchFamily="18" charset="0"/>
              </a:rPr>
              <a:t>x</a:t>
            </a:r>
            <a:r>
              <a:rPr lang="en-GB" sz="1730" b="1" dirty="0" err="1">
                <a:latin typeface="Cambria" panose="02040503050406030204" pitchFamily="18" charset="0"/>
                <a:ea typeface="Cambria" panose="02040503050406030204" pitchFamily="18" charset="0"/>
              </a:rPr>
              <a:t>var</a:t>
            </a:r>
            <a:r>
              <a:rPr lang="en-GB" sz="1730" b="1" dirty="0">
                <a:latin typeface="Cambria" panose="02040503050406030204" pitchFamily="18" charset="0"/>
                <a:ea typeface="Cambria" panose="02040503050406030204" pitchFamily="18" charset="0"/>
              </a:rPr>
              <a:t>(</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br>
              <a:rPr lang="en-GB" sz="1730" dirty="0">
                <a:latin typeface="Cambria" panose="02040503050406030204" pitchFamily="18" charset="0"/>
                <a:ea typeface="Cambria" panose="02040503050406030204" pitchFamily="18" charset="0"/>
              </a:rPr>
            </a:b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sex(</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u="sng" dirty="0" err="1">
                <a:latin typeface="Cambria" panose="02040503050406030204" pitchFamily="18" charset="0"/>
                <a:ea typeface="Cambria" panose="02040503050406030204" pitchFamily="18" charset="0"/>
              </a:rPr>
              <a:t>sexc</a:t>
            </a:r>
            <a:r>
              <a:rPr lang="en-GB" sz="1730" b="1" dirty="0" err="1">
                <a:latin typeface="Cambria" panose="02040503050406030204" pitchFamily="18" charset="0"/>
                <a:ea typeface="Cambria" panose="02040503050406030204" pitchFamily="18" charset="0"/>
              </a:rPr>
              <a:t>ode</a:t>
            </a:r>
            <a:r>
              <a:rPr lang="en-GB" sz="1730" b="1" dirty="0">
                <a:latin typeface="Cambria" panose="02040503050406030204" pitchFamily="18" charset="0"/>
                <a:ea typeface="Cambria" panose="02040503050406030204" pitchFamily="18" charset="0"/>
              </a:rPr>
              <a:t>(</a:t>
            </a:r>
            <a:r>
              <a:rPr lang="en-GB" sz="1730" u="sng" dirty="0">
                <a:latin typeface="Cambria" panose="02040503050406030204" pitchFamily="18" charset="0"/>
                <a:ea typeface="Cambria" panose="02040503050406030204" pitchFamily="18" charset="0"/>
              </a:rPr>
              <a:t>m</a:t>
            </a:r>
            <a:r>
              <a:rPr lang="en-GB" sz="1730" dirty="0">
                <a:latin typeface="Cambria" panose="02040503050406030204" pitchFamily="18" charset="0"/>
                <a:ea typeface="Cambria" panose="02040503050406030204" pitchFamily="18" charset="0"/>
              </a:rPr>
              <a:t>ale=</a:t>
            </a:r>
            <a:r>
              <a:rPr lang="en-GB" sz="1730" i="1" dirty="0">
                <a:latin typeface="Cambria" panose="02040503050406030204" pitchFamily="18" charset="0"/>
                <a:ea typeface="Cambria" panose="02040503050406030204" pitchFamily="18" charset="0"/>
              </a:rPr>
              <a:t>code</a:t>
            </a:r>
            <a:r>
              <a:rPr lang="en-GB" sz="1730" dirty="0">
                <a:latin typeface="Cambria" panose="02040503050406030204" pitchFamily="18" charset="0"/>
                <a:ea typeface="Cambria" panose="02040503050406030204" pitchFamily="18" charset="0"/>
              </a:rPr>
              <a:t>, </a:t>
            </a:r>
            <a:r>
              <a:rPr lang="en-GB" sz="1730" u="sng" dirty="0">
                <a:latin typeface="Cambria" panose="02040503050406030204" pitchFamily="18" charset="0"/>
                <a:ea typeface="Cambria" panose="02040503050406030204" pitchFamily="18" charset="0"/>
              </a:rPr>
              <a:t>f</a:t>
            </a:r>
            <a:r>
              <a:rPr lang="en-GB" sz="1730" dirty="0">
                <a:latin typeface="Cambria" panose="02040503050406030204" pitchFamily="18" charset="0"/>
                <a:ea typeface="Cambria" panose="02040503050406030204" pitchFamily="18" charset="0"/>
              </a:rPr>
              <a:t>emale=</a:t>
            </a:r>
            <a:r>
              <a:rPr lang="en-GB" sz="1730" i="1" dirty="0">
                <a:latin typeface="Cambria" panose="02040503050406030204" pitchFamily="18" charset="0"/>
                <a:ea typeface="Cambria" panose="02040503050406030204" pitchFamily="18" charset="0"/>
              </a:rPr>
              <a:t>code</a:t>
            </a:r>
            <a:r>
              <a:rPr lang="en-GB" sz="1730" b="1" dirty="0">
                <a:latin typeface="Cambria" panose="02040503050406030204" pitchFamily="18" charset="0"/>
                <a:ea typeface="Cambria" panose="02040503050406030204" pitchFamily="18" charset="0"/>
              </a:rPr>
              <a:t>)</a:t>
            </a:r>
          </a:p>
        </p:txBody>
      </p:sp>
      <p:grpSp>
        <p:nvGrpSpPr>
          <p:cNvPr id="12" name="Group 11">
            <a:extLst>
              <a:ext uri="{FF2B5EF4-FFF2-40B4-BE49-F238E27FC236}">
                <a16:creationId xmlns:a16="http://schemas.microsoft.com/office/drawing/2014/main" id="{02DC583D-FD53-20BD-C659-0DD484EB18E5}"/>
              </a:ext>
            </a:extLst>
          </p:cNvPr>
          <p:cNvGrpSpPr/>
          <p:nvPr/>
        </p:nvGrpSpPr>
        <p:grpSpPr>
          <a:xfrm>
            <a:off x="773751" y="1318228"/>
            <a:ext cx="2918471" cy="1723913"/>
            <a:chOff x="820272" y="1741096"/>
            <a:chExt cx="2918471" cy="1723913"/>
          </a:xfrm>
        </p:grpSpPr>
        <p:sp>
          <p:nvSpPr>
            <p:cNvPr id="6" name="TextBox 5">
              <a:extLst>
                <a:ext uri="{FF2B5EF4-FFF2-40B4-BE49-F238E27FC236}">
                  <a16:creationId xmlns:a16="http://schemas.microsoft.com/office/drawing/2014/main" id="{ED09B1DA-A271-4DEF-CDD8-27DD897E6CA0}"/>
                </a:ext>
              </a:extLst>
            </p:cNvPr>
            <p:cNvSpPr txBox="1"/>
            <p:nvPr/>
          </p:nvSpPr>
          <p:spPr>
            <a:xfrm>
              <a:off x="820272" y="1741096"/>
              <a:ext cx="2560320" cy="1200329"/>
            </a:xfrm>
            <a:prstGeom prst="rect">
              <a:avLst/>
            </a:prstGeom>
            <a:noFill/>
          </p:spPr>
          <p:txBody>
            <a:bodyPr wrap="square" rtlCol="0">
              <a:spAutoFit/>
            </a:bodyPr>
            <a:lstStyle/>
            <a:p>
              <a:pPr algn="ctr"/>
              <a:r>
                <a:rPr lang="en-GB" dirty="0">
                  <a:solidFill>
                    <a:schemeClr val="dk1"/>
                  </a:solidFill>
                  <a:ea typeface="Source Sans Pro" panose="020B0503030403020204" pitchFamily="34" charset="0"/>
                  <a:cs typeface="Source Sans Pro"/>
                  <a:sym typeface="Source Sans Pro"/>
                </a:rPr>
                <a:t>The</a:t>
              </a:r>
              <a:r>
                <a:rPr lang="en-GB" sz="1800" dirty="0">
                  <a:solidFill>
                    <a:schemeClr val="dk1"/>
                  </a:solidFill>
                  <a:ea typeface="Source Sans Pro" panose="020B0503030403020204" pitchFamily="34" charset="0"/>
                  <a:cs typeface="Source Sans Pro"/>
                  <a:sym typeface="Source Sans Pro"/>
                </a:rPr>
                <a:t> variable you want to perform conversions with (either measurements, or z-scores/percentiles)</a:t>
              </a:r>
            </a:p>
          </p:txBody>
        </p:sp>
        <p:cxnSp>
          <p:nvCxnSpPr>
            <p:cNvPr id="35" name="Straight Arrow Connector 34">
              <a:extLst>
                <a:ext uri="{FF2B5EF4-FFF2-40B4-BE49-F238E27FC236}">
                  <a16:creationId xmlns:a16="http://schemas.microsoft.com/office/drawing/2014/main" id="{FC940218-076C-04A3-7178-90038FC273EB}"/>
                </a:ext>
              </a:extLst>
            </p:cNvPr>
            <p:cNvCxnSpPr>
              <a:cxnSpLocks/>
            </p:cNvCxnSpPr>
            <p:nvPr/>
          </p:nvCxnSpPr>
          <p:spPr>
            <a:xfrm>
              <a:off x="3108629" y="2941425"/>
              <a:ext cx="630114" cy="5235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790B26DC-F29A-F126-B489-583F60371469}"/>
              </a:ext>
            </a:extLst>
          </p:cNvPr>
          <p:cNvGrpSpPr/>
          <p:nvPr/>
        </p:nvGrpSpPr>
        <p:grpSpPr>
          <a:xfrm>
            <a:off x="3598528" y="1351284"/>
            <a:ext cx="2560319" cy="1690857"/>
            <a:chOff x="3645049" y="1774152"/>
            <a:chExt cx="2560319" cy="1690857"/>
          </a:xfrm>
        </p:grpSpPr>
        <p:sp>
          <p:nvSpPr>
            <p:cNvPr id="13" name="TextBox 12">
              <a:extLst>
                <a:ext uri="{FF2B5EF4-FFF2-40B4-BE49-F238E27FC236}">
                  <a16:creationId xmlns:a16="http://schemas.microsoft.com/office/drawing/2014/main" id="{25B37176-8E67-49E4-BF64-91AE1E867364}"/>
                </a:ext>
              </a:extLst>
            </p:cNvPr>
            <p:cNvSpPr txBox="1"/>
            <p:nvPr/>
          </p:nvSpPr>
          <p:spPr>
            <a:xfrm>
              <a:off x="3645049" y="1774152"/>
              <a:ext cx="2560319" cy="1200329"/>
            </a:xfrm>
            <a:prstGeom prst="rect">
              <a:avLst/>
            </a:prstGeom>
            <a:noFill/>
          </p:spPr>
          <p:txBody>
            <a:bodyPr wrap="square" rtlCol="0">
              <a:spAutoFit/>
            </a:bodyPr>
            <a:lstStyle/>
            <a:p>
              <a:pPr algn="ctr"/>
              <a:r>
                <a:rPr lang="en-GB" dirty="0">
                  <a:solidFill>
                    <a:schemeClr val="dk1"/>
                  </a:solidFill>
                  <a:ea typeface="Source Sans Pro" panose="020B0503030403020204" pitchFamily="34" charset="0"/>
                  <a:cs typeface="Source Sans Pro"/>
                  <a:sym typeface="Source Sans Pro"/>
                </a:rPr>
                <a:t>An acronym in Table 3 denoting the INTERGROWTH-21</a:t>
              </a:r>
              <a:r>
                <a:rPr lang="en-GB" baseline="30000" dirty="0">
                  <a:solidFill>
                    <a:schemeClr val="dk1"/>
                  </a:solidFill>
                  <a:ea typeface="Source Sans Pro" panose="020B0503030403020204" pitchFamily="34" charset="0"/>
                  <a:cs typeface="Source Sans Pro"/>
                  <a:sym typeface="Source Sans Pro"/>
                </a:rPr>
                <a:t>st</a:t>
              </a:r>
              <a:r>
                <a:rPr lang="en-GB" dirty="0">
                  <a:solidFill>
                    <a:schemeClr val="dk1"/>
                  </a:solidFill>
                  <a:ea typeface="Source Sans Pro" panose="020B0503030403020204" pitchFamily="34" charset="0"/>
                  <a:cs typeface="Source Sans Pro"/>
                  <a:sym typeface="Source Sans Pro"/>
                </a:rPr>
                <a:t> PNG standard to convert in</a:t>
              </a:r>
              <a:endParaRPr lang="en-GB" sz="1800" dirty="0">
                <a:solidFill>
                  <a:schemeClr val="dk1"/>
                </a:solidFill>
                <a:ea typeface="Source Sans Pro" panose="020B0503030403020204" pitchFamily="34" charset="0"/>
                <a:cs typeface="Source Sans Pro"/>
                <a:sym typeface="Source Sans Pro"/>
              </a:endParaRPr>
            </a:p>
          </p:txBody>
        </p:sp>
        <p:cxnSp>
          <p:nvCxnSpPr>
            <p:cNvPr id="37" name="Straight Arrow Connector 36">
              <a:extLst>
                <a:ext uri="{FF2B5EF4-FFF2-40B4-BE49-F238E27FC236}">
                  <a16:creationId xmlns:a16="http://schemas.microsoft.com/office/drawing/2014/main" id="{8E334E24-2FAC-B69C-1FCF-6F7922227E3C}"/>
                </a:ext>
              </a:extLst>
            </p:cNvPr>
            <p:cNvCxnSpPr>
              <a:cxnSpLocks/>
            </p:cNvCxnSpPr>
            <p:nvPr/>
          </p:nvCxnSpPr>
          <p:spPr>
            <a:xfrm flipH="1">
              <a:off x="4798712" y="2985239"/>
              <a:ext cx="55228" cy="4797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0085F8B8-2103-1A55-1F01-B34308AA554D}"/>
              </a:ext>
            </a:extLst>
          </p:cNvPr>
          <p:cNvGrpSpPr/>
          <p:nvPr/>
        </p:nvGrpSpPr>
        <p:grpSpPr>
          <a:xfrm>
            <a:off x="5891934" y="1530158"/>
            <a:ext cx="2804823" cy="1511983"/>
            <a:chOff x="5938455" y="1953026"/>
            <a:chExt cx="2804823" cy="1511983"/>
          </a:xfrm>
        </p:grpSpPr>
        <p:sp>
          <p:nvSpPr>
            <p:cNvPr id="19" name="TextBox 18">
              <a:extLst>
                <a:ext uri="{FF2B5EF4-FFF2-40B4-BE49-F238E27FC236}">
                  <a16:creationId xmlns:a16="http://schemas.microsoft.com/office/drawing/2014/main" id="{BF1A63B9-3F02-7374-E838-9929BBD51C81}"/>
                </a:ext>
              </a:extLst>
            </p:cNvPr>
            <p:cNvSpPr txBox="1"/>
            <p:nvPr/>
          </p:nvSpPr>
          <p:spPr>
            <a:xfrm>
              <a:off x="6360458" y="1953026"/>
              <a:ext cx="2382820" cy="923330"/>
            </a:xfrm>
            <a:prstGeom prst="rect">
              <a:avLst/>
            </a:prstGeom>
            <a:noFill/>
          </p:spPr>
          <p:txBody>
            <a:bodyPr wrap="square">
              <a:spAutoFit/>
            </a:bodyPr>
            <a:lstStyle/>
            <a:p>
              <a:pPr algn="ctr"/>
              <a:r>
                <a:rPr lang="en-GB" dirty="0"/>
                <a:t>The type of conversion to be performed: </a:t>
              </a:r>
              <a:r>
                <a:rPr lang="en-GB" dirty="0">
                  <a:latin typeface="Cambria" panose="02040503050406030204" pitchFamily="18" charset="0"/>
                  <a:ea typeface="Cambria" panose="02040503050406030204" pitchFamily="18" charset="0"/>
                </a:rPr>
                <a:t>“v2z”,</a:t>
              </a:r>
              <a:r>
                <a:rPr lang="en-GB" dirty="0"/>
                <a:t> </a:t>
              </a:r>
              <a:r>
                <a:rPr lang="en-GB" dirty="0">
                  <a:latin typeface="Cambria" panose="02040503050406030204" pitchFamily="18" charset="0"/>
                  <a:ea typeface="Cambria" panose="02040503050406030204" pitchFamily="18" charset="0"/>
                </a:rPr>
                <a:t>“v2p”</a:t>
              </a:r>
              <a:r>
                <a:rPr lang="en-GB" dirty="0">
                  <a:latin typeface="Source Sans Pro" panose="020B0503030403020204" pitchFamily="34" charset="0"/>
                  <a:ea typeface="Source Sans Pro" panose="020B0503030403020204" pitchFamily="34" charset="0"/>
                </a:rPr>
                <a:t>,</a:t>
              </a:r>
              <a:r>
                <a:rPr lang="en-GB" dirty="0">
                  <a:latin typeface="Cambria" panose="02040503050406030204" pitchFamily="18" charset="0"/>
                  <a:ea typeface="Cambria" panose="02040503050406030204" pitchFamily="18" charset="0"/>
                </a:rPr>
                <a:t> “z2v”</a:t>
              </a:r>
              <a:r>
                <a:rPr lang="en-GB" dirty="0">
                  <a:latin typeface="Source Sans Pro" panose="020B0503030403020204" pitchFamily="34" charset="0"/>
                  <a:ea typeface="Source Sans Pro" panose="020B0503030403020204" pitchFamily="34" charset="0"/>
                </a:rPr>
                <a:t>, or </a:t>
              </a:r>
              <a:r>
                <a:rPr lang="en-GB" dirty="0">
                  <a:latin typeface="Cambria" panose="02040503050406030204" pitchFamily="18" charset="0"/>
                  <a:ea typeface="Cambria" panose="02040503050406030204" pitchFamily="18" charset="0"/>
                </a:rPr>
                <a:t>“p2v”</a:t>
              </a:r>
              <a:r>
                <a:rPr lang="en-GB" dirty="0">
                  <a:latin typeface="Source Sans Pro" panose="020B0503030403020204" pitchFamily="34" charset="0"/>
                  <a:ea typeface="Source Sans Pro" panose="020B0503030403020204" pitchFamily="34" charset="0"/>
                </a:rPr>
                <a:t>.</a:t>
              </a:r>
            </a:p>
          </p:txBody>
        </p:sp>
        <p:cxnSp>
          <p:nvCxnSpPr>
            <p:cNvPr id="44" name="Straight Arrow Connector 43">
              <a:extLst>
                <a:ext uri="{FF2B5EF4-FFF2-40B4-BE49-F238E27FC236}">
                  <a16:creationId xmlns:a16="http://schemas.microsoft.com/office/drawing/2014/main" id="{DB9F0592-BD31-79B8-D509-C24800151987}"/>
                </a:ext>
              </a:extLst>
            </p:cNvPr>
            <p:cNvCxnSpPr>
              <a:cxnSpLocks/>
            </p:cNvCxnSpPr>
            <p:nvPr/>
          </p:nvCxnSpPr>
          <p:spPr>
            <a:xfrm flipH="1">
              <a:off x="5938455" y="2887114"/>
              <a:ext cx="508993" cy="5778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3200C0A8-D8A3-F04C-9ACB-B496947FD60A}"/>
              </a:ext>
            </a:extLst>
          </p:cNvPr>
          <p:cNvGrpSpPr/>
          <p:nvPr/>
        </p:nvGrpSpPr>
        <p:grpSpPr>
          <a:xfrm>
            <a:off x="9036836" y="1387293"/>
            <a:ext cx="2543237" cy="1654848"/>
            <a:chOff x="9036836" y="1774152"/>
            <a:chExt cx="2543237" cy="1654848"/>
          </a:xfrm>
        </p:grpSpPr>
        <p:sp>
          <p:nvSpPr>
            <p:cNvPr id="23" name="TextBox 22">
              <a:extLst>
                <a:ext uri="{FF2B5EF4-FFF2-40B4-BE49-F238E27FC236}">
                  <a16:creationId xmlns:a16="http://schemas.microsoft.com/office/drawing/2014/main" id="{7AA51F29-02A1-83E9-F8AF-98C9DCF96810}"/>
                </a:ext>
              </a:extLst>
            </p:cNvPr>
            <p:cNvSpPr txBox="1"/>
            <p:nvPr/>
          </p:nvSpPr>
          <p:spPr>
            <a:xfrm>
              <a:off x="9278916" y="1774152"/>
              <a:ext cx="2301157" cy="1200329"/>
            </a:xfrm>
            <a:prstGeom prst="rect">
              <a:avLst/>
            </a:prstGeom>
            <a:noFill/>
          </p:spPr>
          <p:txBody>
            <a:bodyPr wrap="square">
              <a:spAutoFit/>
            </a:bodyPr>
            <a:lstStyle/>
            <a:p>
              <a:pPr algn="ctr"/>
              <a:r>
                <a:rPr lang="en-GB" dirty="0"/>
                <a:t>Provides </a:t>
              </a:r>
              <a:r>
                <a:rPr lang="en-GB" dirty="0">
                  <a:latin typeface="Cambria" panose="02040503050406030204" pitchFamily="18" charset="0"/>
                  <a:ea typeface="Cambria" panose="02040503050406030204" pitchFamily="18" charset="0"/>
                </a:rPr>
                <a:t>x</a:t>
              </a:r>
              <a:r>
                <a:rPr lang="en-GB" dirty="0"/>
                <a:t> values to the function – the type of </a:t>
              </a:r>
              <a:r>
                <a:rPr lang="en-GB" dirty="0">
                  <a:latin typeface="Cambria" panose="02040503050406030204" pitchFamily="18" charset="0"/>
                  <a:ea typeface="Cambria" panose="02040503050406030204" pitchFamily="18" charset="0"/>
                </a:rPr>
                <a:t>x </a:t>
              </a:r>
              <a:r>
                <a:rPr lang="en-GB" dirty="0">
                  <a:latin typeface="Source Sans Pro" panose="020B0503030403020204" pitchFamily="34" charset="0"/>
                  <a:ea typeface="Source Sans Pro" panose="020B0503030403020204" pitchFamily="34" charset="0"/>
                </a:rPr>
                <a:t>depends on the standard in use</a:t>
              </a:r>
            </a:p>
          </p:txBody>
        </p:sp>
        <p:cxnSp>
          <p:nvCxnSpPr>
            <p:cNvPr id="47" name="Straight Arrow Connector 46">
              <a:extLst>
                <a:ext uri="{FF2B5EF4-FFF2-40B4-BE49-F238E27FC236}">
                  <a16:creationId xmlns:a16="http://schemas.microsoft.com/office/drawing/2014/main" id="{1B6BE439-8EC2-9927-D582-E0D70A0130B9}"/>
                </a:ext>
              </a:extLst>
            </p:cNvPr>
            <p:cNvCxnSpPr>
              <a:cxnSpLocks/>
            </p:cNvCxnSpPr>
            <p:nvPr/>
          </p:nvCxnSpPr>
          <p:spPr>
            <a:xfrm flipH="1">
              <a:off x="9036836" y="2941425"/>
              <a:ext cx="386863" cy="487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FE91FD4-B4A8-1653-D07F-CD2C8761D4F5}"/>
              </a:ext>
            </a:extLst>
          </p:cNvPr>
          <p:cNvGrpSpPr/>
          <p:nvPr/>
        </p:nvGrpSpPr>
        <p:grpSpPr>
          <a:xfrm>
            <a:off x="1109835" y="3685830"/>
            <a:ext cx="2224236" cy="1756969"/>
            <a:chOff x="1109835" y="4367605"/>
            <a:chExt cx="2224236" cy="1756969"/>
          </a:xfrm>
        </p:grpSpPr>
        <p:sp>
          <p:nvSpPr>
            <p:cNvPr id="27" name="TextBox 26">
              <a:extLst>
                <a:ext uri="{FF2B5EF4-FFF2-40B4-BE49-F238E27FC236}">
                  <a16:creationId xmlns:a16="http://schemas.microsoft.com/office/drawing/2014/main" id="{19F470F9-81AC-56CF-BCB9-1C75586E89A7}"/>
                </a:ext>
              </a:extLst>
            </p:cNvPr>
            <p:cNvSpPr txBox="1"/>
            <p:nvPr/>
          </p:nvSpPr>
          <p:spPr>
            <a:xfrm>
              <a:off x="1109835" y="4924245"/>
              <a:ext cx="2224236" cy="1200329"/>
            </a:xfrm>
            <a:prstGeom prst="rect">
              <a:avLst/>
            </a:prstGeom>
            <a:noFill/>
          </p:spPr>
          <p:txBody>
            <a:bodyPr wrap="square">
              <a:spAutoFit/>
            </a:bodyPr>
            <a:lstStyle/>
            <a:p>
              <a:pPr algn="ctr"/>
              <a:r>
                <a:rPr lang="en-GB" dirty="0"/>
                <a:t>Informs the function of the sex of each observation. Should be in int, byte, or str.</a:t>
              </a:r>
            </a:p>
          </p:txBody>
        </p:sp>
        <p:cxnSp>
          <p:nvCxnSpPr>
            <p:cNvPr id="50" name="Straight Arrow Connector 49">
              <a:extLst>
                <a:ext uri="{FF2B5EF4-FFF2-40B4-BE49-F238E27FC236}">
                  <a16:creationId xmlns:a16="http://schemas.microsoft.com/office/drawing/2014/main" id="{FA4C26CC-A867-6172-6536-E24642EFA7E3}"/>
                </a:ext>
              </a:extLst>
            </p:cNvPr>
            <p:cNvCxnSpPr>
              <a:cxnSpLocks/>
            </p:cNvCxnSpPr>
            <p:nvPr/>
          </p:nvCxnSpPr>
          <p:spPr>
            <a:xfrm flipV="1">
              <a:off x="2146604" y="4367605"/>
              <a:ext cx="92504" cy="5344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C1ED3608-8FB7-591C-58EC-EC626AD515CC}"/>
              </a:ext>
            </a:extLst>
          </p:cNvPr>
          <p:cNvGrpSpPr/>
          <p:nvPr/>
        </p:nvGrpSpPr>
        <p:grpSpPr>
          <a:xfrm>
            <a:off x="3836089" y="3685830"/>
            <a:ext cx="1804595" cy="1461118"/>
            <a:chOff x="3836089" y="4367605"/>
            <a:chExt cx="1804595" cy="1677917"/>
          </a:xfrm>
        </p:grpSpPr>
        <p:sp>
          <p:nvSpPr>
            <p:cNvPr id="33" name="TextBox 32">
              <a:extLst>
                <a:ext uri="{FF2B5EF4-FFF2-40B4-BE49-F238E27FC236}">
                  <a16:creationId xmlns:a16="http://schemas.microsoft.com/office/drawing/2014/main" id="{527E304C-EF35-3061-A0E0-96F25D946621}"/>
                </a:ext>
              </a:extLst>
            </p:cNvPr>
            <p:cNvSpPr txBox="1"/>
            <p:nvPr/>
          </p:nvSpPr>
          <p:spPr>
            <a:xfrm>
              <a:off x="3836089" y="5122192"/>
              <a:ext cx="1804595" cy="923330"/>
            </a:xfrm>
            <a:prstGeom prst="rect">
              <a:avLst/>
            </a:prstGeom>
            <a:noFill/>
          </p:spPr>
          <p:txBody>
            <a:bodyPr wrap="square">
              <a:spAutoFit/>
            </a:bodyPr>
            <a:lstStyle/>
            <a:p>
              <a:pPr algn="ctr"/>
              <a:r>
                <a:rPr lang="en-GB" dirty="0">
                  <a:ea typeface="Source Sans Pro" panose="020B0503030403020204" pitchFamily="34" charset="0"/>
                </a:rPr>
                <a:t>I</a:t>
              </a:r>
              <a:r>
                <a:rPr lang="en-GB" sz="1800" dirty="0">
                  <a:ea typeface="Source Sans Pro" panose="020B0503030403020204" pitchFamily="34" charset="0"/>
                </a:rPr>
                <a:t>nforms the function of how</a:t>
              </a:r>
              <a:r>
                <a:rPr lang="en-GB" sz="1800" b="1" dirty="0">
                  <a:latin typeface="Cambria" panose="02040503050406030204" pitchFamily="18" charset="0"/>
                  <a:ea typeface="Cambria" panose="02040503050406030204" pitchFamily="18" charset="0"/>
                </a:rPr>
                <a:t> sex() </a:t>
              </a:r>
              <a:r>
                <a:rPr lang="en-GB" sz="1800" dirty="0">
                  <a:ea typeface="Source Sans Pro" panose="020B0503030403020204" pitchFamily="34" charset="0"/>
                </a:rPr>
                <a:t>is coded</a:t>
              </a:r>
              <a:endParaRPr lang="en-GB" dirty="0"/>
            </a:p>
          </p:txBody>
        </p:sp>
        <p:cxnSp>
          <p:nvCxnSpPr>
            <p:cNvPr id="54" name="Straight Arrow Connector 53">
              <a:extLst>
                <a:ext uri="{FF2B5EF4-FFF2-40B4-BE49-F238E27FC236}">
                  <a16:creationId xmlns:a16="http://schemas.microsoft.com/office/drawing/2014/main" id="{19AECD0E-615F-FF0D-9159-C15E3621F572}"/>
                </a:ext>
              </a:extLst>
            </p:cNvPr>
            <p:cNvCxnSpPr>
              <a:cxnSpLocks/>
            </p:cNvCxnSpPr>
            <p:nvPr/>
          </p:nvCxnSpPr>
          <p:spPr>
            <a:xfrm flipH="1" flipV="1">
              <a:off x="4656717" y="4367605"/>
              <a:ext cx="55228" cy="742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3556692-AE4F-6F4F-F51B-E321005D1D78}"/>
              </a:ext>
            </a:extLst>
          </p:cNvPr>
          <p:cNvGrpSpPr/>
          <p:nvPr/>
        </p:nvGrpSpPr>
        <p:grpSpPr>
          <a:xfrm>
            <a:off x="6822508" y="5302275"/>
            <a:ext cx="5189892" cy="1353323"/>
            <a:chOff x="6824500" y="5404534"/>
            <a:chExt cx="5189892" cy="1353323"/>
          </a:xfrm>
        </p:grpSpPr>
        <p:pic>
          <p:nvPicPr>
            <p:cNvPr id="4" name="Picture 3">
              <a:extLst>
                <a:ext uri="{FF2B5EF4-FFF2-40B4-BE49-F238E27FC236}">
                  <a16:creationId xmlns:a16="http://schemas.microsoft.com/office/drawing/2014/main" id="{55FA3FEE-0CAF-F023-6B45-F1057CB1022B}"/>
                </a:ext>
              </a:extLst>
            </p:cNvPr>
            <p:cNvPicPr>
              <a:picLocks noChangeAspect="1"/>
            </p:cNvPicPr>
            <p:nvPr/>
          </p:nvPicPr>
          <p:blipFill>
            <a:blip r:embed="rId3"/>
            <a:stretch>
              <a:fillRect/>
            </a:stretch>
          </p:blipFill>
          <p:spPr>
            <a:xfrm>
              <a:off x="6824500" y="5712311"/>
              <a:ext cx="5187900" cy="1045546"/>
            </a:xfrm>
            <a:prstGeom prst="rect">
              <a:avLst/>
            </a:prstGeom>
          </p:spPr>
        </p:pic>
        <p:sp>
          <p:nvSpPr>
            <p:cNvPr id="8" name="TextBox 7">
              <a:extLst>
                <a:ext uri="{FF2B5EF4-FFF2-40B4-BE49-F238E27FC236}">
                  <a16:creationId xmlns:a16="http://schemas.microsoft.com/office/drawing/2014/main" id="{F5918503-73B1-0D0B-12F6-2201B63A1018}"/>
                </a:ext>
              </a:extLst>
            </p:cNvPr>
            <p:cNvSpPr txBox="1"/>
            <p:nvPr/>
          </p:nvSpPr>
          <p:spPr>
            <a:xfrm>
              <a:off x="6824500" y="5404534"/>
              <a:ext cx="5189892" cy="307777"/>
            </a:xfrm>
            <a:prstGeom prst="rect">
              <a:avLst/>
            </a:prstGeom>
            <a:noFill/>
          </p:spPr>
          <p:txBody>
            <a:bodyPr wrap="square">
              <a:spAutoFit/>
            </a:bodyPr>
            <a:lstStyle/>
            <a:p>
              <a:pPr algn="ctr"/>
              <a:r>
                <a:rPr lang="en-GB" sz="1400" dirty="0"/>
                <a:t>Table 3: Acronyms, their meanings, and </a:t>
              </a:r>
              <a:r>
                <a:rPr lang="en-GB" sz="1400" b="1" dirty="0" err="1">
                  <a:latin typeface="Cambria" panose="02040503050406030204" pitchFamily="18" charset="0"/>
                  <a:ea typeface="Cambria" panose="02040503050406030204" pitchFamily="18" charset="0"/>
                </a:rPr>
                <a:t>xvar</a:t>
              </a:r>
              <a:r>
                <a:rPr lang="en-GB" sz="1400" b="1" dirty="0">
                  <a:latin typeface="Cambria" panose="02040503050406030204" pitchFamily="18" charset="0"/>
                  <a:ea typeface="Cambria" panose="02040503050406030204" pitchFamily="18" charset="0"/>
                </a:rPr>
                <a:t>()</a:t>
              </a:r>
              <a:r>
                <a:rPr lang="en-GB" sz="1400" b="1" dirty="0"/>
                <a:t> </a:t>
              </a:r>
              <a:r>
                <a:rPr lang="en-GB" sz="1400" dirty="0"/>
                <a:t>ranges for </a:t>
              </a:r>
              <a:r>
                <a:rPr lang="en-GB" sz="1400" b="1" dirty="0" err="1">
                  <a:latin typeface="Cambria" panose="02040503050406030204" pitchFamily="18" charset="0"/>
                  <a:ea typeface="Cambria" panose="02040503050406030204" pitchFamily="18" charset="0"/>
                </a:rPr>
                <a:t>ig_png</a:t>
              </a:r>
              <a:r>
                <a:rPr lang="en-GB" sz="1400" b="1"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239541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GB" sz="4400" b="1" dirty="0">
                <a:solidFill>
                  <a:schemeClr val="dk1"/>
                </a:solidFill>
                <a:latin typeface="Cambria" panose="02040503050406030204" pitchFamily="18" charset="0"/>
                <a:ea typeface="Cambria" panose="02040503050406030204" pitchFamily="18" charset="0"/>
                <a:cs typeface="Source Sans Pro"/>
                <a:sym typeface="Source Sans Pro"/>
              </a:rPr>
              <a:t>gigs</a:t>
            </a:r>
            <a:r>
              <a:rPr lang="en" b="1" dirty="0">
                <a:latin typeface="Source Sans Pro"/>
                <a:ea typeface="Source Sans Pro"/>
                <a:cs typeface="Source Sans Pro"/>
                <a:sym typeface="Source Sans Pro"/>
              </a:rPr>
              <a:t> | </a:t>
            </a:r>
            <a:r>
              <a:rPr lang="en" dirty="0">
                <a:latin typeface="Source Sans Pro"/>
                <a:ea typeface="Source Sans Pro"/>
                <a:cs typeface="Source Sans Pro"/>
                <a:sym typeface="Source Sans Pro"/>
              </a:rPr>
              <a:t>Classification functions</a:t>
            </a: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51169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GB" sz="4400" b="1" dirty="0">
                <a:solidFill>
                  <a:schemeClr val="dk1"/>
                </a:solidFill>
                <a:latin typeface="Cambria" panose="02040503050406030204" pitchFamily="18" charset="0"/>
                <a:ea typeface="Cambria" panose="02040503050406030204" pitchFamily="18" charset="0"/>
                <a:cs typeface="Source Sans Pro"/>
                <a:sym typeface="Source Sans Pro"/>
              </a:rPr>
              <a:t>gigs</a:t>
            </a:r>
            <a:r>
              <a:rPr lang="en" b="1" dirty="0">
                <a:latin typeface="Source Sans Pro"/>
                <a:ea typeface="Source Sans Pro"/>
                <a:cs typeface="Source Sans Pro"/>
                <a:sym typeface="Source Sans Pro"/>
              </a:rPr>
              <a:t> | </a:t>
            </a:r>
            <a:r>
              <a:rPr lang="en" dirty="0">
                <a:latin typeface="Source Sans Pro"/>
                <a:ea typeface="Source Sans Pro"/>
                <a:cs typeface="Source Sans Pro"/>
                <a:sym typeface="Source Sans Pro"/>
              </a:rPr>
              <a:t>Classification functions (</a:t>
            </a:r>
            <a:r>
              <a:rPr lang="en" b="1" dirty="0">
                <a:solidFill>
                  <a:schemeClr val="dk1"/>
                </a:solidFill>
                <a:latin typeface="Cambria" panose="02040503050406030204" pitchFamily="18" charset="0"/>
                <a:ea typeface="Cambria" panose="02040503050406030204" pitchFamily="18" charset="0"/>
                <a:cs typeface="Source Sans Pro"/>
                <a:sym typeface="Source Sans Pro"/>
              </a:rPr>
              <a:t>classify_sga()</a:t>
            </a:r>
            <a:r>
              <a:rPr lang="en" dirty="0">
                <a:latin typeface="Source Sans Pro"/>
                <a:ea typeface="Source Sans Pro"/>
                <a:cs typeface="Source Sans Pro"/>
                <a:sym typeface="Source Sans Pro"/>
              </a:rPr>
              <a:t>)</a:t>
            </a:r>
            <a:endParaRPr dirty="0">
              <a:latin typeface="Source Sans Pro"/>
              <a:ea typeface="Source Sans Pro"/>
              <a:cs typeface="Source Sans Pro"/>
              <a:sym typeface="Source Sans Pro"/>
            </a:endParaRPr>
          </a:p>
        </p:txBody>
      </p:sp>
      <p:sp>
        <p:nvSpPr>
          <p:cNvPr id="78" name="Google Shape;78;p16"/>
          <p:cNvSpPr txBox="1">
            <a:spLocks noGrp="1"/>
          </p:cNvSpPr>
          <p:nvPr>
            <p:ph type="body" idx="1"/>
          </p:nvPr>
        </p:nvSpPr>
        <p:spPr>
          <a:xfrm>
            <a:off x="415600" y="1068425"/>
            <a:ext cx="11596800" cy="5227802"/>
          </a:xfrm>
          <a:prstGeom prst="rect">
            <a:avLst/>
          </a:prstGeom>
          <a:noFill/>
          <a:ln>
            <a:noFill/>
          </a:ln>
        </p:spPr>
        <p:txBody>
          <a:bodyPr spcFirstLastPara="1" vert="horz" wrap="square" lIns="121900" tIns="121900" rIns="121900" bIns="121900" rtlCol="0" anchor="t" anchorCtr="0">
            <a:noAutofit/>
          </a:bodyPr>
          <a:lstStyle/>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r>
              <a:rPr lang="en-GB" sz="1730" b="1" dirty="0" err="1">
                <a:latin typeface="Cambria" panose="02040503050406030204" pitchFamily="18" charset="0"/>
                <a:ea typeface="Cambria" panose="02040503050406030204" pitchFamily="18" charset="0"/>
              </a:rPr>
              <a:t>egen</a:t>
            </a: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a:t>
            </a:r>
            <a:r>
              <a:rPr lang="en-GB" sz="1730" i="1" dirty="0">
                <a:latin typeface="Cambria" panose="02040503050406030204" pitchFamily="18" charset="0"/>
                <a:ea typeface="Cambria" panose="02040503050406030204" pitchFamily="18" charset="0"/>
              </a:rPr>
              <a:t>type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i="1" dirty="0" err="1">
                <a:latin typeface="Cambria" panose="02040503050406030204" pitchFamily="18" charset="0"/>
                <a:ea typeface="Cambria" panose="02040503050406030204" pitchFamily="18" charset="0"/>
              </a:rPr>
              <a:t>newvar</a:t>
            </a:r>
            <a:r>
              <a:rPr lang="en-GB" sz="1730" i="1" dirty="0">
                <a:latin typeface="Cambria" panose="02040503050406030204" pitchFamily="18" charset="0"/>
                <a:ea typeface="Cambria" panose="02040503050406030204" pitchFamily="18" charset="0"/>
              </a:rPr>
              <a:t> </a:t>
            </a:r>
            <a:r>
              <a:rPr lang="en-GB" sz="1730" dirty="0">
                <a:latin typeface="Cambria" panose="02040503050406030204" pitchFamily="18" charset="0"/>
                <a:ea typeface="Cambria" panose="02040503050406030204" pitchFamily="18" charset="0"/>
              </a:rPr>
              <a:t>= </a:t>
            </a:r>
            <a:r>
              <a:rPr lang="en-GB" sz="1730" b="1" dirty="0" err="1">
                <a:latin typeface="Cambria" panose="02040503050406030204" pitchFamily="18" charset="0"/>
                <a:ea typeface="Cambria" panose="02040503050406030204" pitchFamily="18" charset="0"/>
              </a:rPr>
              <a:t>classify_sga</a:t>
            </a:r>
            <a:r>
              <a:rPr lang="en-GB" sz="1730" b="1" dirty="0">
                <a:latin typeface="Cambria" panose="02040503050406030204" pitchFamily="18" charset="0"/>
                <a:ea typeface="Cambria" panose="02040503050406030204" pitchFamily="18" charset="0"/>
              </a:rPr>
              <a:t>(</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 [if </a:t>
            </a:r>
            <a:r>
              <a:rPr lang="en-GB" sz="1730" i="1" dirty="0">
                <a:latin typeface="Cambria" panose="02040503050406030204" pitchFamily="18" charset="0"/>
                <a:ea typeface="Cambria" panose="02040503050406030204" pitchFamily="18" charset="0"/>
              </a:rPr>
              <a:t>exp</a:t>
            </a:r>
            <a:r>
              <a:rPr lang="en-GB" sz="1730" b="1" dirty="0">
                <a:latin typeface="Cambria" panose="02040503050406030204" pitchFamily="18" charset="0"/>
                <a:ea typeface="Cambria" panose="02040503050406030204" pitchFamily="18" charset="0"/>
              </a:rPr>
              <a:t>] [in </a:t>
            </a:r>
            <a:r>
              <a:rPr lang="en-GB" sz="1730" i="1" dirty="0">
                <a:latin typeface="Cambria" panose="02040503050406030204" pitchFamily="18" charset="0"/>
                <a:ea typeface="Cambria" panose="02040503050406030204" pitchFamily="18" charset="0"/>
              </a:rPr>
              <a:t>range</a:t>
            </a:r>
            <a:r>
              <a:rPr lang="en-GB" sz="1730" b="1" dirty="0">
                <a:latin typeface="Cambria" panose="02040503050406030204" pitchFamily="18" charset="0"/>
                <a:ea typeface="Cambria" panose="02040503050406030204" pitchFamily="18" charset="0"/>
              </a:rPr>
              <a:t>], </a:t>
            </a:r>
            <a:r>
              <a:rPr lang="en-GB" sz="1730" b="1" dirty="0" err="1">
                <a:latin typeface="Cambria" panose="02040503050406030204" pitchFamily="18" charset="0"/>
                <a:ea typeface="Cambria" panose="02040503050406030204" pitchFamily="18" charset="0"/>
              </a:rPr>
              <a:t>gest_age</a:t>
            </a:r>
            <a:r>
              <a:rPr lang="en-GB" sz="1730" b="1" dirty="0">
                <a:latin typeface="Cambria" panose="02040503050406030204" pitchFamily="18" charset="0"/>
                <a:ea typeface="Cambria" panose="02040503050406030204" pitchFamily="18" charset="0"/>
              </a:rPr>
              <a:t>(</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 </a:t>
            </a:r>
            <a:br>
              <a:rPr lang="en-GB" sz="1730" b="1" dirty="0">
                <a:latin typeface="Cambria" panose="02040503050406030204" pitchFamily="18" charset="0"/>
                <a:ea typeface="Cambria" panose="02040503050406030204" pitchFamily="18" charset="0"/>
              </a:rPr>
            </a:br>
            <a:r>
              <a:rPr lang="en-GB" sz="1730" b="1" dirty="0">
                <a:latin typeface="Cambria" panose="02040503050406030204" pitchFamily="18" charset="0"/>
                <a:ea typeface="Cambria" panose="02040503050406030204" pitchFamily="18" charset="0"/>
              </a:rPr>
              <a:t>	sex(</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u="sng" dirty="0" err="1">
                <a:latin typeface="Cambria" panose="02040503050406030204" pitchFamily="18" charset="0"/>
                <a:ea typeface="Cambria" panose="02040503050406030204" pitchFamily="18" charset="0"/>
              </a:rPr>
              <a:t>sexc</a:t>
            </a:r>
            <a:r>
              <a:rPr lang="en-GB" sz="1730" b="1" dirty="0" err="1">
                <a:latin typeface="Cambria" panose="02040503050406030204" pitchFamily="18" charset="0"/>
                <a:ea typeface="Cambria" panose="02040503050406030204" pitchFamily="18" charset="0"/>
              </a:rPr>
              <a:t>ode</a:t>
            </a:r>
            <a:r>
              <a:rPr lang="en-GB" sz="1730" b="1" dirty="0">
                <a:latin typeface="Cambria" panose="02040503050406030204" pitchFamily="18" charset="0"/>
                <a:ea typeface="Cambria" panose="02040503050406030204" pitchFamily="18" charset="0"/>
              </a:rPr>
              <a:t>(</a:t>
            </a:r>
            <a:r>
              <a:rPr lang="en-GB" sz="1730" u="sng" dirty="0">
                <a:latin typeface="Cambria" panose="02040503050406030204" pitchFamily="18" charset="0"/>
                <a:ea typeface="Cambria" panose="02040503050406030204" pitchFamily="18" charset="0"/>
              </a:rPr>
              <a:t>m</a:t>
            </a:r>
            <a:r>
              <a:rPr lang="en-GB" sz="1730" dirty="0">
                <a:latin typeface="Cambria" panose="02040503050406030204" pitchFamily="18" charset="0"/>
                <a:ea typeface="Cambria" panose="02040503050406030204" pitchFamily="18" charset="0"/>
              </a:rPr>
              <a:t>ale=</a:t>
            </a:r>
            <a:r>
              <a:rPr lang="en-GB" sz="1730" i="1" dirty="0">
                <a:latin typeface="Cambria" panose="02040503050406030204" pitchFamily="18" charset="0"/>
                <a:ea typeface="Cambria" panose="02040503050406030204" pitchFamily="18" charset="0"/>
              </a:rPr>
              <a:t>code</a:t>
            </a:r>
            <a:r>
              <a:rPr lang="en-GB" sz="1730" dirty="0">
                <a:latin typeface="Cambria" panose="02040503050406030204" pitchFamily="18" charset="0"/>
                <a:ea typeface="Cambria" panose="02040503050406030204" pitchFamily="18" charset="0"/>
              </a:rPr>
              <a:t>, </a:t>
            </a:r>
            <a:r>
              <a:rPr lang="en-GB" sz="1730" u="sng" dirty="0">
                <a:latin typeface="Cambria" panose="02040503050406030204" pitchFamily="18" charset="0"/>
                <a:ea typeface="Cambria" panose="02040503050406030204" pitchFamily="18" charset="0"/>
              </a:rPr>
              <a:t>f</a:t>
            </a:r>
            <a:r>
              <a:rPr lang="en-GB" sz="1730" dirty="0">
                <a:latin typeface="Cambria" panose="02040503050406030204" pitchFamily="18" charset="0"/>
                <a:ea typeface="Cambria" panose="02040503050406030204" pitchFamily="18" charset="0"/>
              </a:rPr>
              <a:t>emale=</a:t>
            </a:r>
            <a:r>
              <a:rPr lang="en-GB" sz="1730" i="1" dirty="0">
                <a:latin typeface="Cambria" panose="02040503050406030204" pitchFamily="18" charset="0"/>
                <a:ea typeface="Cambria" panose="02040503050406030204" pitchFamily="18" charset="0"/>
              </a:rPr>
              <a:t>code</a:t>
            </a:r>
            <a:r>
              <a:rPr lang="en-GB" sz="1730" b="1" dirty="0">
                <a:latin typeface="Cambria" panose="02040503050406030204" pitchFamily="18" charset="0"/>
                <a:ea typeface="Cambria" panose="02040503050406030204" pitchFamily="18" charset="0"/>
              </a:rPr>
              <a:t>)</a:t>
            </a:r>
          </a:p>
        </p:txBody>
      </p:sp>
      <p:grpSp>
        <p:nvGrpSpPr>
          <p:cNvPr id="12" name="Group 11">
            <a:extLst>
              <a:ext uri="{FF2B5EF4-FFF2-40B4-BE49-F238E27FC236}">
                <a16:creationId xmlns:a16="http://schemas.microsoft.com/office/drawing/2014/main" id="{02DC583D-FD53-20BD-C659-0DD484EB18E5}"/>
              </a:ext>
            </a:extLst>
          </p:cNvPr>
          <p:cNvGrpSpPr/>
          <p:nvPr/>
        </p:nvGrpSpPr>
        <p:grpSpPr>
          <a:xfrm>
            <a:off x="2459588" y="1594751"/>
            <a:ext cx="2560320" cy="1471620"/>
            <a:chOff x="1841270" y="1989385"/>
            <a:chExt cx="2560320" cy="1471620"/>
          </a:xfrm>
        </p:grpSpPr>
        <p:sp>
          <p:nvSpPr>
            <p:cNvPr id="6" name="TextBox 5">
              <a:extLst>
                <a:ext uri="{FF2B5EF4-FFF2-40B4-BE49-F238E27FC236}">
                  <a16:creationId xmlns:a16="http://schemas.microsoft.com/office/drawing/2014/main" id="{ED09B1DA-A271-4DEF-CDD8-27DD897E6CA0}"/>
                </a:ext>
              </a:extLst>
            </p:cNvPr>
            <p:cNvSpPr txBox="1"/>
            <p:nvPr/>
          </p:nvSpPr>
          <p:spPr>
            <a:xfrm>
              <a:off x="1841270" y="1989385"/>
              <a:ext cx="2560320" cy="923330"/>
            </a:xfrm>
            <a:prstGeom prst="rect">
              <a:avLst/>
            </a:prstGeom>
            <a:noFill/>
          </p:spPr>
          <p:txBody>
            <a:bodyPr wrap="square" rtlCol="0">
              <a:spAutoFit/>
            </a:bodyPr>
            <a:lstStyle/>
            <a:p>
              <a:pPr algn="ctr"/>
              <a:r>
                <a:rPr lang="en-GB" dirty="0">
                  <a:solidFill>
                    <a:schemeClr val="dk1"/>
                  </a:solidFill>
                  <a:ea typeface="Source Sans Pro" panose="020B0503030403020204" pitchFamily="34" charset="0"/>
                  <a:cs typeface="Source Sans Pro"/>
                  <a:sym typeface="Source Sans Pro"/>
                </a:rPr>
                <a:t>A variable name for weight in kg, measured at birth</a:t>
              </a:r>
              <a:endParaRPr lang="en-GB" sz="1800" dirty="0">
                <a:solidFill>
                  <a:schemeClr val="dk1"/>
                </a:solidFill>
                <a:ea typeface="Source Sans Pro" panose="020B0503030403020204" pitchFamily="34" charset="0"/>
                <a:cs typeface="Source Sans Pro"/>
                <a:sym typeface="Source Sans Pro"/>
              </a:endParaRPr>
            </a:p>
          </p:txBody>
        </p:sp>
        <p:cxnSp>
          <p:nvCxnSpPr>
            <p:cNvPr id="35" name="Straight Arrow Connector 34">
              <a:extLst>
                <a:ext uri="{FF2B5EF4-FFF2-40B4-BE49-F238E27FC236}">
                  <a16:creationId xmlns:a16="http://schemas.microsoft.com/office/drawing/2014/main" id="{FC940218-076C-04A3-7178-90038FC273EB}"/>
                </a:ext>
              </a:extLst>
            </p:cNvPr>
            <p:cNvCxnSpPr>
              <a:cxnSpLocks/>
            </p:cNvCxnSpPr>
            <p:nvPr/>
          </p:nvCxnSpPr>
          <p:spPr>
            <a:xfrm>
              <a:off x="3217771" y="2900544"/>
              <a:ext cx="394661" cy="5604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3200C0A8-D8A3-F04C-9ACB-B496947FD60A}"/>
              </a:ext>
            </a:extLst>
          </p:cNvPr>
          <p:cNvGrpSpPr/>
          <p:nvPr/>
        </p:nvGrpSpPr>
        <p:grpSpPr>
          <a:xfrm>
            <a:off x="7172094" y="1830063"/>
            <a:ext cx="2301157" cy="1236308"/>
            <a:chOff x="8258772" y="2192692"/>
            <a:chExt cx="2301157" cy="1236308"/>
          </a:xfrm>
        </p:grpSpPr>
        <p:sp>
          <p:nvSpPr>
            <p:cNvPr id="23" name="TextBox 22">
              <a:extLst>
                <a:ext uri="{FF2B5EF4-FFF2-40B4-BE49-F238E27FC236}">
                  <a16:creationId xmlns:a16="http://schemas.microsoft.com/office/drawing/2014/main" id="{7AA51F29-02A1-83E9-F8AF-98C9DCF96810}"/>
                </a:ext>
              </a:extLst>
            </p:cNvPr>
            <p:cNvSpPr txBox="1"/>
            <p:nvPr/>
          </p:nvSpPr>
          <p:spPr>
            <a:xfrm>
              <a:off x="8258772" y="2192692"/>
              <a:ext cx="2301157" cy="646331"/>
            </a:xfrm>
            <a:prstGeom prst="rect">
              <a:avLst/>
            </a:prstGeom>
            <a:noFill/>
          </p:spPr>
          <p:txBody>
            <a:bodyPr wrap="square">
              <a:spAutoFit/>
            </a:bodyPr>
            <a:lstStyle/>
            <a:p>
              <a:pPr algn="ctr"/>
              <a:r>
                <a:rPr lang="en-GB" dirty="0"/>
                <a:t>A variable denoting gestational age in days</a:t>
              </a:r>
              <a:endParaRPr lang="en-GB" dirty="0">
                <a:latin typeface="Source Sans Pro" panose="020B0503030403020204" pitchFamily="34" charset="0"/>
                <a:ea typeface="Source Sans Pro" panose="020B0503030403020204" pitchFamily="34" charset="0"/>
              </a:endParaRPr>
            </a:p>
          </p:txBody>
        </p:sp>
        <p:cxnSp>
          <p:nvCxnSpPr>
            <p:cNvPr id="47" name="Straight Arrow Connector 46">
              <a:extLst>
                <a:ext uri="{FF2B5EF4-FFF2-40B4-BE49-F238E27FC236}">
                  <a16:creationId xmlns:a16="http://schemas.microsoft.com/office/drawing/2014/main" id="{1B6BE439-8EC2-9927-D582-E0D70A0130B9}"/>
                </a:ext>
              </a:extLst>
            </p:cNvPr>
            <p:cNvCxnSpPr>
              <a:cxnSpLocks/>
            </p:cNvCxnSpPr>
            <p:nvPr/>
          </p:nvCxnSpPr>
          <p:spPr>
            <a:xfrm flipH="1">
              <a:off x="9036836" y="2839023"/>
              <a:ext cx="372514" cy="589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FE91FD4-B4A8-1653-D07F-CD2C8761D4F5}"/>
              </a:ext>
            </a:extLst>
          </p:cNvPr>
          <p:cNvGrpSpPr/>
          <p:nvPr/>
        </p:nvGrpSpPr>
        <p:grpSpPr>
          <a:xfrm>
            <a:off x="990601" y="3685830"/>
            <a:ext cx="2167272" cy="1756969"/>
            <a:chOff x="990601" y="4367605"/>
            <a:chExt cx="2167272" cy="1756969"/>
          </a:xfrm>
        </p:grpSpPr>
        <p:sp>
          <p:nvSpPr>
            <p:cNvPr id="27" name="TextBox 26">
              <a:extLst>
                <a:ext uri="{FF2B5EF4-FFF2-40B4-BE49-F238E27FC236}">
                  <a16:creationId xmlns:a16="http://schemas.microsoft.com/office/drawing/2014/main" id="{19F470F9-81AC-56CF-BCB9-1C75586E89A7}"/>
                </a:ext>
              </a:extLst>
            </p:cNvPr>
            <p:cNvSpPr txBox="1"/>
            <p:nvPr/>
          </p:nvSpPr>
          <p:spPr>
            <a:xfrm>
              <a:off x="990601" y="4924245"/>
              <a:ext cx="2167272" cy="1200329"/>
            </a:xfrm>
            <a:prstGeom prst="rect">
              <a:avLst/>
            </a:prstGeom>
            <a:noFill/>
          </p:spPr>
          <p:txBody>
            <a:bodyPr wrap="square">
              <a:spAutoFit/>
            </a:bodyPr>
            <a:lstStyle/>
            <a:p>
              <a:pPr algn="ctr"/>
              <a:r>
                <a:rPr lang="en-GB" dirty="0"/>
                <a:t>Informs the function of the sex of each observation. Should be in int, byte, or str.</a:t>
              </a:r>
            </a:p>
          </p:txBody>
        </p:sp>
        <p:cxnSp>
          <p:nvCxnSpPr>
            <p:cNvPr id="50" name="Straight Arrow Connector 49">
              <a:extLst>
                <a:ext uri="{FF2B5EF4-FFF2-40B4-BE49-F238E27FC236}">
                  <a16:creationId xmlns:a16="http://schemas.microsoft.com/office/drawing/2014/main" id="{FA4C26CC-A867-6172-6536-E24642EFA7E3}"/>
                </a:ext>
              </a:extLst>
            </p:cNvPr>
            <p:cNvCxnSpPr>
              <a:cxnSpLocks/>
            </p:cNvCxnSpPr>
            <p:nvPr/>
          </p:nvCxnSpPr>
          <p:spPr>
            <a:xfrm flipV="1">
              <a:off x="2146604" y="4367605"/>
              <a:ext cx="92504" cy="5344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C1ED3608-8FB7-591C-58EC-EC626AD515CC}"/>
              </a:ext>
            </a:extLst>
          </p:cNvPr>
          <p:cNvGrpSpPr/>
          <p:nvPr/>
        </p:nvGrpSpPr>
        <p:grpSpPr>
          <a:xfrm>
            <a:off x="3836089" y="3685830"/>
            <a:ext cx="1804595" cy="1461118"/>
            <a:chOff x="3836089" y="4367605"/>
            <a:chExt cx="1804595" cy="1677917"/>
          </a:xfrm>
        </p:grpSpPr>
        <p:sp>
          <p:nvSpPr>
            <p:cNvPr id="33" name="TextBox 32">
              <a:extLst>
                <a:ext uri="{FF2B5EF4-FFF2-40B4-BE49-F238E27FC236}">
                  <a16:creationId xmlns:a16="http://schemas.microsoft.com/office/drawing/2014/main" id="{527E304C-EF35-3061-A0E0-96F25D946621}"/>
                </a:ext>
              </a:extLst>
            </p:cNvPr>
            <p:cNvSpPr txBox="1"/>
            <p:nvPr/>
          </p:nvSpPr>
          <p:spPr>
            <a:xfrm>
              <a:off x="3836089" y="5122192"/>
              <a:ext cx="1804595" cy="923330"/>
            </a:xfrm>
            <a:prstGeom prst="rect">
              <a:avLst/>
            </a:prstGeom>
            <a:noFill/>
          </p:spPr>
          <p:txBody>
            <a:bodyPr wrap="square">
              <a:spAutoFit/>
            </a:bodyPr>
            <a:lstStyle/>
            <a:p>
              <a:pPr algn="ctr"/>
              <a:r>
                <a:rPr lang="en-GB" dirty="0">
                  <a:ea typeface="Source Sans Pro" panose="020B0503030403020204" pitchFamily="34" charset="0"/>
                </a:rPr>
                <a:t>I</a:t>
              </a:r>
              <a:r>
                <a:rPr lang="en-GB" sz="1800" dirty="0">
                  <a:ea typeface="Source Sans Pro" panose="020B0503030403020204" pitchFamily="34" charset="0"/>
                </a:rPr>
                <a:t>nforms the function of how</a:t>
              </a:r>
              <a:r>
                <a:rPr lang="en-GB" sz="1800" b="1" dirty="0">
                  <a:latin typeface="Cambria" panose="02040503050406030204" pitchFamily="18" charset="0"/>
                  <a:ea typeface="Cambria" panose="02040503050406030204" pitchFamily="18" charset="0"/>
                </a:rPr>
                <a:t> sex() </a:t>
              </a:r>
              <a:r>
                <a:rPr lang="en-GB" sz="1800" dirty="0">
                  <a:ea typeface="Source Sans Pro" panose="020B0503030403020204" pitchFamily="34" charset="0"/>
                </a:rPr>
                <a:t>is coded</a:t>
              </a:r>
              <a:endParaRPr lang="en-GB" dirty="0"/>
            </a:p>
          </p:txBody>
        </p:sp>
        <p:cxnSp>
          <p:nvCxnSpPr>
            <p:cNvPr id="54" name="Straight Arrow Connector 53">
              <a:extLst>
                <a:ext uri="{FF2B5EF4-FFF2-40B4-BE49-F238E27FC236}">
                  <a16:creationId xmlns:a16="http://schemas.microsoft.com/office/drawing/2014/main" id="{19AECD0E-615F-FF0D-9159-C15E3621F572}"/>
                </a:ext>
              </a:extLst>
            </p:cNvPr>
            <p:cNvCxnSpPr>
              <a:cxnSpLocks/>
            </p:cNvCxnSpPr>
            <p:nvPr/>
          </p:nvCxnSpPr>
          <p:spPr>
            <a:xfrm flipH="1" flipV="1">
              <a:off x="4656717" y="4367605"/>
              <a:ext cx="55228" cy="742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201A2164-AEEA-41EB-793B-DA4410C16AC7}"/>
              </a:ext>
            </a:extLst>
          </p:cNvPr>
          <p:cNvPicPr>
            <a:picLocks noChangeAspect="1"/>
          </p:cNvPicPr>
          <p:nvPr/>
        </p:nvPicPr>
        <p:blipFill>
          <a:blip r:embed="rId3"/>
          <a:stretch>
            <a:fillRect/>
          </a:stretch>
        </p:blipFill>
        <p:spPr>
          <a:xfrm>
            <a:off x="6879301" y="5573079"/>
            <a:ext cx="5187899" cy="1120946"/>
          </a:xfrm>
          <a:prstGeom prst="rect">
            <a:avLst/>
          </a:prstGeom>
        </p:spPr>
      </p:pic>
      <p:sp>
        <p:nvSpPr>
          <p:cNvPr id="20" name="TextBox 19">
            <a:extLst>
              <a:ext uri="{FF2B5EF4-FFF2-40B4-BE49-F238E27FC236}">
                <a16:creationId xmlns:a16="http://schemas.microsoft.com/office/drawing/2014/main" id="{667B4302-0D22-C5C4-96DF-62B23A050FFC}"/>
              </a:ext>
            </a:extLst>
          </p:cNvPr>
          <p:cNvSpPr txBox="1"/>
          <p:nvPr/>
        </p:nvSpPr>
        <p:spPr>
          <a:xfrm>
            <a:off x="6822508" y="5302275"/>
            <a:ext cx="5189892" cy="307777"/>
          </a:xfrm>
          <a:prstGeom prst="rect">
            <a:avLst/>
          </a:prstGeom>
          <a:noFill/>
        </p:spPr>
        <p:txBody>
          <a:bodyPr wrap="square">
            <a:spAutoFit/>
          </a:bodyPr>
          <a:lstStyle/>
          <a:p>
            <a:pPr algn="ctr"/>
            <a:r>
              <a:rPr lang="en-GB" sz="1400" dirty="0"/>
              <a:t>Table 4: Outputs and labels for </a:t>
            </a:r>
            <a:r>
              <a:rPr lang="en-GB" sz="1400" b="1" dirty="0" err="1">
                <a:latin typeface="Cambria" panose="02040503050406030204" pitchFamily="18" charset="0"/>
                <a:ea typeface="Cambria" panose="02040503050406030204" pitchFamily="18" charset="0"/>
              </a:rPr>
              <a:t>classify_sga</a:t>
            </a:r>
            <a:r>
              <a:rPr lang="en-GB" sz="14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90528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GB" sz="4400" b="1">
                <a:solidFill>
                  <a:schemeClr val="dk1"/>
                </a:solidFill>
                <a:latin typeface="Cambria" panose="02040503050406030204" pitchFamily="18" charset="0"/>
                <a:ea typeface="Cambria" panose="02040503050406030204" pitchFamily="18" charset="0"/>
                <a:cs typeface="Source Sans Pro"/>
                <a:sym typeface="Source Sans Pro"/>
              </a:rPr>
              <a:t>gigs</a:t>
            </a:r>
            <a:r>
              <a:rPr lang="en" b="1">
                <a:latin typeface="Source Sans Pro"/>
                <a:ea typeface="Source Sans Pro"/>
                <a:cs typeface="Source Sans Pro"/>
                <a:sym typeface="Source Sans Pro"/>
              </a:rPr>
              <a:t> | </a:t>
            </a:r>
            <a:r>
              <a:rPr lang="en">
                <a:latin typeface="Source Sans Pro"/>
                <a:ea typeface="Source Sans Pro"/>
                <a:cs typeface="Source Sans Pro"/>
                <a:sym typeface="Source Sans Pro"/>
              </a:rPr>
              <a:t>Classification functions (</a:t>
            </a:r>
            <a:r>
              <a:rPr lang="en" b="1">
                <a:solidFill>
                  <a:schemeClr val="dk1"/>
                </a:solidFill>
                <a:latin typeface="Cambria" panose="02040503050406030204" pitchFamily="18" charset="0"/>
                <a:ea typeface="Cambria" panose="02040503050406030204" pitchFamily="18" charset="0"/>
                <a:cs typeface="Source Sans Pro"/>
                <a:sym typeface="Source Sans Pro"/>
              </a:rPr>
              <a:t>classify_stunting()</a:t>
            </a:r>
            <a:r>
              <a:rPr lang="en">
                <a:latin typeface="Source Sans Pro"/>
                <a:ea typeface="Source Sans Pro"/>
                <a:cs typeface="Source Sans Pro"/>
                <a:sym typeface="Source Sans Pro"/>
              </a:rPr>
              <a:t>)</a:t>
            </a:r>
            <a:endParaRPr>
              <a:latin typeface="Source Sans Pro"/>
              <a:ea typeface="Source Sans Pro"/>
              <a:cs typeface="Source Sans Pro"/>
              <a:sym typeface="Source Sans Pro"/>
            </a:endParaRPr>
          </a:p>
        </p:txBody>
      </p:sp>
      <p:sp>
        <p:nvSpPr>
          <p:cNvPr id="78" name="Google Shape;78;p16"/>
          <p:cNvSpPr txBox="1">
            <a:spLocks noGrp="1"/>
          </p:cNvSpPr>
          <p:nvPr>
            <p:ph type="body" idx="1"/>
          </p:nvPr>
        </p:nvSpPr>
        <p:spPr>
          <a:xfrm>
            <a:off x="415600" y="1068425"/>
            <a:ext cx="11596800" cy="5227802"/>
          </a:xfrm>
          <a:prstGeom prst="rect">
            <a:avLst/>
          </a:prstGeom>
          <a:noFill/>
          <a:ln>
            <a:noFill/>
          </a:ln>
        </p:spPr>
        <p:txBody>
          <a:bodyPr spcFirstLastPara="1" vert="horz" wrap="square" lIns="121900" tIns="121900" rIns="121900" bIns="121900" rtlCol="0" anchor="t" anchorCtr="0">
            <a:noAutofit/>
          </a:bodyPr>
          <a:lstStyle/>
          <a:p>
            <a:pPr marL="169329" indent="0">
              <a:buClr>
                <a:schemeClr val="dk1"/>
              </a:buClr>
              <a:buSzPts val="1600"/>
              <a:buNone/>
            </a:pPr>
            <a:endParaRPr lang="en-GB" sz="1730" b="1">
              <a:latin typeface="Cambria" panose="02040503050406030204" pitchFamily="18" charset="0"/>
              <a:ea typeface="Cambria" panose="02040503050406030204" pitchFamily="18" charset="0"/>
            </a:endParaRPr>
          </a:p>
          <a:p>
            <a:pPr marL="169329" indent="0">
              <a:buClr>
                <a:schemeClr val="dk1"/>
              </a:buClr>
              <a:buSzPts val="1600"/>
              <a:buNone/>
            </a:pPr>
            <a:endParaRPr lang="en-GB" sz="1730" b="1">
              <a:latin typeface="Cambria" panose="02040503050406030204" pitchFamily="18" charset="0"/>
              <a:ea typeface="Cambria" panose="02040503050406030204" pitchFamily="18" charset="0"/>
            </a:endParaRPr>
          </a:p>
          <a:p>
            <a:pPr marL="169329" indent="0">
              <a:buClr>
                <a:schemeClr val="dk1"/>
              </a:buClr>
              <a:buSzPts val="1600"/>
              <a:buNone/>
            </a:pPr>
            <a:endParaRPr lang="en-GB" sz="1730" b="1">
              <a:latin typeface="Cambria" panose="02040503050406030204" pitchFamily="18" charset="0"/>
              <a:ea typeface="Cambria" panose="02040503050406030204" pitchFamily="18" charset="0"/>
            </a:endParaRPr>
          </a:p>
          <a:p>
            <a:pPr marL="169329" indent="0">
              <a:buClr>
                <a:schemeClr val="dk1"/>
              </a:buClr>
              <a:buSzPts val="1600"/>
              <a:buNone/>
            </a:pPr>
            <a:endParaRPr lang="en-GB" sz="1730" b="1">
              <a:latin typeface="Cambria" panose="02040503050406030204" pitchFamily="18" charset="0"/>
              <a:ea typeface="Cambria" panose="02040503050406030204" pitchFamily="18" charset="0"/>
            </a:endParaRPr>
          </a:p>
          <a:p>
            <a:pPr marL="169329" indent="0">
              <a:buClr>
                <a:schemeClr val="dk1"/>
              </a:buClr>
              <a:buSzPts val="1600"/>
              <a:buNone/>
            </a:pPr>
            <a:endParaRPr lang="en-GB" sz="1730" b="1">
              <a:latin typeface="Cambria" panose="02040503050406030204" pitchFamily="18" charset="0"/>
              <a:ea typeface="Cambria" panose="02040503050406030204" pitchFamily="18" charset="0"/>
            </a:endParaRPr>
          </a:p>
          <a:p>
            <a:pPr marL="169329" indent="0">
              <a:buClr>
                <a:schemeClr val="dk1"/>
              </a:buClr>
              <a:buSzPts val="1600"/>
              <a:buNone/>
            </a:pPr>
            <a:endParaRPr lang="en-GB" sz="1730" b="1">
              <a:latin typeface="Cambria" panose="02040503050406030204" pitchFamily="18" charset="0"/>
              <a:ea typeface="Cambria" panose="02040503050406030204" pitchFamily="18" charset="0"/>
            </a:endParaRPr>
          </a:p>
          <a:p>
            <a:pPr marL="169329" indent="0">
              <a:buClr>
                <a:schemeClr val="dk1"/>
              </a:buClr>
              <a:buSzPts val="1600"/>
              <a:buNone/>
            </a:pPr>
            <a:r>
              <a:rPr lang="en-GB" sz="1730" b="1" err="1">
                <a:latin typeface="Cambria" panose="02040503050406030204" pitchFamily="18" charset="0"/>
                <a:ea typeface="Cambria" panose="02040503050406030204" pitchFamily="18" charset="0"/>
              </a:rPr>
              <a:t>egen</a:t>
            </a:r>
            <a:r>
              <a:rPr lang="en-GB" sz="1730">
                <a:latin typeface="Cambria" panose="02040503050406030204" pitchFamily="18" charset="0"/>
                <a:ea typeface="Cambria" panose="02040503050406030204" pitchFamily="18" charset="0"/>
              </a:rPr>
              <a:t> </a:t>
            </a:r>
            <a:r>
              <a:rPr lang="en-GB" sz="1730" b="1">
                <a:latin typeface="Cambria" panose="02040503050406030204" pitchFamily="18" charset="0"/>
                <a:ea typeface="Cambria" panose="02040503050406030204" pitchFamily="18" charset="0"/>
              </a:rPr>
              <a:t>[</a:t>
            </a:r>
            <a:r>
              <a:rPr lang="en-GB" sz="1730" i="1">
                <a:latin typeface="Cambria" panose="02040503050406030204" pitchFamily="18" charset="0"/>
                <a:ea typeface="Cambria" panose="02040503050406030204" pitchFamily="18" charset="0"/>
              </a:rPr>
              <a:t>type</a:t>
            </a:r>
            <a:r>
              <a:rPr lang="en-GB" sz="1730" b="1">
                <a:latin typeface="Cambria" panose="02040503050406030204" pitchFamily="18" charset="0"/>
                <a:ea typeface="Cambria" panose="02040503050406030204" pitchFamily="18" charset="0"/>
              </a:rPr>
              <a:t>]</a:t>
            </a:r>
            <a:r>
              <a:rPr lang="en-GB" sz="1730">
                <a:latin typeface="Cambria" panose="02040503050406030204" pitchFamily="18" charset="0"/>
                <a:ea typeface="Cambria" panose="02040503050406030204" pitchFamily="18" charset="0"/>
              </a:rPr>
              <a:t> </a:t>
            </a:r>
            <a:r>
              <a:rPr lang="en-GB" sz="1730" i="1" err="1">
                <a:latin typeface="Cambria" panose="02040503050406030204" pitchFamily="18" charset="0"/>
                <a:ea typeface="Cambria" panose="02040503050406030204" pitchFamily="18" charset="0"/>
              </a:rPr>
              <a:t>newvar</a:t>
            </a:r>
            <a:r>
              <a:rPr lang="en-GB" sz="1730" i="1">
                <a:latin typeface="Cambria" panose="02040503050406030204" pitchFamily="18" charset="0"/>
                <a:ea typeface="Cambria" panose="02040503050406030204" pitchFamily="18" charset="0"/>
              </a:rPr>
              <a:t> </a:t>
            </a:r>
            <a:r>
              <a:rPr lang="en-GB" sz="1730">
                <a:latin typeface="Cambria" panose="02040503050406030204" pitchFamily="18" charset="0"/>
                <a:ea typeface="Cambria" panose="02040503050406030204" pitchFamily="18" charset="0"/>
              </a:rPr>
              <a:t>= </a:t>
            </a:r>
            <a:r>
              <a:rPr lang="en-GB" sz="1730" b="1" err="1">
                <a:latin typeface="Cambria" panose="02040503050406030204" pitchFamily="18" charset="0"/>
                <a:ea typeface="Cambria" panose="02040503050406030204" pitchFamily="18" charset="0"/>
              </a:rPr>
              <a:t>classify_stunting</a:t>
            </a:r>
            <a:r>
              <a:rPr lang="en-GB" sz="1730" b="1">
                <a:latin typeface="Cambria" panose="02040503050406030204" pitchFamily="18" charset="0"/>
                <a:ea typeface="Cambria" panose="02040503050406030204" pitchFamily="18" charset="0"/>
              </a:rPr>
              <a:t>(</a:t>
            </a:r>
            <a:r>
              <a:rPr lang="en-GB" sz="1730" i="1" err="1">
                <a:latin typeface="Cambria" panose="02040503050406030204" pitchFamily="18" charset="0"/>
                <a:ea typeface="Cambria" panose="02040503050406030204" pitchFamily="18" charset="0"/>
              </a:rPr>
              <a:t>varname</a:t>
            </a:r>
            <a:r>
              <a:rPr lang="en-GB" sz="1730" b="1">
                <a:latin typeface="Cambria" panose="02040503050406030204" pitchFamily="18" charset="0"/>
                <a:ea typeface="Cambria" panose="02040503050406030204" pitchFamily="18" charset="0"/>
              </a:rPr>
              <a:t>) [if</a:t>
            </a:r>
            <a:r>
              <a:rPr lang="en-GB" sz="1730">
                <a:latin typeface="Cambria" panose="02040503050406030204" pitchFamily="18" charset="0"/>
                <a:ea typeface="Cambria" panose="02040503050406030204" pitchFamily="18" charset="0"/>
              </a:rPr>
              <a:t> </a:t>
            </a:r>
            <a:r>
              <a:rPr lang="en-GB" sz="1730" i="1">
                <a:latin typeface="Cambria" panose="02040503050406030204" pitchFamily="18" charset="0"/>
                <a:ea typeface="Cambria" panose="02040503050406030204" pitchFamily="18" charset="0"/>
              </a:rPr>
              <a:t>exp</a:t>
            </a:r>
            <a:r>
              <a:rPr lang="en-GB" sz="1730" b="1">
                <a:latin typeface="Cambria" panose="02040503050406030204" pitchFamily="18" charset="0"/>
                <a:ea typeface="Cambria" panose="02040503050406030204" pitchFamily="18" charset="0"/>
              </a:rPr>
              <a:t>]</a:t>
            </a:r>
            <a:r>
              <a:rPr lang="en-GB" sz="1730">
                <a:latin typeface="Cambria" panose="02040503050406030204" pitchFamily="18" charset="0"/>
                <a:ea typeface="Cambria" panose="02040503050406030204" pitchFamily="18" charset="0"/>
              </a:rPr>
              <a:t> </a:t>
            </a:r>
            <a:r>
              <a:rPr lang="en-GB" sz="1730" b="1">
                <a:latin typeface="Cambria" panose="02040503050406030204" pitchFamily="18" charset="0"/>
                <a:ea typeface="Cambria" panose="02040503050406030204" pitchFamily="18" charset="0"/>
              </a:rPr>
              <a:t>[in</a:t>
            </a:r>
            <a:r>
              <a:rPr lang="en-GB" sz="1730">
                <a:latin typeface="Cambria" panose="02040503050406030204" pitchFamily="18" charset="0"/>
                <a:ea typeface="Cambria" panose="02040503050406030204" pitchFamily="18" charset="0"/>
              </a:rPr>
              <a:t> </a:t>
            </a:r>
            <a:r>
              <a:rPr lang="en-GB" sz="1730" i="1">
                <a:latin typeface="Cambria" panose="02040503050406030204" pitchFamily="18" charset="0"/>
                <a:ea typeface="Cambria" panose="02040503050406030204" pitchFamily="18" charset="0"/>
              </a:rPr>
              <a:t>range</a:t>
            </a:r>
            <a:r>
              <a:rPr lang="en-GB" sz="1730" b="1">
                <a:latin typeface="Cambria" panose="02040503050406030204" pitchFamily="18" charset="0"/>
                <a:ea typeface="Cambria" panose="02040503050406030204" pitchFamily="18" charset="0"/>
              </a:rPr>
              <a:t>]</a:t>
            </a:r>
            <a:r>
              <a:rPr lang="en-GB" sz="1730">
                <a:latin typeface="Cambria" panose="02040503050406030204" pitchFamily="18" charset="0"/>
                <a:ea typeface="Cambria" panose="02040503050406030204" pitchFamily="18" charset="0"/>
              </a:rPr>
              <a:t>, </a:t>
            </a:r>
            <a:r>
              <a:rPr lang="en-GB" sz="1730" b="1" u="sng" err="1">
                <a:latin typeface="Cambria" panose="02040503050406030204" pitchFamily="18" charset="0"/>
                <a:ea typeface="Cambria" panose="02040503050406030204" pitchFamily="18" charset="0"/>
              </a:rPr>
              <a:t>ga</a:t>
            </a:r>
            <a:r>
              <a:rPr lang="en-GB" sz="1730" b="1" err="1">
                <a:latin typeface="Cambria" panose="02040503050406030204" pitchFamily="18" charset="0"/>
                <a:ea typeface="Cambria" panose="02040503050406030204" pitchFamily="18" charset="0"/>
              </a:rPr>
              <a:t>_at_birth</a:t>
            </a:r>
            <a:r>
              <a:rPr lang="en-GB" sz="1730" b="1">
                <a:latin typeface="Cambria" panose="02040503050406030204" pitchFamily="18" charset="0"/>
                <a:ea typeface="Cambria" panose="02040503050406030204" pitchFamily="18" charset="0"/>
              </a:rPr>
              <a:t>(</a:t>
            </a:r>
            <a:r>
              <a:rPr lang="en-GB" sz="1730" i="1" err="1">
                <a:latin typeface="Cambria" panose="02040503050406030204" pitchFamily="18" charset="0"/>
                <a:ea typeface="Cambria" panose="02040503050406030204" pitchFamily="18" charset="0"/>
              </a:rPr>
              <a:t>varname</a:t>
            </a:r>
            <a:r>
              <a:rPr lang="en-GB" sz="1730" b="1">
                <a:latin typeface="Cambria" panose="02040503050406030204" pitchFamily="18" charset="0"/>
                <a:ea typeface="Cambria" panose="02040503050406030204" pitchFamily="18" charset="0"/>
              </a:rPr>
              <a:t>)</a:t>
            </a:r>
            <a:r>
              <a:rPr lang="en-GB" sz="1730">
                <a:latin typeface="Cambria" panose="02040503050406030204" pitchFamily="18" charset="0"/>
                <a:ea typeface="Cambria" panose="02040503050406030204" pitchFamily="18" charset="0"/>
              </a:rPr>
              <a:t> </a:t>
            </a:r>
            <a:r>
              <a:rPr lang="en-GB" sz="1730" b="1" u="sng" err="1">
                <a:latin typeface="Cambria" panose="02040503050406030204" pitchFamily="18" charset="0"/>
                <a:ea typeface="Cambria" panose="02040503050406030204" pitchFamily="18" charset="0"/>
              </a:rPr>
              <a:t>age</a:t>
            </a:r>
            <a:r>
              <a:rPr lang="en-GB" sz="1730" b="1" err="1">
                <a:latin typeface="Cambria" panose="02040503050406030204" pitchFamily="18" charset="0"/>
                <a:ea typeface="Cambria" panose="02040503050406030204" pitchFamily="18" charset="0"/>
              </a:rPr>
              <a:t>_days</a:t>
            </a:r>
            <a:r>
              <a:rPr lang="en-GB" sz="1730" b="1">
                <a:latin typeface="Cambria" panose="02040503050406030204" pitchFamily="18" charset="0"/>
                <a:ea typeface="Cambria" panose="02040503050406030204" pitchFamily="18" charset="0"/>
              </a:rPr>
              <a:t>(</a:t>
            </a:r>
            <a:r>
              <a:rPr lang="en-GB" sz="1730" i="1" err="1">
                <a:latin typeface="Cambria" panose="02040503050406030204" pitchFamily="18" charset="0"/>
                <a:ea typeface="Cambria" panose="02040503050406030204" pitchFamily="18" charset="0"/>
              </a:rPr>
              <a:t>varname</a:t>
            </a:r>
            <a:r>
              <a:rPr lang="en-GB" sz="1730" b="1">
                <a:latin typeface="Cambria" panose="02040503050406030204" pitchFamily="18" charset="0"/>
                <a:ea typeface="Cambria" panose="02040503050406030204" pitchFamily="18" charset="0"/>
              </a:rPr>
              <a:t>)</a:t>
            </a:r>
            <a:br>
              <a:rPr lang="en-GB" sz="1730" b="1">
                <a:latin typeface="Cambria" panose="02040503050406030204" pitchFamily="18" charset="0"/>
                <a:ea typeface="Cambria" panose="02040503050406030204" pitchFamily="18" charset="0"/>
              </a:rPr>
            </a:br>
            <a:r>
              <a:rPr lang="en-GB" sz="1730" b="1">
                <a:latin typeface="Cambria" panose="02040503050406030204" pitchFamily="18" charset="0"/>
                <a:ea typeface="Cambria" panose="02040503050406030204" pitchFamily="18" charset="0"/>
              </a:rPr>
              <a:t>			</a:t>
            </a:r>
            <a:r>
              <a:rPr lang="en-GB" sz="1730" b="1" err="1">
                <a:latin typeface="Cambria" panose="02040503050406030204" pitchFamily="18" charset="0"/>
                <a:ea typeface="Cambria" panose="02040503050406030204" pitchFamily="18" charset="0"/>
              </a:rPr>
              <a:t>lenht_method</a:t>
            </a:r>
            <a:r>
              <a:rPr lang="en-GB" sz="1730" b="1">
                <a:latin typeface="Cambria" panose="02040503050406030204" pitchFamily="18" charset="0"/>
                <a:ea typeface="Cambria" panose="02040503050406030204" pitchFamily="18" charset="0"/>
              </a:rPr>
              <a:t>(</a:t>
            </a:r>
            <a:r>
              <a:rPr lang="en-GB" sz="1730" i="1" err="1">
                <a:latin typeface="Cambria" panose="02040503050406030204" pitchFamily="18" charset="0"/>
                <a:ea typeface="Cambria" panose="02040503050406030204" pitchFamily="18" charset="0"/>
              </a:rPr>
              <a:t>varname</a:t>
            </a:r>
            <a:r>
              <a:rPr lang="en-GB" sz="1730" b="1">
                <a:latin typeface="Cambria" panose="02040503050406030204" pitchFamily="18" charset="0"/>
                <a:ea typeface="Cambria" panose="02040503050406030204" pitchFamily="18" charset="0"/>
              </a:rPr>
              <a:t>)</a:t>
            </a:r>
            <a:r>
              <a:rPr lang="en-GB" sz="1730">
                <a:latin typeface="Cambria" panose="02040503050406030204" pitchFamily="18" charset="0"/>
                <a:ea typeface="Cambria" panose="02040503050406030204" pitchFamily="18" charset="0"/>
              </a:rPr>
              <a:t> </a:t>
            </a:r>
            <a:r>
              <a:rPr lang="en-GB" sz="1730" b="1" u="sng" err="1">
                <a:latin typeface="Cambria" panose="02040503050406030204" pitchFamily="18" charset="0"/>
                <a:ea typeface="Cambria" panose="02040503050406030204" pitchFamily="18" charset="0"/>
              </a:rPr>
              <a:t>lenht</a:t>
            </a:r>
            <a:r>
              <a:rPr lang="en-GB" sz="1730" b="1" err="1">
                <a:latin typeface="Cambria" panose="02040503050406030204" pitchFamily="18" charset="0"/>
                <a:ea typeface="Cambria" panose="02040503050406030204" pitchFamily="18" charset="0"/>
              </a:rPr>
              <a:t>code</a:t>
            </a:r>
            <a:r>
              <a:rPr lang="en-GB" sz="1730" b="1">
                <a:latin typeface="Cambria" panose="02040503050406030204" pitchFamily="18" charset="0"/>
                <a:ea typeface="Cambria" panose="02040503050406030204" pitchFamily="18" charset="0"/>
              </a:rPr>
              <a:t>(</a:t>
            </a:r>
            <a:r>
              <a:rPr lang="en-GB" sz="1730" u="sng">
                <a:latin typeface="Cambria" panose="02040503050406030204" pitchFamily="18" charset="0"/>
                <a:ea typeface="Cambria" panose="02040503050406030204" pitchFamily="18" charset="0"/>
              </a:rPr>
              <a:t>l</a:t>
            </a:r>
            <a:r>
              <a:rPr lang="en-GB" sz="1730">
                <a:latin typeface="Cambria" panose="02040503050406030204" pitchFamily="18" charset="0"/>
                <a:ea typeface="Cambria" panose="02040503050406030204" pitchFamily="18" charset="0"/>
              </a:rPr>
              <a:t>ength=</a:t>
            </a:r>
            <a:r>
              <a:rPr lang="en-GB" sz="1730" i="1">
                <a:latin typeface="Cambria" panose="02040503050406030204" pitchFamily="18" charset="0"/>
                <a:ea typeface="Cambria" panose="02040503050406030204" pitchFamily="18" charset="0"/>
              </a:rPr>
              <a:t>code</a:t>
            </a:r>
            <a:r>
              <a:rPr lang="en-GB" sz="1730">
                <a:latin typeface="Cambria" panose="02040503050406030204" pitchFamily="18" charset="0"/>
                <a:ea typeface="Cambria" panose="02040503050406030204" pitchFamily="18" charset="0"/>
              </a:rPr>
              <a:t>, </a:t>
            </a:r>
            <a:r>
              <a:rPr lang="en-GB" sz="1730" u="sng">
                <a:latin typeface="Cambria" panose="02040503050406030204" pitchFamily="18" charset="0"/>
                <a:ea typeface="Cambria" panose="02040503050406030204" pitchFamily="18" charset="0"/>
              </a:rPr>
              <a:t>h</a:t>
            </a:r>
            <a:r>
              <a:rPr lang="en-GB" sz="1730">
                <a:latin typeface="Cambria" panose="02040503050406030204" pitchFamily="18" charset="0"/>
                <a:ea typeface="Cambria" panose="02040503050406030204" pitchFamily="18" charset="0"/>
              </a:rPr>
              <a:t>eight=</a:t>
            </a:r>
            <a:r>
              <a:rPr lang="en-GB" sz="1730" i="1">
                <a:latin typeface="Cambria" panose="02040503050406030204" pitchFamily="18" charset="0"/>
                <a:ea typeface="Cambria" panose="02040503050406030204" pitchFamily="18" charset="0"/>
              </a:rPr>
              <a:t>code</a:t>
            </a:r>
            <a:r>
              <a:rPr lang="en-GB" sz="1730" b="1">
                <a:latin typeface="Cambria" panose="02040503050406030204" pitchFamily="18" charset="0"/>
                <a:ea typeface="Cambria" panose="02040503050406030204" pitchFamily="18" charset="0"/>
              </a:rPr>
              <a:t>)</a:t>
            </a:r>
            <a:br>
              <a:rPr lang="en-GB" sz="1730">
                <a:latin typeface="Cambria" panose="02040503050406030204" pitchFamily="18" charset="0"/>
                <a:ea typeface="Cambria" panose="02040503050406030204" pitchFamily="18" charset="0"/>
              </a:rPr>
            </a:br>
            <a:r>
              <a:rPr lang="en-GB" sz="1730">
                <a:latin typeface="Cambria" panose="02040503050406030204" pitchFamily="18" charset="0"/>
                <a:ea typeface="Cambria" panose="02040503050406030204" pitchFamily="18" charset="0"/>
              </a:rPr>
              <a:t>			</a:t>
            </a:r>
            <a:r>
              <a:rPr lang="en-GB" sz="1730" b="1">
                <a:latin typeface="Cambria" panose="02040503050406030204" pitchFamily="18" charset="0"/>
                <a:ea typeface="Cambria" panose="02040503050406030204" pitchFamily="18" charset="0"/>
              </a:rPr>
              <a:t>sex(</a:t>
            </a:r>
            <a:r>
              <a:rPr lang="en-GB" sz="1730" i="1" err="1">
                <a:latin typeface="Cambria" panose="02040503050406030204" pitchFamily="18" charset="0"/>
                <a:ea typeface="Cambria" panose="02040503050406030204" pitchFamily="18" charset="0"/>
              </a:rPr>
              <a:t>varname</a:t>
            </a:r>
            <a:r>
              <a:rPr lang="en-GB" sz="1730" b="1">
                <a:latin typeface="Cambria" panose="02040503050406030204" pitchFamily="18" charset="0"/>
                <a:ea typeface="Cambria" panose="02040503050406030204" pitchFamily="18" charset="0"/>
              </a:rPr>
              <a:t>)</a:t>
            </a:r>
            <a:r>
              <a:rPr lang="en-GB" sz="1730">
                <a:latin typeface="Cambria" panose="02040503050406030204" pitchFamily="18" charset="0"/>
                <a:ea typeface="Cambria" panose="02040503050406030204" pitchFamily="18" charset="0"/>
              </a:rPr>
              <a:t> </a:t>
            </a:r>
            <a:r>
              <a:rPr lang="en-GB" sz="1730" b="1" u="sng" err="1">
                <a:latin typeface="Cambria" panose="02040503050406030204" pitchFamily="18" charset="0"/>
                <a:ea typeface="Cambria" panose="02040503050406030204" pitchFamily="18" charset="0"/>
              </a:rPr>
              <a:t>sexc</a:t>
            </a:r>
            <a:r>
              <a:rPr lang="en-GB" sz="1730" b="1" err="1">
                <a:latin typeface="Cambria" panose="02040503050406030204" pitchFamily="18" charset="0"/>
                <a:ea typeface="Cambria" panose="02040503050406030204" pitchFamily="18" charset="0"/>
              </a:rPr>
              <a:t>ode</a:t>
            </a:r>
            <a:r>
              <a:rPr lang="en-GB" sz="1730" b="1">
                <a:latin typeface="Cambria" panose="02040503050406030204" pitchFamily="18" charset="0"/>
                <a:ea typeface="Cambria" panose="02040503050406030204" pitchFamily="18" charset="0"/>
              </a:rPr>
              <a:t>(</a:t>
            </a:r>
            <a:r>
              <a:rPr lang="en-GB" sz="1730" u="sng">
                <a:latin typeface="Cambria" panose="02040503050406030204" pitchFamily="18" charset="0"/>
                <a:ea typeface="Cambria" panose="02040503050406030204" pitchFamily="18" charset="0"/>
              </a:rPr>
              <a:t>m</a:t>
            </a:r>
            <a:r>
              <a:rPr lang="en-GB" sz="1730">
                <a:latin typeface="Cambria" panose="02040503050406030204" pitchFamily="18" charset="0"/>
                <a:ea typeface="Cambria" panose="02040503050406030204" pitchFamily="18" charset="0"/>
              </a:rPr>
              <a:t>ale=</a:t>
            </a:r>
            <a:r>
              <a:rPr lang="en-GB" sz="1730" i="1">
                <a:latin typeface="Cambria" panose="02040503050406030204" pitchFamily="18" charset="0"/>
                <a:ea typeface="Cambria" panose="02040503050406030204" pitchFamily="18" charset="0"/>
              </a:rPr>
              <a:t>code</a:t>
            </a:r>
            <a:r>
              <a:rPr lang="en-GB" sz="1730">
                <a:latin typeface="Cambria" panose="02040503050406030204" pitchFamily="18" charset="0"/>
                <a:ea typeface="Cambria" panose="02040503050406030204" pitchFamily="18" charset="0"/>
              </a:rPr>
              <a:t>, </a:t>
            </a:r>
            <a:r>
              <a:rPr lang="en-GB" sz="1730" u="sng">
                <a:latin typeface="Cambria" panose="02040503050406030204" pitchFamily="18" charset="0"/>
                <a:ea typeface="Cambria" panose="02040503050406030204" pitchFamily="18" charset="0"/>
              </a:rPr>
              <a:t>f</a:t>
            </a:r>
            <a:r>
              <a:rPr lang="en-GB" sz="1730">
                <a:latin typeface="Cambria" panose="02040503050406030204" pitchFamily="18" charset="0"/>
                <a:ea typeface="Cambria" panose="02040503050406030204" pitchFamily="18" charset="0"/>
              </a:rPr>
              <a:t>emale=</a:t>
            </a:r>
            <a:r>
              <a:rPr lang="en-GB" sz="1730" i="1">
                <a:latin typeface="Cambria" panose="02040503050406030204" pitchFamily="18" charset="0"/>
                <a:ea typeface="Cambria" panose="02040503050406030204" pitchFamily="18" charset="0"/>
              </a:rPr>
              <a:t>code</a:t>
            </a:r>
            <a:r>
              <a:rPr lang="en-GB" sz="1730" b="1">
                <a:latin typeface="Cambria" panose="02040503050406030204" pitchFamily="18" charset="0"/>
                <a:ea typeface="Cambria" panose="02040503050406030204" pitchFamily="18" charset="0"/>
              </a:rPr>
              <a:t>)</a:t>
            </a:r>
            <a:endParaRPr lang="en-GB" sz="1730">
              <a:solidFill>
                <a:schemeClr val="dk1"/>
              </a:solidFill>
              <a:latin typeface="Source Sans Pro"/>
              <a:ea typeface="Source Sans Pro"/>
              <a:cs typeface="Source Sans Pro"/>
              <a:sym typeface="Source Sans Pro"/>
            </a:endParaRPr>
          </a:p>
          <a:p>
            <a:pPr marL="169329" indent="0">
              <a:buClr>
                <a:schemeClr val="dk1"/>
              </a:buClr>
              <a:buSzPts val="1600"/>
              <a:buNone/>
            </a:pPr>
            <a:endParaRPr lang="en-GB" sz="1730" b="1">
              <a:latin typeface="Cambria" panose="02040503050406030204" pitchFamily="18" charset="0"/>
              <a:ea typeface="Cambria" panose="02040503050406030204" pitchFamily="18" charset="0"/>
            </a:endParaRPr>
          </a:p>
        </p:txBody>
      </p:sp>
      <p:grpSp>
        <p:nvGrpSpPr>
          <p:cNvPr id="12" name="Group 11">
            <a:extLst>
              <a:ext uri="{FF2B5EF4-FFF2-40B4-BE49-F238E27FC236}">
                <a16:creationId xmlns:a16="http://schemas.microsoft.com/office/drawing/2014/main" id="{02DC583D-FD53-20BD-C659-0DD484EB18E5}"/>
              </a:ext>
            </a:extLst>
          </p:cNvPr>
          <p:cNvGrpSpPr/>
          <p:nvPr/>
        </p:nvGrpSpPr>
        <p:grpSpPr>
          <a:xfrm>
            <a:off x="3258954" y="1801295"/>
            <a:ext cx="2560320" cy="1265076"/>
            <a:chOff x="1937611" y="2195929"/>
            <a:chExt cx="2560320" cy="1265076"/>
          </a:xfrm>
        </p:grpSpPr>
        <p:sp>
          <p:nvSpPr>
            <p:cNvPr id="6" name="TextBox 5">
              <a:extLst>
                <a:ext uri="{FF2B5EF4-FFF2-40B4-BE49-F238E27FC236}">
                  <a16:creationId xmlns:a16="http://schemas.microsoft.com/office/drawing/2014/main" id="{ED09B1DA-A271-4DEF-CDD8-27DD897E6CA0}"/>
                </a:ext>
              </a:extLst>
            </p:cNvPr>
            <p:cNvSpPr txBox="1"/>
            <p:nvPr/>
          </p:nvSpPr>
          <p:spPr>
            <a:xfrm>
              <a:off x="1937611" y="2195929"/>
              <a:ext cx="2560320" cy="646331"/>
            </a:xfrm>
            <a:prstGeom prst="rect">
              <a:avLst/>
            </a:prstGeom>
            <a:noFill/>
          </p:spPr>
          <p:txBody>
            <a:bodyPr wrap="square" rtlCol="0">
              <a:spAutoFit/>
            </a:bodyPr>
            <a:lstStyle/>
            <a:p>
              <a:pPr algn="ctr"/>
              <a:r>
                <a:rPr lang="en-GB">
                  <a:solidFill>
                    <a:schemeClr val="dk1"/>
                  </a:solidFill>
                  <a:ea typeface="Source Sans Pro" panose="020B0503030403020204" pitchFamily="34" charset="0"/>
                  <a:cs typeface="Source Sans Pro"/>
                  <a:sym typeface="Source Sans Pro"/>
                </a:rPr>
                <a:t>A variable name for length/height in cm</a:t>
              </a:r>
              <a:endParaRPr lang="en-GB" sz="1800">
                <a:solidFill>
                  <a:schemeClr val="dk1"/>
                </a:solidFill>
                <a:ea typeface="Source Sans Pro" panose="020B0503030403020204" pitchFamily="34" charset="0"/>
                <a:cs typeface="Source Sans Pro"/>
                <a:sym typeface="Source Sans Pro"/>
              </a:endParaRPr>
            </a:p>
          </p:txBody>
        </p:sp>
        <p:cxnSp>
          <p:nvCxnSpPr>
            <p:cNvPr id="35" name="Straight Arrow Connector 34">
              <a:extLst>
                <a:ext uri="{FF2B5EF4-FFF2-40B4-BE49-F238E27FC236}">
                  <a16:creationId xmlns:a16="http://schemas.microsoft.com/office/drawing/2014/main" id="{FC940218-076C-04A3-7178-90038FC273EB}"/>
                </a:ext>
              </a:extLst>
            </p:cNvPr>
            <p:cNvCxnSpPr>
              <a:cxnSpLocks/>
            </p:cNvCxnSpPr>
            <p:nvPr/>
          </p:nvCxnSpPr>
          <p:spPr>
            <a:xfrm>
              <a:off x="3217771" y="2900544"/>
              <a:ext cx="394661" cy="5604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3200C0A8-D8A3-F04C-9ACB-B496947FD60A}"/>
              </a:ext>
            </a:extLst>
          </p:cNvPr>
          <p:cNvGrpSpPr/>
          <p:nvPr/>
        </p:nvGrpSpPr>
        <p:grpSpPr>
          <a:xfrm>
            <a:off x="7258227" y="1524296"/>
            <a:ext cx="2301157" cy="1540592"/>
            <a:chOff x="7653186" y="1888408"/>
            <a:chExt cx="2301157" cy="1540592"/>
          </a:xfrm>
        </p:grpSpPr>
        <p:sp>
          <p:nvSpPr>
            <p:cNvPr id="23" name="TextBox 22">
              <a:extLst>
                <a:ext uri="{FF2B5EF4-FFF2-40B4-BE49-F238E27FC236}">
                  <a16:creationId xmlns:a16="http://schemas.microsoft.com/office/drawing/2014/main" id="{7AA51F29-02A1-83E9-F8AF-98C9DCF96810}"/>
                </a:ext>
              </a:extLst>
            </p:cNvPr>
            <p:cNvSpPr txBox="1"/>
            <p:nvPr/>
          </p:nvSpPr>
          <p:spPr>
            <a:xfrm>
              <a:off x="7653186" y="1888408"/>
              <a:ext cx="2301157" cy="923330"/>
            </a:xfrm>
            <a:prstGeom prst="rect">
              <a:avLst/>
            </a:prstGeom>
            <a:noFill/>
          </p:spPr>
          <p:txBody>
            <a:bodyPr wrap="square">
              <a:spAutoFit/>
            </a:bodyPr>
            <a:lstStyle/>
            <a:p>
              <a:pPr algn="ctr"/>
              <a:r>
                <a:rPr lang="en-GB"/>
                <a:t>A variable denoting gestational age at birth in days</a:t>
              </a:r>
              <a:endParaRPr lang="en-GB">
                <a:latin typeface="Source Sans Pro" panose="020B0503030403020204" pitchFamily="34" charset="0"/>
                <a:ea typeface="Source Sans Pro" panose="020B0503030403020204" pitchFamily="34" charset="0"/>
              </a:endParaRPr>
            </a:p>
          </p:txBody>
        </p:sp>
        <p:cxnSp>
          <p:nvCxnSpPr>
            <p:cNvPr id="47" name="Straight Arrow Connector 46">
              <a:extLst>
                <a:ext uri="{FF2B5EF4-FFF2-40B4-BE49-F238E27FC236}">
                  <a16:creationId xmlns:a16="http://schemas.microsoft.com/office/drawing/2014/main" id="{1B6BE439-8EC2-9927-D582-E0D70A0130B9}"/>
                </a:ext>
              </a:extLst>
            </p:cNvPr>
            <p:cNvCxnSpPr>
              <a:cxnSpLocks/>
            </p:cNvCxnSpPr>
            <p:nvPr/>
          </p:nvCxnSpPr>
          <p:spPr>
            <a:xfrm>
              <a:off x="8803765" y="2748832"/>
              <a:ext cx="233071" cy="6801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FE91FD4-B4A8-1653-D07F-CD2C8761D4F5}"/>
              </a:ext>
            </a:extLst>
          </p:cNvPr>
          <p:cNvGrpSpPr/>
          <p:nvPr/>
        </p:nvGrpSpPr>
        <p:grpSpPr>
          <a:xfrm>
            <a:off x="2978212" y="3982205"/>
            <a:ext cx="2234820" cy="1756969"/>
            <a:chOff x="1109835" y="4367605"/>
            <a:chExt cx="2234820" cy="1756969"/>
          </a:xfrm>
        </p:grpSpPr>
        <p:sp>
          <p:nvSpPr>
            <p:cNvPr id="27" name="TextBox 26">
              <a:extLst>
                <a:ext uri="{FF2B5EF4-FFF2-40B4-BE49-F238E27FC236}">
                  <a16:creationId xmlns:a16="http://schemas.microsoft.com/office/drawing/2014/main" id="{19F470F9-81AC-56CF-BCB9-1C75586E89A7}"/>
                </a:ext>
              </a:extLst>
            </p:cNvPr>
            <p:cNvSpPr txBox="1"/>
            <p:nvPr/>
          </p:nvSpPr>
          <p:spPr>
            <a:xfrm>
              <a:off x="1109835" y="4924245"/>
              <a:ext cx="2234820" cy="1200329"/>
            </a:xfrm>
            <a:prstGeom prst="rect">
              <a:avLst/>
            </a:prstGeom>
            <a:noFill/>
          </p:spPr>
          <p:txBody>
            <a:bodyPr wrap="square">
              <a:spAutoFit/>
            </a:bodyPr>
            <a:lstStyle/>
            <a:p>
              <a:pPr algn="ctr"/>
              <a:r>
                <a:rPr lang="en-GB"/>
                <a:t>Informs the function of the sex of each observation. Should be in int, byte, or str.</a:t>
              </a:r>
            </a:p>
          </p:txBody>
        </p:sp>
        <p:cxnSp>
          <p:nvCxnSpPr>
            <p:cNvPr id="50" name="Straight Arrow Connector 49">
              <a:extLst>
                <a:ext uri="{FF2B5EF4-FFF2-40B4-BE49-F238E27FC236}">
                  <a16:creationId xmlns:a16="http://schemas.microsoft.com/office/drawing/2014/main" id="{FA4C26CC-A867-6172-6536-E24642EFA7E3}"/>
                </a:ext>
              </a:extLst>
            </p:cNvPr>
            <p:cNvCxnSpPr>
              <a:cxnSpLocks/>
            </p:cNvCxnSpPr>
            <p:nvPr/>
          </p:nvCxnSpPr>
          <p:spPr>
            <a:xfrm flipV="1">
              <a:off x="2146604" y="4367605"/>
              <a:ext cx="92504" cy="5344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C1ED3608-8FB7-591C-58EC-EC626AD515CC}"/>
              </a:ext>
            </a:extLst>
          </p:cNvPr>
          <p:cNvGrpSpPr/>
          <p:nvPr/>
        </p:nvGrpSpPr>
        <p:grpSpPr>
          <a:xfrm>
            <a:off x="5817730" y="3950740"/>
            <a:ext cx="1804595" cy="1461118"/>
            <a:chOff x="3836089" y="4367605"/>
            <a:chExt cx="1804595" cy="1677917"/>
          </a:xfrm>
        </p:grpSpPr>
        <p:sp>
          <p:nvSpPr>
            <p:cNvPr id="33" name="TextBox 32">
              <a:extLst>
                <a:ext uri="{FF2B5EF4-FFF2-40B4-BE49-F238E27FC236}">
                  <a16:creationId xmlns:a16="http://schemas.microsoft.com/office/drawing/2014/main" id="{527E304C-EF35-3061-A0E0-96F25D946621}"/>
                </a:ext>
              </a:extLst>
            </p:cNvPr>
            <p:cNvSpPr txBox="1"/>
            <p:nvPr/>
          </p:nvSpPr>
          <p:spPr>
            <a:xfrm>
              <a:off x="3836089" y="5122192"/>
              <a:ext cx="1804595" cy="923330"/>
            </a:xfrm>
            <a:prstGeom prst="rect">
              <a:avLst/>
            </a:prstGeom>
            <a:noFill/>
          </p:spPr>
          <p:txBody>
            <a:bodyPr wrap="square">
              <a:spAutoFit/>
            </a:bodyPr>
            <a:lstStyle/>
            <a:p>
              <a:pPr algn="ctr"/>
              <a:r>
                <a:rPr lang="en-GB">
                  <a:ea typeface="Source Sans Pro" panose="020B0503030403020204" pitchFamily="34" charset="0"/>
                </a:rPr>
                <a:t>I</a:t>
              </a:r>
              <a:r>
                <a:rPr lang="en-GB" sz="1800">
                  <a:ea typeface="Source Sans Pro" panose="020B0503030403020204" pitchFamily="34" charset="0"/>
                </a:rPr>
                <a:t>nforms the function of how</a:t>
              </a:r>
              <a:r>
                <a:rPr lang="en-GB" sz="1800" b="1">
                  <a:latin typeface="Cambria" panose="02040503050406030204" pitchFamily="18" charset="0"/>
                  <a:ea typeface="Cambria" panose="02040503050406030204" pitchFamily="18" charset="0"/>
                </a:rPr>
                <a:t> sex() </a:t>
              </a:r>
              <a:r>
                <a:rPr lang="en-GB" sz="1800">
                  <a:ea typeface="Source Sans Pro" panose="020B0503030403020204" pitchFamily="34" charset="0"/>
                </a:rPr>
                <a:t>is coded</a:t>
              </a:r>
              <a:endParaRPr lang="en-GB"/>
            </a:p>
          </p:txBody>
        </p:sp>
        <p:cxnSp>
          <p:nvCxnSpPr>
            <p:cNvPr id="54" name="Straight Arrow Connector 53">
              <a:extLst>
                <a:ext uri="{FF2B5EF4-FFF2-40B4-BE49-F238E27FC236}">
                  <a16:creationId xmlns:a16="http://schemas.microsoft.com/office/drawing/2014/main" id="{19AECD0E-615F-FF0D-9159-C15E3621F572}"/>
                </a:ext>
              </a:extLst>
            </p:cNvPr>
            <p:cNvCxnSpPr>
              <a:cxnSpLocks/>
            </p:cNvCxnSpPr>
            <p:nvPr/>
          </p:nvCxnSpPr>
          <p:spPr>
            <a:xfrm flipH="1" flipV="1">
              <a:off x="4656717" y="4367605"/>
              <a:ext cx="55228" cy="742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67B4302-0D22-C5C4-96DF-62B23A050FFC}"/>
              </a:ext>
            </a:extLst>
          </p:cNvPr>
          <p:cNvSpPr txBox="1"/>
          <p:nvPr/>
        </p:nvSpPr>
        <p:spPr>
          <a:xfrm>
            <a:off x="8643723" y="5083525"/>
            <a:ext cx="3368677" cy="523220"/>
          </a:xfrm>
          <a:prstGeom prst="rect">
            <a:avLst/>
          </a:prstGeom>
          <a:noFill/>
        </p:spPr>
        <p:txBody>
          <a:bodyPr wrap="square">
            <a:spAutoFit/>
          </a:bodyPr>
          <a:lstStyle/>
          <a:p>
            <a:pPr algn="ctr"/>
            <a:r>
              <a:rPr lang="en-GB" sz="1400"/>
              <a:t>Table 5: Outputs and labels for </a:t>
            </a:r>
            <a:r>
              <a:rPr lang="en-GB" sz="1400" b="1" err="1">
                <a:latin typeface="Cambria" panose="02040503050406030204" pitchFamily="18" charset="0"/>
                <a:ea typeface="Cambria" panose="02040503050406030204" pitchFamily="18" charset="0"/>
              </a:rPr>
              <a:t>classify_stunting</a:t>
            </a:r>
            <a:r>
              <a:rPr lang="en-GB" sz="1400" b="1">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001EF274-C15A-4CF6-0D32-50A7E70A6254}"/>
              </a:ext>
            </a:extLst>
          </p:cNvPr>
          <p:cNvPicPr>
            <a:picLocks noChangeAspect="1"/>
          </p:cNvPicPr>
          <p:nvPr/>
        </p:nvPicPr>
        <p:blipFill>
          <a:blip r:embed="rId3"/>
          <a:stretch>
            <a:fillRect/>
          </a:stretch>
        </p:blipFill>
        <p:spPr>
          <a:xfrm>
            <a:off x="8643723" y="5626631"/>
            <a:ext cx="3368677" cy="1130505"/>
          </a:xfrm>
          <a:prstGeom prst="rect">
            <a:avLst/>
          </a:prstGeom>
        </p:spPr>
      </p:pic>
      <p:grpSp>
        <p:nvGrpSpPr>
          <p:cNvPr id="8" name="Group 7">
            <a:extLst>
              <a:ext uri="{FF2B5EF4-FFF2-40B4-BE49-F238E27FC236}">
                <a16:creationId xmlns:a16="http://schemas.microsoft.com/office/drawing/2014/main" id="{00062A8E-2F85-0877-3D53-92DEBCD5F4B5}"/>
              </a:ext>
            </a:extLst>
          </p:cNvPr>
          <p:cNvGrpSpPr/>
          <p:nvPr/>
        </p:nvGrpSpPr>
        <p:grpSpPr>
          <a:xfrm>
            <a:off x="9711243" y="1729919"/>
            <a:ext cx="2301157" cy="1346385"/>
            <a:chOff x="8058595" y="2082615"/>
            <a:chExt cx="2301157" cy="1346385"/>
          </a:xfrm>
        </p:grpSpPr>
        <p:sp>
          <p:nvSpPr>
            <p:cNvPr id="9" name="TextBox 8">
              <a:extLst>
                <a:ext uri="{FF2B5EF4-FFF2-40B4-BE49-F238E27FC236}">
                  <a16:creationId xmlns:a16="http://schemas.microsoft.com/office/drawing/2014/main" id="{A2B44576-7806-FDF4-A684-F14C7C6452FC}"/>
                </a:ext>
              </a:extLst>
            </p:cNvPr>
            <p:cNvSpPr txBox="1"/>
            <p:nvPr/>
          </p:nvSpPr>
          <p:spPr>
            <a:xfrm>
              <a:off x="8058595" y="2082615"/>
              <a:ext cx="2301157" cy="646331"/>
            </a:xfrm>
            <a:prstGeom prst="rect">
              <a:avLst/>
            </a:prstGeom>
            <a:noFill/>
          </p:spPr>
          <p:txBody>
            <a:bodyPr wrap="square">
              <a:spAutoFit/>
            </a:bodyPr>
            <a:lstStyle/>
            <a:p>
              <a:pPr algn="ctr"/>
              <a:r>
                <a:rPr lang="en-GB"/>
                <a:t>A variable denoting age in days</a:t>
              </a:r>
              <a:endParaRPr lang="en-GB">
                <a:latin typeface="Source Sans Pro" panose="020B0503030403020204" pitchFamily="34" charset="0"/>
                <a:ea typeface="Source Sans Pro" panose="020B0503030403020204" pitchFamily="34" charset="0"/>
              </a:endParaRPr>
            </a:p>
          </p:txBody>
        </p:sp>
        <p:cxnSp>
          <p:nvCxnSpPr>
            <p:cNvPr id="13" name="Straight Arrow Connector 12">
              <a:extLst>
                <a:ext uri="{FF2B5EF4-FFF2-40B4-BE49-F238E27FC236}">
                  <a16:creationId xmlns:a16="http://schemas.microsoft.com/office/drawing/2014/main" id="{2A32AF68-F9EB-7247-0D99-9ECE6185BE6B}"/>
                </a:ext>
              </a:extLst>
            </p:cNvPr>
            <p:cNvCxnSpPr>
              <a:cxnSpLocks/>
            </p:cNvCxnSpPr>
            <p:nvPr/>
          </p:nvCxnSpPr>
          <p:spPr>
            <a:xfrm flipH="1">
              <a:off x="9036836" y="2728946"/>
              <a:ext cx="172338" cy="7000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860F260-9850-6BEF-F4FB-B42DF1E0404F}"/>
              </a:ext>
            </a:extLst>
          </p:cNvPr>
          <p:cNvGrpSpPr/>
          <p:nvPr/>
        </p:nvGrpSpPr>
        <p:grpSpPr>
          <a:xfrm>
            <a:off x="8291835" y="3673679"/>
            <a:ext cx="2990472" cy="1220215"/>
            <a:chOff x="3106677" y="4144721"/>
            <a:chExt cx="2990472" cy="1401270"/>
          </a:xfrm>
        </p:grpSpPr>
        <p:sp>
          <p:nvSpPr>
            <p:cNvPr id="14" name="TextBox 13">
              <a:extLst>
                <a:ext uri="{FF2B5EF4-FFF2-40B4-BE49-F238E27FC236}">
                  <a16:creationId xmlns:a16="http://schemas.microsoft.com/office/drawing/2014/main" id="{7E875CCA-C68E-F039-F193-1914A9258A8E}"/>
                </a:ext>
              </a:extLst>
            </p:cNvPr>
            <p:cNvSpPr txBox="1"/>
            <p:nvPr/>
          </p:nvSpPr>
          <p:spPr>
            <a:xfrm>
              <a:off x="4035416" y="4167558"/>
              <a:ext cx="2061733" cy="1378433"/>
            </a:xfrm>
            <a:prstGeom prst="rect">
              <a:avLst/>
            </a:prstGeom>
            <a:noFill/>
          </p:spPr>
          <p:txBody>
            <a:bodyPr wrap="square">
              <a:spAutoFit/>
            </a:bodyPr>
            <a:lstStyle/>
            <a:p>
              <a:pPr algn="ctr"/>
              <a:r>
                <a:rPr lang="en-GB">
                  <a:ea typeface="Source Sans Pro" panose="020B0503030403020204" pitchFamily="34" charset="0"/>
                </a:rPr>
                <a:t>I</a:t>
              </a:r>
              <a:r>
                <a:rPr lang="en-GB" sz="1800">
                  <a:ea typeface="Source Sans Pro" panose="020B0503030403020204" pitchFamily="34" charset="0"/>
                </a:rPr>
                <a:t>nforms the function of how</a:t>
              </a:r>
              <a:r>
                <a:rPr lang="en-GB" sz="1800" b="1">
                  <a:latin typeface="Cambria" panose="02040503050406030204" pitchFamily="18" charset="0"/>
                  <a:ea typeface="Cambria" panose="02040503050406030204" pitchFamily="18" charset="0"/>
                </a:rPr>
                <a:t> </a:t>
              </a:r>
              <a:r>
                <a:rPr lang="en-GB" sz="1800" b="1" err="1">
                  <a:latin typeface="Cambria" panose="02040503050406030204" pitchFamily="18" charset="0"/>
                  <a:ea typeface="Cambria" panose="02040503050406030204" pitchFamily="18" charset="0"/>
                </a:rPr>
                <a:t>lenht_method</a:t>
              </a:r>
              <a:r>
                <a:rPr lang="en-GB" sz="1800" b="1">
                  <a:latin typeface="Cambria" panose="02040503050406030204" pitchFamily="18" charset="0"/>
                  <a:ea typeface="Cambria" panose="02040503050406030204" pitchFamily="18" charset="0"/>
                </a:rPr>
                <a:t>() </a:t>
              </a:r>
              <a:r>
                <a:rPr lang="en-GB" sz="1800">
                  <a:ea typeface="Source Sans Pro" panose="020B0503030403020204" pitchFamily="34" charset="0"/>
                </a:rPr>
                <a:t>is coded</a:t>
              </a:r>
              <a:endParaRPr lang="en-GB"/>
            </a:p>
          </p:txBody>
        </p:sp>
        <p:cxnSp>
          <p:nvCxnSpPr>
            <p:cNvPr id="15" name="Straight Arrow Connector 14">
              <a:extLst>
                <a:ext uri="{FF2B5EF4-FFF2-40B4-BE49-F238E27FC236}">
                  <a16:creationId xmlns:a16="http://schemas.microsoft.com/office/drawing/2014/main" id="{1E47E878-788E-24BA-68E1-49894C32453C}"/>
                </a:ext>
              </a:extLst>
            </p:cNvPr>
            <p:cNvCxnSpPr>
              <a:cxnSpLocks/>
            </p:cNvCxnSpPr>
            <p:nvPr/>
          </p:nvCxnSpPr>
          <p:spPr>
            <a:xfrm flipH="1" flipV="1">
              <a:off x="3106677" y="4144721"/>
              <a:ext cx="1055365" cy="3543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8F16F559-857D-F12F-B048-18C125F8D7AE}"/>
              </a:ext>
            </a:extLst>
          </p:cNvPr>
          <p:cNvGrpSpPr/>
          <p:nvPr/>
        </p:nvGrpSpPr>
        <p:grpSpPr>
          <a:xfrm>
            <a:off x="221230" y="3489831"/>
            <a:ext cx="3001838" cy="1058123"/>
            <a:chOff x="8038801" y="1384167"/>
            <a:chExt cx="3001838" cy="1058123"/>
          </a:xfrm>
        </p:grpSpPr>
        <p:sp>
          <p:nvSpPr>
            <p:cNvPr id="25" name="TextBox 24">
              <a:extLst>
                <a:ext uri="{FF2B5EF4-FFF2-40B4-BE49-F238E27FC236}">
                  <a16:creationId xmlns:a16="http://schemas.microsoft.com/office/drawing/2014/main" id="{8A75E120-4E96-9643-BCF6-C70F4D06F3DF}"/>
                </a:ext>
              </a:extLst>
            </p:cNvPr>
            <p:cNvSpPr txBox="1"/>
            <p:nvPr/>
          </p:nvSpPr>
          <p:spPr>
            <a:xfrm>
              <a:off x="8038801" y="1518960"/>
              <a:ext cx="2075149" cy="923330"/>
            </a:xfrm>
            <a:prstGeom prst="rect">
              <a:avLst/>
            </a:prstGeom>
            <a:noFill/>
          </p:spPr>
          <p:txBody>
            <a:bodyPr wrap="square">
              <a:spAutoFit/>
            </a:bodyPr>
            <a:lstStyle/>
            <a:p>
              <a:pPr algn="ctr"/>
              <a:r>
                <a:rPr lang="en-GB"/>
                <a:t>A variable denoting how length/height was recorded</a:t>
              </a:r>
              <a:endParaRPr lang="en-GB">
                <a:latin typeface="Source Sans Pro" panose="020B0503030403020204" pitchFamily="34" charset="0"/>
                <a:ea typeface="Source Sans Pro" panose="020B0503030403020204" pitchFamily="34" charset="0"/>
              </a:endParaRPr>
            </a:p>
          </p:txBody>
        </p:sp>
        <p:cxnSp>
          <p:nvCxnSpPr>
            <p:cNvPr id="26" name="Straight Arrow Connector 25">
              <a:extLst>
                <a:ext uri="{FF2B5EF4-FFF2-40B4-BE49-F238E27FC236}">
                  <a16:creationId xmlns:a16="http://schemas.microsoft.com/office/drawing/2014/main" id="{FBB72326-A2CF-2CDC-8066-BAFCBF43D115}"/>
                </a:ext>
              </a:extLst>
            </p:cNvPr>
            <p:cNvCxnSpPr>
              <a:cxnSpLocks/>
            </p:cNvCxnSpPr>
            <p:nvPr/>
          </p:nvCxnSpPr>
          <p:spPr>
            <a:xfrm flipV="1">
              <a:off x="10058104" y="1384167"/>
              <a:ext cx="982535" cy="4923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68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GB" sz="4400" b="1" dirty="0">
                <a:solidFill>
                  <a:schemeClr val="dk1"/>
                </a:solidFill>
                <a:latin typeface="Cambria" panose="02040503050406030204" pitchFamily="18" charset="0"/>
                <a:ea typeface="Cambria" panose="02040503050406030204" pitchFamily="18" charset="0"/>
                <a:cs typeface="Source Sans Pro"/>
                <a:sym typeface="Source Sans Pro"/>
              </a:rPr>
              <a:t>gigs</a:t>
            </a:r>
            <a:r>
              <a:rPr lang="en" b="1" dirty="0">
                <a:latin typeface="Source Sans Pro"/>
                <a:ea typeface="Source Sans Pro"/>
                <a:cs typeface="Source Sans Pro"/>
                <a:sym typeface="Source Sans Pro"/>
              </a:rPr>
              <a:t> | </a:t>
            </a:r>
            <a:r>
              <a:rPr lang="en" dirty="0">
                <a:latin typeface="Source Sans Pro"/>
                <a:ea typeface="Source Sans Pro"/>
                <a:cs typeface="Source Sans Pro"/>
                <a:sym typeface="Source Sans Pro"/>
              </a:rPr>
              <a:t>Classification functions (</a:t>
            </a:r>
            <a:r>
              <a:rPr lang="en" b="1" dirty="0">
                <a:solidFill>
                  <a:schemeClr val="dk1"/>
                </a:solidFill>
                <a:latin typeface="Cambria" panose="02040503050406030204" pitchFamily="18" charset="0"/>
                <a:ea typeface="Cambria" panose="02040503050406030204" pitchFamily="18" charset="0"/>
                <a:cs typeface="Source Sans Pro"/>
                <a:sym typeface="Source Sans Pro"/>
              </a:rPr>
              <a:t>classify_ wasting()</a:t>
            </a:r>
            <a:r>
              <a:rPr lang="en" dirty="0">
                <a:latin typeface="Source Sans Pro"/>
                <a:ea typeface="Source Sans Pro"/>
                <a:cs typeface="Source Sans Pro"/>
                <a:sym typeface="Source Sans Pro"/>
              </a:rPr>
              <a:t>)</a:t>
            </a:r>
            <a:endParaRPr dirty="0">
              <a:latin typeface="Source Sans Pro"/>
              <a:ea typeface="Source Sans Pro"/>
              <a:cs typeface="Source Sans Pro"/>
              <a:sym typeface="Source Sans Pro"/>
            </a:endParaRPr>
          </a:p>
        </p:txBody>
      </p:sp>
      <p:sp>
        <p:nvSpPr>
          <p:cNvPr id="78" name="Google Shape;78;p16"/>
          <p:cNvSpPr txBox="1">
            <a:spLocks noGrp="1"/>
          </p:cNvSpPr>
          <p:nvPr>
            <p:ph type="body" idx="1"/>
          </p:nvPr>
        </p:nvSpPr>
        <p:spPr>
          <a:xfrm>
            <a:off x="415600" y="1068425"/>
            <a:ext cx="11596800" cy="5227802"/>
          </a:xfrm>
          <a:prstGeom prst="rect">
            <a:avLst/>
          </a:prstGeom>
          <a:noFill/>
          <a:ln>
            <a:noFill/>
          </a:ln>
        </p:spPr>
        <p:txBody>
          <a:bodyPr spcFirstLastPara="1" vert="horz" wrap="square" lIns="121900" tIns="121900" rIns="121900" bIns="121900" rtlCol="0" anchor="t" anchorCtr="0">
            <a:noAutofit/>
          </a:bodyPr>
          <a:lstStyle/>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r>
              <a:rPr lang="en-GB" sz="1730" b="1" dirty="0" err="1">
                <a:latin typeface="Cambria" panose="02040503050406030204" pitchFamily="18" charset="0"/>
                <a:ea typeface="Cambria" panose="02040503050406030204" pitchFamily="18" charset="0"/>
              </a:rPr>
              <a:t>egen</a:t>
            </a: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a:t>
            </a:r>
            <a:r>
              <a:rPr lang="en-GB" sz="1730" i="1" dirty="0">
                <a:latin typeface="Cambria" panose="02040503050406030204" pitchFamily="18" charset="0"/>
                <a:ea typeface="Cambria" panose="02040503050406030204" pitchFamily="18" charset="0"/>
              </a:rPr>
              <a:t>type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i="1" dirty="0" err="1">
                <a:latin typeface="Cambria" panose="02040503050406030204" pitchFamily="18" charset="0"/>
                <a:ea typeface="Cambria" panose="02040503050406030204" pitchFamily="18" charset="0"/>
              </a:rPr>
              <a:t>newvar</a:t>
            </a:r>
            <a:r>
              <a:rPr lang="en-GB" sz="1730" i="1" dirty="0">
                <a:latin typeface="Cambria" panose="02040503050406030204" pitchFamily="18" charset="0"/>
                <a:ea typeface="Cambria" panose="02040503050406030204" pitchFamily="18" charset="0"/>
              </a:rPr>
              <a:t> </a:t>
            </a:r>
            <a:r>
              <a:rPr lang="en-GB" sz="1730" dirty="0">
                <a:latin typeface="Cambria" panose="02040503050406030204" pitchFamily="18" charset="0"/>
                <a:ea typeface="Cambria" panose="02040503050406030204" pitchFamily="18" charset="0"/>
              </a:rPr>
              <a:t>= </a:t>
            </a:r>
            <a:r>
              <a:rPr lang="en-GB" sz="1730" b="1" dirty="0" err="1">
                <a:latin typeface="Cambria" panose="02040503050406030204" pitchFamily="18" charset="0"/>
                <a:ea typeface="Cambria" panose="02040503050406030204" pitchFamily="18" charset="0"/>
              </a:rPr>
              <a:t>classify_wasting</a:t>
            </a:r>
            <a:r>
              <a:rPr lang="en-GB" sz="1730" b="1" dirty="0">
                <a:latin typeface="Cambria" panose="02040503050406030204" pitchFamily="18" charset="0"/>
                <a:ea typeface="Cambria" panose="02040503050406030204" pitchFamily="18" charset="0"/>
              </a:rPr>
              <a:t>(</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 [if</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exp</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[in</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range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dirty="0" err="1">
                <a:latin typeface="Cambria" panose="02040503050406030204" pitchFamily="18" charset="0"/>
                <a:ea typeface="Cambria" panose="02040503050406030204" pitchFamily="18" charset="0"/>
              </a:rPr>
              <a:t>lenht_cm</a:t>
            </a:r>
            <a:r>
              <a:rPr lang="en-GB" sz="1730" b="1" dirty="0">
                <a:latin typeface="Cambria" panose="02040503050406030204" pitchFamily="18" charset="0"/>
                <a:ea typeface="Cambria" panose="02040503050406030204" pitchFamily="18" charset="0"/>
              </a:rPr>
              <a:t>(</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dirty="0" err="1">
                <a:latin typeface="Cambria" panose="02040503050406030204" pitchFamily="18" charset="0"/>
                <a:ea typeface="Cambria" panose="02040503050406030204" pitchFamily="18" charset="0"/>
              </a:rPr>
              <a:t>lenht_method</a:t>
            </a:r>
            <a:r>
              <a:rPr lang="en-GB" sz="1730" b="1" dirty="0">
                <a:latin typeface="Cambria" panose="02040503050406030204" pitchFamily="18" charset="0"/>
                <a:ea typeface="Cambria" panose="02040503050406030204" pitchFamily="18" charset="0"/>
              </a:rPr>
              <a:t>(</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a:t>
            </a:r>
          </a:p>
          <a:p>
            <a:pPr marL="169329" indent="0">
              <a:buClr>
                <a:schemeClr val="dk1"/>
              </a:buClr>
              <a:buSzPts val="1600"/>
              <a:buNone/>
            </a:pPr>
            <a:r>
              <a:rPr lang="en-GB" sz="1730" b="1" dirty="0">
                <a:latin typeface="Cambria" panose="02040503050406030204" pitchFamily="18" charset="0"/>
                <a:ea typeface="Cambria" panose="02040503050406030204" pitchFamily="18" charset="0"/>
              </a:rPr>
              <a:t>	</a:t>
            </a:r>
            <a:r>
              <a:rPr lang="en-GB" sz="1730" b="1" dirty="0" err="1">
                <a:latin typeface="Cambria" panose="02040503050406030204" pitchFamily="18" charset="0"/>
                <a:ea typeface="Cambria" panose="02040503050406030204" pitchFamily="18" charset="0"/>
              </a:rPr>
              <a:t>lenhtcode</a:t>
            </a:r>
            <a:r>
              <a:rPr lang="en-GB" sz="1730" b="1" dirty="0">
                <a:latin typeface="Cambria" panose="02040503050406030204" pitchFamily="18" charset="0"/>
                <a:ea typeface="Cambria" panose="02040503050406030204" pitchFamily="18" charset="0"/>
              </a:rPr>
              <a:t>(</a:t>
            </a:r>
            <a:r>
              <a:rPr lang="en-GB" sz="1730" u="sng" dirty="0">
                <a:latin typeface="Cambria" panose="02040503050406030204" pitchFamily="18" charset="0"/>
                <a:ea typeface="Cambria" panose="02040503050406030204" pitchFamily="18" charset="0"/>
              </a:rPr>
              <a:t>l</a:t>
            </a:r>
            <a:r>
              <a:rPr lang="en-GB" sz="1730" dirty="0">
                <a:latin typeface="Cambria" panose="02040503050406030204" pitchFamily="18" charset="0"/>
                <a:ea typeface="Cambria" panose="02040503050406030204" pitchFamily="18" charset="0"/>
              </a:rPr>
              <a:t>ength=</a:t>
            </a:r>
            <a:r>
              <a:rPr lang="en-GB" sz="1730" i="1" dirty="0">
                <a:latin typeface="Cambria" panose="02040503050406030204" pitchFamily="18" charset="0"/>
                <a:ea typeface="Cambria" panose="02040503050406030204" pitchFamily="18" charset="0"/>
              </a:rPr>
              <a:t>code</a:t>
            </a:r>
            <a:r>
              <a:rPr lang="en-GB" sz="1730" dirty="0">
                <a:latin typeface="Cambria" panose="02040503050406030204" pitchFamily="18" charset="0"/>
                <a:ea typeface="Cambria" panose="02040503050406030204" pitchFamily="18" charset="0"/>
              </a:rPr>
              <a:t>, </a:t>
            </a:r>
            <a:r>
              <a:rPr lang="en-GB" sz="1730" u="sng" dirty="0">
                <a:latin typeface="Cambria" panose="02040503050406030204" pitchFamily="18" charset="0"/>
                <a:ea typeface="Cambria" panose="02040503050406030204" pitchFamily="18" charset="0"/>
              </a:rPr>
              <a:t>h</a:t>
            </a:r>
            <a:r>
              <a:rPr lang="en-GB" sz="1730" dirty="0">
                <a:latin typeface="Cambria" panose="02040503050406030204" pitchFamily="18" charset="0"/>
                <a:ea typeface="Cambria" panose="02040503050406030204" pitchFamily="18" charset="0"/>
              </a:rPr>
              <a:t>eight=</a:t>
            </a:r>
            <a:r>
              <a:rPr lang="en-GB" sz="1730" i="1" dirty="0">
                <a:latin typeface="Cambria" panose="02040503050406030204" pitchFamily="18" charset="0"/>
                <a:ea typeface="Cambria" panose="02040503050406030204" pitchFamily="18" charset="0"/>
              </a:rPr>
              <a:t>code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br>
              <a:rPr lang="en-GB" sz="1730" dirty="0">
                <a:latin typeface="Cambria" panose="02040503050406030204" pitchFamily="18" charset="0"/>
                <a:ea typeface="Cambria" panose="02040503050406030204" pitchFamily="18" charset="0"/>
              </a:rPr>
            </a:b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sex(</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u="sng" dirty="0" err="1">
                <a:latin typeface="Cambria" panose="02040503050406030204" pitchFamily="18" charset="0"/>
                <a:ea typeface="Cambria" panose="02040503050406030204" pitchFamily="18" charset="0"/>
              </a:rPr>
              <a:t>sexc</a:t>
            </a:r>
            <a:r>
              <a:rPr lang="en-GB" sz="1730" b="1" dirty="0" err="1">
                <a:latin typeface="Cambria" panose="02040503050406030204" pitchFamily="18" charset="0"/>
                <a:ea typeface="Cambria" panose="02040503050406030204" pitchFamily="18" charset="0"/>
              </a:rPr>
              <a:t>ode</a:t>
            </a:r>
            <a:r>
              <a:rPr lang="en-GB" sz="1730" b="1" dirty="0">
                <a:latin typeface="Cambria" panose="02040503050406030204" pitchFamily="18" charset="0"/>
                <a:ea typeface="Cambria" panose="02040503050406030204" pitchFamily="18" charset="0"/>
              </a:rPr>
              <a:t>(</a:t>
            </a:r>
            <a:r>
              <a:rPr lang="en-GB" sz="1730" u="sng" dirty="0">
                <a:latin typeface="Cambria" panose="02040503050406030204" pitchFamily="18" charset="0"/>
                <a:ea typeface="Cambria" panose="02040503050406030204" pitchFamily="18" charset="0"/>
              </a:rPr>
              <a:t>m</a:t>
            </a:r>
            <a:r>
              <a:rPr lang="en-GB" sz="1730" dirty="0">
                <a:latin typeface="Cambria" panose="02040503050406030204" pitchFamily="18" charset="0"/>
                <a:ea typeface="Cambria" panose="02040503050406030204" pitchFamily="18" charset="0"/>
              </a:rPr>
              <a:t>ale=</a:t>
            </a:r>
            <a:r>
              <a:rPr lang="en-GB" sz="1730" i="1" dirty="0">
                <a:latin typeface="Cambria" panose="02040503050406030204" pitchFamily="18" charset="0"/>
                <a:ea typeface="Cambria" panose="02040503050406030204" pitchFamily="18" charset="0"/>
              </a:rPr>
              <a:t>code</a:t>
            </a:r>
            <a:r>
              <a:rPr lang="en-GB" sz="1730" dirty="0">
                <a:latin typeface="Cambria" panose="02040503050406030204" pitchFamily="18" charset="0"/>
                <a:ea typeface="Cambria" panose="02040503050406030204" pitchFamily="18" charset="0"/>
              </a:rPr>
              <a:t>, </a:t>
            </a:r>
            <a:r>
              <a:rPr lang="en-GB" sz="1730" u="sng" dirty="0">
                <a:latin typeface="Cambria" panose="02040503050406030204" pitchFamily="18" charset="0"/>
                <a:ea typeface="Cambria" panose="02040503050406030204" pitchFamily="18" charset="0"/>
              </a:rPr>
              <a:t>f</a:t>
            </a:r>
            <a:r>
              <a:rPr lang="en-GB" sz="1730" dirty="0">
                <a:latin typeface="Cambria" panose="02040503050406030204" pitchFamily="18" charset="0"/>
                <a:ea typeface="Cambria" panose="02040503050406030204" pitchFamily="18" charset="0"/>
              </a:rPr>
              <a:t>emale=</a:t>
            </a:r>
            <a:r>
              <a:rPr lang="en-GB" sz="1730" i="1" dirty="0">
                <a:latin typeface="Cambria" panose="02040503050406030204" pitchFamily="18" charset="0"/>
                <a:ea typeface="Cambria" panose="02040503050406030204" pitchFamily="18" charset="0"/>
              </a:rPr>
              <a:t>code</a:t>
            </a:r>
            <a:r>
              <a:rPr lang="en-GB" sz="1730" b="1" dirty="0">
                <a:latin typeface="Cambria" panose="02040503050406030204" pitchFamily="18" charset="0"/>
                <a:ea typeface="Cambria" panose="02040503050406030204" pitchFamily="18" charset="0"/>
              </a:rPr>
              <a:t>)</a:t>
            </a:r>
            <a:endParaRPr lang="en-GB" sz="1730" dirty="0">
              <a:solidFill>
                <a:schemeClr val="dk1"/>
              </a:solidFill>
              <a:latin typeface="Source Sans Pro"/>
              <a:ea typeface="Source Sans Pro"/>
              <a:cs typeface="Source Sans Pro"/>
              <a:sym typeface="Source Sans Pro"/>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p:txBody>
      </p:sp>
      <p:grpSp>
        <p:nvGrpSpPr>
          <p:cNvPr id="12" name="Group 11">
            <a:extLst>
              <a:ext uri="{FF2B5EF4-FFF2-40B4-BE49-F238E27FC236}">
                <a16:creationId xmlns:a16="http://schemas.microsoft.com/office/drawing/2014/main" id="{02DC583D-FD53-20BD-C659-0DD484EB18E5}"/>
              </a:ext>
            </a:extLst>
          </p:cNvPr>
          <p:cNvGrpSpPr/>
          <p:nvPr/>
        </p:nvGrpSpPr>
        <p:grpSpPr>
          <a:xfrm>
            <a:off x="3719086" y="1784160"/>
            <a:ext cx="2560320" cy="1282211"/>
            <a:chOff x="2397743" y="2178794"/>
            <a:chExt cx="2560320" cy="1282211"/>
          </a:xfrm>
        </p:grpSpPr>
        <p:sp>
          <p:nvSpPr>
            <p:cNvPr id="6" name="TextBox 5">
              <a:extLst>
                <a:ext uri="{FF2B5EF4-FFF2-40B4-BE49-F238E27FC236}">
                  <a16:creationId xmlns:a16="http://schemas.microsoft.com/office/drawing/2014/main" id="{ED09B1DA-A271-4DEF-CDD8-27DD897E6CA0}"/>
                </a:ext>
              </a:extLst>
            </p:cNvPr>
            <p:cNvSpPr txBox="1"/>
            <p:nvPr/>
          </p:nvSpPr>
          <p:spPr>
            <a:xfrm>
              <a:off x="2397743" y="2178794"/>
              <a:ext cx="2560320" cy="646331"/>
            </a:xfrm>
            <a:prstGeom prst="rect">
              <a:avLst/>
            </a:prstGeom>
            <a:noFill/>
          </p:spPr>
          <p:txBody>
            <a:bodyPr wrap="square" rtlCol="0">
              <a:spAutoFit/>
            </a:bodyPr>
            <a:lstStyle/>
            <a:p>
              <a:pPr algn="ctr"/>
              <a:r>
                <a:rPr lang="en-GB" dirty="0">
                  <a:solidFill>
                    <a:schemeClr val="dk1"/>
                  </a:solidFill>
                  <a:ea typeface="Source Sans Pro" panose="020B0503030403020204" pitchFamily="34" charset="0"/>
                  <a:cs typeface="Source Sans Pro"/>
                  <a:sym typeface="Source Sans Pro"/>
                </a:rPr>
                <a:t>A variable name </a:t>
              </a:r>
              <a:br>
                <a:rPr lang="en-GB" dirty="0">
                  <a:solidFill>
                    <a:schemeClr val="dk1"/>
                  </a:solidFill>
                  <a:ea typeface="Source Sans Pro" panose="020B0503030403020204" pitchFamily="34" charset="0"/>
                  <a:cs typeface="Source Sans Pro"/>
                  <a:sym typeface="Source Sans Pro"/>
                </a:rPr>
              </a:br>
              <a:r>
                <a:rPr lang="en-GB" dirty="0">
                  <a:solidFill>
                    <a:schemeClr val="dk1"/>
                  </a:solidFill>
                  <a:ea typeface="Source Sans Pro" panose="020B0503030403020204" pitchFamily="34" charset="0"/>
                  <a:cs typeface="Source Sans Pro"/>
                  <a:sym typeface="Source Sans Pro"/>
                </a:rPr>
                <a:t>for weight in kg</a:t>
              </a:r>
              <a:endParaRPr lang="en-GB" sz="1800" dirty="0">
                <a:solidFill>
                  <a:schemeClr val="dk1"/>
                </a:solidFill>
                <a:ea typeface="Source Sans Pro" panose="020B0503030403020204" pitchFamily="34" charset="0"/>
                <a:cs typeface="Source Sans Pro"/>
                <a:sym typeface="Source Sans Pro"/>
              </a:endParaRPr>
            </a:p>
          </p:txBody>
        </p:sp>
        <p:cxnSp>
          <p:nvCxnSpPr>
            <p:cNvPr id="35" name="Straight Arrow Connector 34">
              <a:extLst>
                <a:ext uri="{FF2B5EF4-FFF2-40B4-BE49-F238E27FC236}">
                  <a16:creationId xmlns:a16="http://schemas.microsoft.com/office/drawing/2014/main" id="{FC940218-076C-04A3-7178-90038FC273EB}"/>
                </a:ext>
              </a:extLst>
            </p:cNvPr>
            <p:cNvCxnSpPr>
              <a:cxnSpLocks/>
            </p:cNvCxnSpPr>
            <p:nvPr/>
          </p:nvCxnSpPr>
          <p:spPr>
            <a:xfrm flipH="1">
              <a:off x="3612432" y="2835883"/>
              <a:ext cx="47622" cy="6251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3200C0A8-D8A3-F04C-9ACB-B496947FD60A}"/>
              </a:ext>
            </a:extLst>
          </p:cNvPr>
          <p:cNvGrpSpPr/>
          <p:nvPr/>
        </p:nvGrpSpPr>
        <p:grpSpPr>
          <a:xfrm>
            <a:off x="7008055" y="1709853"/>
            <a:ext cx="2560320" cy="1335149"/>
            <a:chOff x="8094733" y="2072482"/>
            <a:chExt cx="2560320" cy="1335149"/>
          </a:xfrm>
        </p:grpSpPr>
        <p:sp>
          <p:nvSpPr>
            <p:cNvPr id="23" name="TextBox 22">
              <a:extLst>
                <a:ext uri="{FF2B5EF4-FFF2-40B4-BE49-F238E27FC236}">
                  <a16:creationId xmlns:a16="http://schemas.microsoft.com/office/drawing/2014/main" id="{7AA51F29-02A1-83E9-F8AF-98C9DCF96810}"/>
                </a:ext>
              </a:extLst>
            </p:cNvPr>
            <p:cNvSpPr txBox="1"/>
            <p:nvPr/>
          </p:nvSpPr>
          <p:spPr>
            <a:xfrm>
              <a:off x="8094733" y="2072482"/>
              <a:ext cx="2560320" cy="646331"/>
            </a:xfrm>
            <a:prstGeom prst="rect">
              <a:avLst/>
            </a:prstGeom>
            <a:noFill/>
          </p:spPr>
          <p:txBody>
            <a:bodyPr wrap="square">
              <a:spAutoFit/>
            </a:bodyPr>
            <a:lstStyle/>
            <a:p>
              <a:pPr algn="ctr"/>
              <a:r>
                <a:rPr lang="en-GB" dirty="0"/>
                <a:t>A variable with values for length/height in cm</a:t>
              </a:r>
              <a:endParaRPr lang="en-GB" dirty="0">
                <a:latin typeface="Source Sans Pro" panose="020B0503030403020204" pitchFamily="34" charset="0"/>
                <a:ea typeface="Source Sans Pro" panose="020B0503030403020204" pitchFamily="34" charset="0"/>
              </a:endParaRPr>
            </a:p>
          </p:txBody>
        </p:sp>
        <p:cxnSp>
          <p:nvCxnSpPr>
            <p:cNvPr id="47" name="Straight Arrow Connector 46">
              <a:extLst>
                <a:ext uri="{FF2B5EF4-FFF2-40B4-BE49-F238E27FC236}">
                  <a16:creationId xmlns:a16="http://schemas.microsoft.com/office/drawing/2014/main" id="{1B6BE439-8EC2-9927-D582-E0D70A0130B9}"/>
                </a:ext>
              </a:extLst>
            </p:cNvPr>
            <p:cNvCxnSpPr>
              <a:cxnSpLocks/>
            </p:cNvCxnSpPr>
            <p:nvPr/>
          </p:nvCxnSpPr>
          <p:spPr>
            <a:xfrm>
              <a:off x="9374893" y="2718813"/>
              <a:ext cx="138140" cy="6888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FE91FD4-B4A8-1653-D07F-CD2C8761D4F5}"/>
              </a:ext>
            </a:extLst>
          </p:cNvPr>
          <p:cNvGrpSpPr/>
          <p:nvPr/>
        </p:nvGrpSpPr>
        <p:grpSpPr>
          <a:xfrm>
            <a:off x="935956" y="4008995"/>
            <a:ext cx="2226657" cy="1756969"/>
            <a:chOff x="956715" y="4367605"/>
            <a:chExt cx="2226657" cy="1756969"/>
          </a:xfrm>
        </p:grpSpPr>
        <p:sp>
          <p:nvSpPr>
            <p:cNvPr id="27" name="TextBox 26">
              <a:extLst>
                <a:ext uri="{FF2B5EF4-FFF2-40B4-BE49-F238E27FC236}">
                  <a16:creationId xmlns:a16="http://schemas.microsoft.com/office/drawing/2014/main" id="{19F470F9-81AC-56CF-BCB9-1C75586E89A7}"/>
                </a:ext>
              </a:extLst>
            </p:cNvPr>
            <p:cNvSpPr txBox="1"/>
            <p:nvPr/>
          </p:nvSpPr>
          <p:spPr>
            <a:xfrm>
              <a:off x="956715" y="4924245"/>
              <a:ext cx="2226657" cy="1200329"/>
            </a:xfrm>
            <a:prstGeom prst="rect">
              <a:avLst/>
            </a:prstGeom>
            <a:noFill/>
          </p:spPr>
          <p:txBody>
            <a:bodyPr wrap="square">
              <a:spAutoFit/>
            </a:bodyPr>
            <a:lstStyle/>
            <a:p>
              <a:pPr algn="ctr"/>
              <a:r>
                <a:rPr lang="en-GB" dirty="0"/>
                <a:t>Informs the function of the sex of each observation. Should be in int, byte, or str.</a:t>
              </a:r>
            </a:p>
          </p:txBody>
        </p:sp>
        <p:cxnSp>
          <p:nvCxnSpPr>
            <p:cNvPr id="50" name="Straight Arrow Connector 49">
              <a:extLst>
                <a:ext uri="{FF2B5EF4-FFF2-40B4-BE49-F238E27FC236}">
                  <a16:creationId xmlns:a16="http://schemas.microsoft.com/office/drawing/2014/main" id="{FA4C26CC-A867-6172-6536-E24642EFA7E3}"/>
                </a:ext>
              </a:extLst>
            </p:cNvPr>
            <p:cNvCxnSpPr>
              <a:cxnSpLocks/>
            </p:cNvCxnSpPr>
            <p:nvPr/>
          </p:nvCxnSpPr>
          <p:spPr>
            <a:xfrm flipV="1">
              <a:off x="2146604" y="4367605"/>
              <a:ext cx="92504" cy="5344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C1ED3608-8FB7-591C-58EC-EC626AD515CC}"/>
              </a:ext>
            </a:extLst>
          </p:cNvPr>
          <p:cNvGrpSpPr/>
          <p:nvPr/>
        </p:nvGrpSpPr>
        <p:grpSpPr>
          <a:xfrm>
            <a:off x="3928594" y="3977530"/>
            <a:ext cx="1804595" cy="1461118"/>
            <a:chOff x="3836089" y="4367605"/>
            <a:chExt cx="1804595" cy="1677917"/>
          </a:xfrm>
        </p:grpSpPr>
        <p:sp>
          <p:nvSpPr>
            <p:cNvPr id="33" name="TextBox 32">
              <a:extLst>
                <a:ext uri="{FF2B5EF4-FFF2-40B4-BE49-F238E27FC236}">
                  <a16:creationId xmlns:a16="http://schemas.microsoft.com/office/drawing/2014/main" id="{527E304C-EF35-3061-A0E0-96F25D946621}"/>
                </a:ext>
              </a:extLst>
            </p:cNvPr>
            <p:cNvSpPr txBox="1"/>
            <p:nvPr/>
          </p:nvSpPr>
          <p:spPr>
            <a:xfrm>
              <a:off x="3836089" y="5122192"/>
              <a:ext cx="1804595" cy="923330"/>
            </a:xfrm>
            <a:prstGeom prst="rect">
              <a:avLst/>
            </a:prstGeom>
            <a:noFill/>
          </p:spPr>
          <p:txBody>
            <a:bodyPr wrap="square">
              <a:spAutoFit/>
            </a:bodyPr>
            <a:lstStyle/>
            <a:p>
              <a:pPr algn="ctr"/>
              <a:r>
                <a:rPr lang="en-GB" dirty="0">
                  <a:ea typeface="Source Sans Pro" panose="020B0503030403020204" pitchFamily="34" charset="0"/>
                </a:rPr>
                <a:t>I</a:t>
              </a:r>
              <a:r>
                <a:rPr lang="en-GB" sz="1800" dirty="0">
                  <a:ea typeface="Source Sans Pro" panose="020B0503030403020204" pitchFamily="34" charset="0"/>
                </a:rPr>
                <a:t>nforms the function of how</a:t>
              </a:r>
              <a:r>
                <a:rPr lang="en-GB" sz="1800" b="1" dirty="0">
                  <a:latin typeface="Cambria" panose="02040503050406030204" pitchFamily="18" charset="0"/>
                  <a:ea typeface="Cambria" panose="02040503050406030204" pitchFamily="18" charset="0"/>
                </a:rPr>
                <a:t> sex() </a:t>
              </a:r>
              <a:r>
                <a:rPr lang="en-GB" sz="1800" dirty="0">
                  <a:ea typeface="Source Sans Pro" panose="020B0503030403020204" pitchFamily="34" charset="0"/>
                </a:rPr>
                <a:t>is coded</a:t>
              </a:r>
              <a:endParaRPr lang="en-GB" dirty="0"/>
            </a:p>
          </p:txBody>
        </p:sp>
        <p:cxnSp>
          <p:nvCxnSpPr>
            <p:cNvPr id="54" name="Straight Arrow Connector 53">
              <a:extLst>
                <a:ext uri="{FF2B5EF4-FFF2-40B4-BE49-F238E27FC236}">
                  <a16:creationId xmlns:a16="http://schemas.microsoft.com/office/drawing/2014/main" id="{19AECD0E-615F-FF0D-9159-C15E3621F572}"/>
                </a:ext>
              </a:extLst>
            </p:cNvPr>
            <p:cNvCxnSpPr>
              <a:cxnSpLocks/>
            </p:cNvCxnSpPr>
            <p:nvPr/>
          </p:nvCxnSpPr>
          <p:spPr>
            <a:xfrm flipH="1" flipV="1">
              <a:off x="4656717" y="4367605"/>
              <a:ext cx="55228" cy="742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EED096A9-55E6-AABF-2B4C-4089776AEBD4}"/>
              </a:ext>
            </a:extLst>
          </p:cNvPr>
          <p:cNvGrpSpPr/>
          <p:nvPr/>
        </p:nvGrpSpPr>
        <p:grpSpPr>
          <a:xfrm>
            <a:off x="9240471" y="5102765"/>
            <a:ext cx="2766637" cy="1673611"/>
            <a:chOff x="8944743" y="5083525"/>
            <a:chExt cx="2766637" cy="1673611"/>
          </a:xfrm>
        </p:grpSpPr>
        <p:sp>
          <p:nvSpPr>
            <p:cNvPr id="20" name="TextBox 19">
              <a:extLst>
                <a:ext uri="{FF2B5EF4-FFF2-40B4-BE49-F238E27FC236}">
                  <a16:creationId xmlns:a16="http://schemas.microsoft.com/office/drawing/2014/main" id="{667B4302-0D22-C5C4-96DF-62B23A050FFC}"/>
                </a:ext>
              </a:extLst>
            </p:cNvPr>
            <p:cNvSpPr txBox="1"/>
            <p:nvPr/>
          </p:nvSpPr>
          <p:spPr>
            <a:xfrm>
              <a:off x="8944744" y="5083525"/>
              <a:ext cx="2766636" cy="523220"/>
            </a:xfrm>
            <a:prstGeom prst="rect">
              <a:avLst/>
            </a:prstGeom>
            <a:noFill/>
          </p:spPr>
          <p:txBody>
            <a:bodyPr wrap="square">
              <a:spAutoFit/>
            </a:bodyPr>
            <a:lstStyle/>
            <a:p>
              <a:pPr algn="ctr"/>
              <a:r>
                <a:rPr lang="en-GB" sz="1400" dirty="0"/>
                <a:t>Table 6: Outputs and labels for </a:t>
              </a:r>
              <a:r>
                <a:rPr lang="en-GB" sz="1400" b="1" dirty="0" err="1">
                  <a:latin typeface="Cambria" panose="02040503050406030204" pitchFamily="18" charset="0"/>
                  <a:ea typeface="Cambria" panose="02040503050406030204" pitchFamily="18" charset="0"/>
                </a:rPr>
                <a:t>classify_wasting</a:t>
              </a:r>
              <a:r>
                <a:rPr lang="en-GB" sz="1400" b="1"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001EF274-C15A-4CF6-0D32-50A7E70A62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44743" y="5626631"/>
              <a:ext cx="2766636" cy="1130505"/>
            </a:xfrm>
            <a:prstGeom prst="rect">
              <a:avLst/>
            </a:prstGeom>
          </p:spPr>
        </p:pic>
      </p:grpSp>
      <p:grpSp>
        <p:nvGrpSpPr>
          <p:cNvPr id="8" name="Group 7">
            <a:extLst>
              <a:ext uri="{FF2B5EF4-FFF2-40B4-BE49-F238E27FC236}">
                <a16:creationId xmlns:a16="http://schemas.microsoft.com/office/drawing/2014/main" id="{00062A8E-2F85-0877-3D53-92DEBCD5F4B5}"/>
              </a:ext>
            </a:extLst>
          </p:cNvPr>
          <p:cNvGrpSpPr/>
          <p:nvPr/>
        </p:nvGrpSpPr>
        <p:grpSpPr>
          <a:xfrm>
            <a:off x="9582891" y="1480964"/>
            <a:ext cx="2301157" cy="1585407"/>
            <a:chOff x="8058595" y="1845076"/>
            <a:chExt cx="2301157" cy="1585407"/>
          </a:xfrm>
        </p:grpSpPr>
        <p:sp>
          <p:nvSpPr>
            <p:cNvPr id="9" name="TextBox 8">
              <a:extLst>
                <a:ext uri="{FF2B5EF4-FFF2-40B4-BE49-F238E27FC236}">
                  <a16:creationId xmlns:a16="http://schemas.microsoft.com/office/drawing/2014/main" id="{A2B44576-7806-FDF4-A684-F14C7C6452FC}"/>
                </a:ext>
              </a:extLst>
            </p:cNvPr>
            <p:cNvSpPr txBox="1"/>
            <p:nvPr/>
          </p:nvSpPr>
          <p:spPr>
            <a:xfrm>
              <a:off x="8058595" y="1845076"/>
              <a:ext cx="2301157" cy="923330"/>
            </a:xfrm>
            <a:prstGeom prst="rect">
              <a:avLst/>
            </a:prstGeom>
            <a:noFill/>
          </p:spPr>
          <p:txBody>
            <a:bodyPr wrap="square">
              <a:spAutoFit/>
            </a:bodyPr>
            <a:lstStyle/>
            <a:p>
              <a:pPr algn="ctr"/>
              <a:r>
                <a:rPr lang="en-GB" dirty="0"/>
                <a:t>A variable denoting how length/height was recorded</a:t>
              </a:r>
              <a:endParaRPr lang="en-GB" dirty="0">
                <a:latin typeface="Source Sans Pro" panose="020B0503030403020204" pitchFamily="34" charset="0"/>
                <a:ea typeface="Source Sans Pro" panose="020B0503030403020204" pitchFamily="34" charset="0"/>
              </a:endParaRPr>
            </a:p>
          </p:txBody>
        </p:sp>
        <p:cxnSp>
          <p:nvCxnSpPr>
            <p:cNvPr id="13" name="Straight Arrow Connector 12">
              <a:extLst>
                <a:ext uri="{FF2B5EF4-FFF2-40B4-BE49-F238E27FC236}">
                  <a16:creationId xmlns:a16="http://schemas.microsoft.com/office/drawing/2014/main" id="{2A32AF68-F9EB-7247-0D99-9ECE6185BE6B}"/>
                </a:ext>
              </a:extLst>
            </p:cNvPr>
            <p:cNvCxnSpPr>
              <a:cxnSpLocks/>
            </p:cNvCxnSpPr>
            <p:nvPr/>
          </p:nvCxnSpPr>
          <p:spPr>
            <a:xfrm>
              <a:off x="9209174" y="2728946"/>
              <a:ext cx="274499" cy="7015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1060FE7-968B-6C97-BEFC-92AFCF218466}"/>
              </a:ext>
            </a:extLst>
          </p:cNvPr>
          <p:cNvGrpSpPr/>
          <p:nvPr/>
        </p:nvGrpSpPr>
        <p:grpSpPr>
          <a:xfrm>
            <a:off x="5099539" y="3498034"/>
            <a:ext cx="3198247" cy="1934901"/>
            <a:chOff x="2544569" y="4278629"/>
            <a:chExt cx="3198247" cy="2222000"/>
          </a:xfrm>
        </p:grpSpPr>
        <p:sp>
          <p:nvSpPr>
            <p:cNvPr id="14" name="TextBox 13">
              <a:extLst>
                <a:ext uri="{FF2B5EF4-FFF2-40B4-BE49-F238E27FC236}">
                  <a16:creationId xmlns:a16="http://schemas.microsoft.com/office/drawing/2014/main" id="{B648F613-2E89-C752-77A7-432AB58E7A1F}"/>
                </a:ext>
              </a:extLst>
            </p:cNvPr>
            <p:cNvSpPr txBox="1"/>
            <p:nvPr/>
          </p:nvSpPr>
          <p:spPr>
            <a:xfrm>
              <a:off x="3681083" y="5122196"/>
              <a:ext cx="2061733" cy="1378433"/>
            </a:xfrm>
            <a:prstGeom prst="rect">
              <a:avLst/>
            </a:prstGeom>
            <a:noFill/>
          </p:spPr>
          <p:txBody>
            <a:bodyPr wrap="square">
              <a:spAutoFit/>
            </a:bodyPr>
            <a:lstStyle/>
            <a:p>
              <a:pPr algn="ctr"/>
              <a:r>
                <a:rPr lang="en-GB" dirty="0">
                  <a:ea typeface="Source Sans Pro" panose="020B0503030403020204" pitchFamily="34" charset="0"/>
                </a:rPr>
                <a:t>I</a:t>
              </a:r>
              <a:r>
                <a:rPr lang="en-GB" sz="1800" dirty="0">
                  <a:ea typeface="Source Sans Pro" panose="020B0503030403020204" pitchFamily="34" charset="0"/>
                </a:rPr>
                <a:t>nforms the function of how</a:t>
              </a:r>
              <a:r>
                <a:rPr lang="en-GB" sz="1800" b="1" dirty="0">
                  <a:latin typeface="Cambria" panose="02040503050406030204" pitchFamily="18" charset="0"/>
                  <a:ea typeface="Cambria" panose="02040503050406030204" pitchFamily="18" charset="0"/>
                </a:rPr>
                <a:t> </a:t>
              </a:r>
              <a:r>
                <a:rPr lang="en-GB" sz="1800" b="1" dirty="0" err="1">
                  <a:latin typeface="Cambria" panose="02040503050406030204" pitchFamily="18" charset="0"/>
                  <a:ea typeface="Cambria" panose="02040503050406030204" pitchFamily="18" charset="0"/>
                </a:rPr>
                <a:t>lenht_method</a:t>
              </a:r>
              <a:r>
                <a:rPr lang="en-GB" sz="1800" b="1" dirty="0">
                  <a:latin typeface="Cambria" panose="02040503050406030204" pitchFamily="18" charset="0"/>
                  <a:ea typeface="Cambria" panose="02040503050406030204" pitchFamily="18" charset="0"/>
                </a:rPr>
                <a:t>() </a:t>
              </a:r>
              <a:r>
                <a:rPr lang="en-GB" sz="1800" dirty="0">
                  <a:ea typeface="Source Sans Pro" panose="020B0503030403020204" pitchFamily="34" charset="0"/>
                </a:rPr>
                <a:t>is coded</a:t>
              </a:r>
              <a:endParaRPr lang="en-GB" dirty="0"/>
            </a:p>
          </p:txBody>
        </p:sp>
        <p:cxnSp>
          <p:nvCxnSpPr>
            <p:cNvPr id="15" name="Straight Arrow Connector 14">
              <a:extLst>
                <a:ext uri="{FF2B5EF4-FFF2-40B4-BE49-F238E27FC236}">
                  <a16:creationId xmlns:a16="http://schemas.microsoft.com/office/drawing/2014/main" id="{77091A3B-FE71-FE95-30FC-D80D67D25992}"/>
                </a:ext>
              </a:extLst>
            </p:cNvPr>
            <p:cNvCxnSpPr>
              <a:cxnSpLocks/>
            </p:cNvCxnSpPr>
            <p:nvPr/>
          </p:nvCxnSpPr>
          <p:spPr>
            <a:xfrm rot="10800000">
              <a:off x="2544569" y="4278629"/>
              <a:ext cx="2167381" cy="831213"/>
            </a:xfrm>
            <a:prstGeom prst="bentConnector3">
              <a:avLst>
                <a:gd name="adj1" fmla="val 77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02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GB" sz="4400" b="1" dirty="0">
                <a:solidFill>
                  <a:schemeClr val="dk1"/>
                </a:solidFill>
                <a:latin typeface="Cambria" panose="02040503050406030204" pitchFamily="18" charset="0"/>
                <a:ea typeface="Cambria" panose="02040503050406030204" pitchFamily="18" charset="0"/>
                <a:cs typeface="Source Sans Pro"/>
                <a:sym typeface="Source Sans Pro"/>
              </a:rPr>
              <a:t>gigs</a:t>
            </a:r>
            <a:r>
              <a:rPr lang="en" b="1" dirty="0">
                <a:latin typeface="Source Sans Pro"/>
                <a:ea typeface="Source Sans Pro"/>
                <a:cs typeface="Source Sans Pro"/>
                <a:sym typeface="Source Sans Pro"/>
              </a:rPr>
              <a:t> | </a:t>
            </a:r>
            <a:r>
              <a:rPr lang="en" dirty="0">
                <a:latin typeface="Source Sans Pro"/>
                <a:ea typeface="Source Sans Pro"/>
                <a:cs typeface="Source Sans Pro"/>
                <a:sym typeface="Source Sans Pro"/>
              </a:rPr>
              <a:t>Classification functions (</a:t>
            </a:r>
            <a:r>
              <a:rPr lang="en" b="1" dirty="0">
                <a:solidFill>
                  <a:schemeClr val="dk1"/>
                </a:solidFill>
                <a:latin typeface="Cambria" panose="02040503050406030204" pitchFamily="18" charset="0"/>
                <a:ea typeface="Cambria" panose="02040503050406030204" pitchFamily="18" charset="0"/>
                <a:cs typeface="Source Sans Pro"/>
                <a:sym typeface="Source Sans Pro"/>
              </a:rPr>
              <a:t>classify_wfa()</a:t>
            </a:r>
            <a:r>
              <a:rPr lang="en" dirty="0">
                <a:latin typeface="Source Sans Pro"/>
                <a:ea typeface="Source Sans Pro"/>
                <a:cs typeface="Source Sans Pro"/>
                <a:sym typeface="Source Sans Pro"/>
              </a:rPr>
              <a:t>)</a:t>
            </a:r>
            <a:endParaRPr dirty="0">
              <a:latin typeface="Source Sans Pro"/>
              <a:ea typeface="Source Sans Pro"/>
              <a:cs typeface="Source Sans Pro"/>
              <a:sym typeface="Source Sans Pro"/>
            </a:endParaRPr>
          </a:p>
        </p:txBody>
      </p:sp>
      <p:sp>
        <p:nvSpPr>
          <p:cNvPr id="78" name="Google Shape;78;p16"/>
          <p:cNvSpPr txBox="1">
            <a:spLocks noGrp="1"/>
          </p:cNvSpPr>
          <p:nvPr>
            <p:ph type="body" idx="1"/>
          </p:nvPr>
        </p:nvSpPr>
        <p:spPr>
          <a:xfrm>
            <a:off x="415600" y="1068425"/>
            <a:ext cx="11596800" cy="5227802"/>
          </a:xfrm>
          <a:prstGeom prst="rect">
            <a:avLst/>
          </a:prstGeom>
          <a:noFill/>
          <a:ln>
            <a:noFill/>
          </a:ln>
        </p:spPr>
        <p:txBody>
          <a:bodyPr spcFirstLastPara="1" vert="horz" wrap="square" lIns="121900" tIns="121900" rIns="121900" bIns="121900" rtlCol="0" anchor="t" anchorCtr="0">
            <a:noAutofit/>
          </a:bodyPr>
          <a:lstStyle/>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a:p>
            <a:pPr marL="169329" indent="0">
              <a:buClr>
                <a:schemeClr val="dk1"/>
              </a:buClr>
              <a:buSzPts val="1600"/>
              <a:buNone/>
            </a:pPr>
            <a:r>
              <a:rPr lang="en-GB" sz="1730" b="1" dirty="0" err="1">
                <a:latin typeface="Cambria" panose="02040503050406030204" pitchFamily="18" charset="0"/>
                <a:ea typeface="Cambria" panose="02040503050406030204" pitchFamily="18" charset="0"/>
              </a:rPr>
              <a:t>egen</a:t>
            </a: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a:t>
            </a:r>
            <a:r>
              <a:rPr lang="en-GB" sz="1730" i="1" dirty="0">
                <a:latin typeface="Cambria" panose="02040503050406030204" pitchFamily="18" charset="0"/>
                <a:ea typeface="Cambria" panose="02040503050406030204" pitchFamily="18" charset="0"/>
              </a:rPr>
              <a:t>type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i="1" dirty="0" err="1">
                <a:latin typeface="Cambria" panose="02040503050406030204" pitchFamily="18" charset="0"/>
                <a:ea typeface="Cambria" panose="02040503050406030204" pitchFamily="18" charset="0"/>
              </a:rPr>
              <a:t>newvar</a:t>
            </a:r>
            <a:r>
              <a:rPr lang="en-GB" sz="1730" i="1" dirty="0">
                <a:latin typeface="Cambria" panose="02040503050406030204" pitchFamily="18" charset="0"/>
                <a:ea typeface="Cambria" panose="02040503050406030204" pitchFamily="18" charset="0"/>
              </a:rPr>
              <a:t> </a:t>
            </a:r>
            <a:r>
              <a:rPr lang="en-GB" sz="1730" dirty="0">
                <a:latin typeface="Cambria" panose="02040503050406030204" pitchFamily="18" charset="0"/>
                <a:ea typeface="Cambria" panose="02040503050406030204" pitchFamily="18" charset="0"/>
              </a:rPr>
              <a:t>= </a:t>
            </a:r>
            <a:r>
              <a:rPr lang="en-GB" sz="1730" b="1" dirty="0" err="1">
                <a:latin typeface="Cambria" panose="02040503050406030204" pitchFamily="18" charset="0"/>
                <a:ea typeface="Cambria" panose="02040503050406030204" pitchFamily="18" charset="0"/>
              </a:rPr>
              <a:t>classify_wfa</a:t>
            </a:r>
            <a:r>
              <a:rPr lang="en-GB" sz="1730" b="1" dirty="0">
                <a:latin typeface="Cambria" panose="02040503050406030204" pitchFamily="18" charset="0"/>
                <a:ea typeface="Cambria" panose="02040503050406030204" pitchFamily="18" charset="0"/>
              </a:rPr>
              <a:t>(</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 [if</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exp</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[in</a:t>
            </a:r>
            <a:r>
              <a:rPr lang="en-GB" sz="1730" dirty="0">
                <a:latin typeface="Cambria" panose="02040503050406030204" pitchFamily="18" charset="0"/>
                <a:ea typeface="Cambria" panose="02040503050406030204" pitchFamily="18" charset="0"/>
              </a:rPr>
              <a:t> </a:t>
            </a:r>
            <a:r>
              <a:rPr lang="en-GB" sz="1730" i="1" dirty="0">
                <a:latin typeface="Cambria" panose="02040503050406030204" pitchFamily="18" charset="0"/>
                <a:ea typeface="Cambria" panose="02040503050406030204" pitchFamily="18" charset="0"/>
              </a:rPr>
              <a:t>range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u="sng" dirty="0" err="1">
                <a:latin typeface="Cambria" panose="02040503050406030204" pitchFamily="18" charset="0"/>
                <a:ea typeface="Cambria" panose="02040503050406030204" pitchFamily="18" charset="0"/>
              </a:rPr>
              <a:t>ga</a:t>
            </a:r>
            <a:r>
              <a:rPr lang="en-GB" sz="1730" b="1" dirty="0" err="1">
                <a:latin typeface="Cambria" panose="02040503050406030204" pitchFamily="18" charset="0"/>
                <a:ea typeface="Cambria" panose="02040503050406030204" pitchFamily="18" charset="0"/>
              </a:rPr>
              <a:t>_at_birth</a:t>
            </a:r>
            <a:r>
              <a:rPr lang="en-GB" sz="1730" b="1" dirty="0">
                <a:latin typeface="Cambria" panose="02040503050406030204" pitchFamily="18" charset="0"/>
                <a:ea typeface="Cambria" panose="02040503050406030204" pitchFamily="18" charset="0"/>
              </a:rPr>
              <a:t>(</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u="sng" dirty="0" err="1">
                <a:latin typeface="Cambria" panose="02040503050406030204" pitchFamily="18" charset="0"/>
                <a:ea typeface="Cambria" panose="02040503050406030204" pitchFamily="18" charset="0"/>
              </a:rPr>
              <a:t>age</a:t>
            </a:r>
            <a:r>
              <a:rPr lang="en-GB" sz="1730" b="1" dirty="0" err="1">
                <a:latin typeface="Cambria" panose="02040503050406030204" pitchFamily="18" charset="0"/>
                <a:ea typeface="Cambria" panose="02040503050406030204" pitchFamily="18" charset="0"/>
              </a:rPr>
              <a:t>_days</a:t>
            </a:r>
            <a:r>
              <a:rPr lang="en-GB" sz="1730" b="1" dirty="0">
                <a:latin typeface="Cambria" panose="02040503050406030204" pitchFamily="18" charset="0"/>
                <a:ea typeface="Cambria" panose="02040503050406030204" pitchFamily="18" charset="0"/>
              </a:rPr>
              <a:t>(</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br>
              <a:rPr lang="en-GB" sz="1730" dirty="0">
                <a:latin typeface="Cambria" panose="02040503050406030204" pitchFamily="18" charset="0"/>
                <a:ea typeface="Cambria" panose="02040503050406030204" pitchFamily="18" charset="0"/>
              </a:rPr>
            </a:br>
            <a:r>
              <a:rPr lang="en-GB" sz="1730" dirty="0">
                <a:latin typeface="Cambria" panose="02040503050406030204" pitchFamily="18" charset="0"/>
                <a:ea typeface="Cambria" panose="02040503050406030204" pitchFamily="18" charset="0"/>
              </a:rPr>
              <a:t>	</a:t>
            </a:r>
            <a:r>
              <a:rPr lang="en-GB" sz="1730" b="1" dirty="0">
                <a:latin typeface="Cambria" panose="02040503050406030204" pitchFamily="18" charset="0"/>
                <a:ea typeface="Cambria" panose="02040503050406030204" pitchFamily="18" charset="0"/>
              </a:rPr>
              <a:t>sex(</a:t>
            </a:r>
            <a:r>
              <a:rPr lang="en-GB" sz="1730" i="1" dirty="0" err="1">
                <a:latin typeface="Cambria" panose="02040503050406030204" pitchFamily="18" charset="0"/>
                <a:ea typeface="Cambria" panose="02040503050406030204" pitchFamily="18" charset="0"/>
              </a:rPr>
              <a:t>varname</a:t>
            </a:r>
            <a:r>
              <a:rPr lang="en-GB" sz="1730" b="1" dirty="0">
                <a:latin typeface="Cambria" panose="02040503050406030204" pitchFamily="18" charset="0"/>
                <a:ea typeface="Cambria" panose="02040503050406030204" pitchFamily="18" charset="0"/>
              </a:rPr>
              <a:t>)</a:t>
            </a:r>
            <a:r>
              <a:rPr lang="en-GB" sz="1730" dirty="0">
                <a:latin typeface="Cambria" panose="02040503050406030204" pitchFamily="18" charset="0"/>
                <a:ea typeface="Cambria" panose="02040503050406030204" pitchFamily="18" charset="0"/>
              </a:rPr>
              <a:t> </a:t>
            </a:r>
            <a:r>
              <a:rPr lang="en-GB" sz="1730" b="1" u="sng" dirty="0" err="1">
                <a:latin typeface="Cambria" panose="02040503050406030204" pitchFamily="18" charset="0"/>
                <a:ea typeface="Cambria" panose="02040503050406030204" pitchFamily="18" charset="0"/>
              </a:rPr>
              <a:t>sexc</a:t>
            </a:r>
            <a:r>
              <a:rPr lang="en-GB" sz="1730" b="1" dirty="0" err="1">
                <a:latin typeface="Cambria" panose="02040503050406030204" pitchFamily="18" charset="0"/>
                <a:ea typeface="Cambria" panose="02040503050406030204" pitchFamily="18" charset="0"/>
              </a:rPr>
              <a:t>ode</a:t>
            </a:r>
            <a:r>
              <a:rPr lang="en-GB" sz="1730" b="1" dirty="0">
                <a:latin typeface="Cambria" panose="02040503050406030204" pitchFamily="18" charset="0"/>
                <a:ea typeface="Cambria" panose="02040503050406030204" pitchFamily="18" charset="0"/>
              </a:rPr>
              <a:t>(</a:t>
            </a:r>
            <a:r>
              <a:rPr lang="en-GB" sz="1730" u="sng" dirty="0">
                <a:latin typeface="Cambria" panose="02040503050406030204" pitchFamily="18" charset="0"/>
                <a:ea typeface="Cambria" panose="02040503050406030204" pitchFamily="18" charset="0"/>
              </a:rPr>
              <a:t>m</a:t>
            </a:r>
            <a:r>
              <a:rPr lang="en-GB" sz="1730" dirty="0">
                <a:latin typeface="Cambria" panose="02040503050406030204" pitchFamily="18" charset="0"/>
                <a:ea typeface="Cambria" panose="02040503050406030204" pitchFamily="18" charset="0"/>
              </a:rPr>
              <a:t>ale=</a:t>
            </a:r>
            <a:r>
              <a:rPr lang="en-GB" sz="1730" i="1" dirty="0">
                <a:latin typeface="Cambria" panose="02040503050406030204" pitchFamily="18" charset="0"/>
                <a:ea typeface="Cambria" panose="02040503050406030204" pitchFamily="18" charset="0"/>
              </a:rPr>
              <a:t>code</a:t>
            </a:r>
            <a:r>
              <a:rPr lang="en-GB" sz="1730" dirty="0">
                <a:latin typeface="Cambria" panose="02040503050406030204" pitchFamily="18" charset="0"/>
                <a:ea typeface="Cambria" panose="02040503050406030204" pitchFamily="18" charset="0"/>
              </a:rPr>
              <a:t>, </a:t>
            </a:r>
            <a:r>
              <a:rPr lang="en-GB" sz="1730" u="sng" dirty="0">
                <a:latin typeface="Cambria" panose="02040503050406030204" pitchFamily="18" charset="0"/>
                <a:ea typeface="Cambria" panose="02040503050406030204" pitchFamily="18" charset="0"/>
              </a:rPr>
              <a:t>f</a:t>
            </a:r>
            <a:r>
              <a:rPr lang="en-GB" sz="1730" dirty="0">
                <a:latin typeface="Cambria" panose="02040503050406030204" pitchFamily="18" charset="0"/>
                <a:ea typeface="Cambria" panose="02040503050406030204" pitchFamily="18" charset="0"/>
              </a:rPr>
              <a:t>emale=</a:t>
            </a:r>
            <a:r>
              <a:rPr lang="en-GB" sz="1730" i="1" dirty="0">
                <a:latin typeface="Cambria" panose="02040503050406030204" pitchFamily="18" charset="0"/>
                <a:ea typeface="Cambria" panose="02040503050406030204" pitchFamily="18" charset="0"/>
              </a:rPr>
              <a:t>code</a:t>
            </a:r>
            <a:r>
              <a:rPr lang="en-GB" sz="1730" b="1" dirty="0">
                <a:latin typeface="Cambria" panose="02040503050406030204" pitchFamily="18" charset="0"/>
                <a:ea typeface="Cambria" panose="02040503050406030204" pitchFamily="18" charset="0"/>
              </a:rPr>
              <a:t>)</a:t>
            </a:r>
            <a:endParaRPr lang="en-GB" sz="1730" dirty="0">
              <a:solidFill>
                <a:schemeClr val="dk1"/>
              </a:solidFill>
              <a:latin typeface="Source Sans Pro"/>
              <a:ea typeface="Source Sans Pro"/>
              <a:cs typeface="Source Sans Pro"/>
              <a:sym typeface="Source Sans Pro"/>
            </a:endParaRPr>
          </a:p>
          <a:p>
            <a:pPr marL="169329" indent="0">
              <a:buClr>
                <a:schemeClr val="dk1"/>
              </a:buClr>
              <a:buSzPts val="1600"/>
              <a:buNone/>
            </a:pPr>
            <a:endParaRPr lang="en-GB" sz="1730" b="1" dirty="0">
              <a:latin typeface="Cambria" panose="02040503050406030204" pitchFamily="18" charset="0"/>
              <a:ea typeface="Cambria" panose="02040503050406030204" pitchFamily="18" charset="0"/>
            </a:endParaRPr>
          </a:p>
        </p:txBody>
      </p:sp>
      <p:grpSp>
        <p:nvGrpSpPr>
          <p:cNvPr id="12" name="Group 11">
            <a:extLst>
              <a:ext uri="{FF2B5EF4-FFF2-40B4-BE49-F238E27FC236}">
                <a16:creationId xmlns:a16="http://schemas.microsoft.com/office/drawing/2014/main" id="{02DC583D-FD53-20BD-C659-0DD484EB18E5}"/>
              </a:ext>
            </a:extLst>
          </p:cNvPr>
          <p:cNvGrpSpPr/>
          <p:nvPr/>
        </p:nvGrpSpPr>
        <p:grpSpPr>
          <a:xfrm>
            <a:off x="2963177" y="1852603"/>
            <a:ext cx="2073537" cy="1206792"/>
            <a:chOff x="2181002" y="2254213"/>
            <a:chExt cx="2073537" cy="1206792"/>
          </a:xfrm>
        </p:grpSpPr>
        <p:sp>
          <p:nvSpPr>
            <p:cNvPr id="6" name="TextBox 5">
              <a:extLst>
                <a:ext uri="{FF2B5EF4-FFF2-40B4-BE49-F238E27FC236}">
                  <a16:creationId xmlns:a16="http://schemas.microsoft.com/office/drawing/2014/main" id="{ED09B1DA-A271-4DEF-CDD8-27DD897E6CA0}"/>
                </a:ext>
              </a:extLst>
            </p:cNvPr>
            <p:cNvSpPr txBox="1"/>
            <p:nvPr/>
          </p:nvSpPr>
          <p:spPr>
            <a:xfrm>
              <a:off x="2181002" y="2254213"/>
              <a:ext cx="2073537" cy="646331"/>
            </a:xfrm>
            <a:prstGeom prst="rect">
              <a:avLst/>
            </a:prstGeom>
            <a:noFill/>
          </p:spPr>
          <p:txBody>
            <a:bodyPr wrap="square" rtlCol="0">
              <a:spAutoFit/>
            </a:bodyPr>
            <a:lstStyle/>
            <a:p>
              <a:pPr algn="ctr"/>
              <a:r>
                <a:rPr lang="en-GB" dirty="0">
                  <a:solidFill>
                    <a:schemeClr val="dk1"/>
                  </a:solidFill>
                  <a:ea typeface="Source Sans Pro" panose="020B0503030403020204" pitchFamily="34" charset="0"/>
                  <a:cs typeface="Source Sans Pro"/>
                  <a:sym typeface="Source Sans Pro"/>
                </a:rPr>
                <a:t>A variable name for weight in kg</a:t>
              </a:r>
              <a:endParaRPr lang="en-GB" sz="1800" dirty="0">
                <a:solidFill>
                  <a:schemeClr val="dk1"/>
                </a:solidFill>
                <a:ea typeface="Source Sans Pro" panose="020B0503030403020204" pitchFamily="34" charset="0"/>
                <a:cs typeface="Source Sans Pro"/>
                <a:sym typeface="Source Sans Pro"/>
              </a:endParaRPr>
            </a:p>
          </p:txBody>
        </p:sp>
        <p:cxnSp>
          <p:nvCxnSpPr>
            <p:cNvPr id="35" name="Straight Arrow Connector 34">
              <a:extLst>
                <a:ext uri="{FF2B5EF4-FFF2-40B4-BE49-F238E27FC236}">
                  <a16:creationId xmlns:a16="http://schemas.microsoft.com/office/drawing/2014/main" id="{FC940218-076C-04A3-7178-90038FC273EB}"/>
                </a:ext>
              </a:extLst>
            </p:cNvPr>
            <p:cNvCxnSpPr>
              <a:cxnSpLocks/>
            </p:cNvCxnSpPr>
            <p:nvPr/>
          </p:nvCxnSpPr>
          <p:spPr>
            <a:xfrm>
              <a:off x="3217771" y="2900544"/>
              <a:ext cx="394661" cy="5604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3200C0A8-D8A3-F04C-9ACB-B496947FD60A}"/>
              </a:ext>
            </a:extLst>
          </p:cNvPr>
          <p:cNvGrpSpPr/>
          <p:nvPr/>
        </p:nvGrpSpPr>
        <p:grpSpPr>
          <a:xfrm>
            <a:off x="6756132" y="1518803"/>
            <a:ext cx="2301157" cy="1540592"/>
            <a:chOff x="7653186" y="1888408"/>
            <a:chExt cx="2301157" cy="1540592"/>
          </a:xfrm>
        </p:grpSpPr>
        <p:sp>
          <p:nvSpPr>
            <p:cNvPr id="23" name="TextBox 22">
              <a:extLst>
                <a:ext uri="{FF2B5EF4-FFF2-40B4-BE49-F238E27FC236}">
                  <a16:creationId xmlns:a16="http://schemas.microsoft.com/office/drawing/2014/main" id="{7AA51F29-02A1-83E9-F8AF-98C9DCF96810}"/>
                </a:ext>
              </a:extLst>
            </p:cNvPr>
            <p:cNvSpPr txBox="1"/>
            <p:nvPr/>
          </p:nvSpPr>
          <p:spPr>
            <a:xfrm>
              <a:off x="7653186" y="1888408"/>
              <a:ext cx="2301157" cy="923330"/>
            </a:xfrm>
            <a:prstGeom prst="rect">
              <a:avLst/>
            </a:prstGeom>
            <a:noFill/>
          </p:spPr>
          <p:txBody>
            <a:bodyPr wrap="square">
              <a:spAutoFit/>
            </a:bodyPr>
            <a:lstStyle/>
            <a:p>
              <a:pPr algn="ctr"/>
              <a:r>
                <a:rPr lang="en-GB" dirty="0"/>
                <a:t>A variable denoting gestational age at birth in days</a:t>
              </a:r>
              <a:endParaRPr lang="en-GB" dirty="0">
                <a:latin typeface="Source Sans Pro" panose="020B0503030403020204" pitchFamily="34" charset="0"/>
                <a:ea typeface="Source Sans Pro" panose="020B0503030403020204" pitchFamily="34" charset="0"/>
              </a:endParaRPr>
            </a:p>
          </p:txBody>
        </p:sp>
        <p:cxnSp>
          <p:nvCxnSpPr>
            <p:cNvPr id="47" name="Straight Arrow Connector 46">
              <a:extLst>
                <a:ext uri="{FF2B5EF4-FFF2-40B4-BE49-F238E27FC236}">
                  <a16:creationId xmlns:a16="http://schemas.microsoft.com/office/drawing/2014/main" id="{1B6BE439-8EC2-9927-D582-E0D70A0130B9}"/>
                </a:ext>
              </a:extLst>
            </p:cNvPr>
            <p:cNvCxnSpPr>
              <a:cxnSpLocks/>
            </p:cNvCxnSpPr>
            <p:nvPr/>
          </p:nvCxnSpPr>
          <p:spPr>
            <a:xfrm>
              <a:off x="8803765" y="2748832"/>
              <a:ext cx="233071" cy="6801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FE91FD4-B4A8-1653-D07F-CD2C8761D4F5}"/>
              </a:ext>
            </a:extLst>
          </p:cNvPr>
          <p:cNvGrpSpPr/>
          <p:nvPr/>
        </p:nvGrpSpPr>
        <p:grpSpPr>
          <a:xfrm>
            <a:off x="1037556" y="3708060"/>
            <a:ext cx="2125057" cy="1756969"/>
            <a:chOff x="1058315" y="4367605"/>
            <a:chExt cx="2125057" cy="1756969"/>
          </a:xfrm>
        </p:grpSpPr>
        <p:sp>
          <p:nvSpPr>
            <p:cNvPr id="27" name="TextBox 26">
              <a:extLst>
                <a:ext uri="{FF2B5EF4-FFF2-40B4-BE49-F238E27FC236}">
                  <a16:creationId xmlns:a16="http://schemas.microsoft.com/office/drawing/2014/main" id="{19F470F9-81AC-56CF-BCB9-1C75586E89A7}"/>
                </a:ext>
              </a:extLst>
            </p:cNvPr>
            <p:cNvSpPr txBox="1"/>
            <p:nvPr/>
          </p:nvSpPr>
          <p:spPr>
            <a:xfrm>
              <a:off x="1058315" y="4924245"/>
              <a:ext cx="2125057" cy="1200329"/>
            </a:xfrm>
            <a:prstGeom prst="rect">
              <a:avLst/>
            </a:prstGeom>
            <a:noFill/>
          </p:spPr>
          <p:txBody>
            <a:bodyPr wrap="square">
              <a:spAutoFit/>
            </a:bodyPr>
            <a:lstStyle/>
            <a:p>
              <a:pPr algn="ctr"/>
              <a:r>
                <a:rPr lang="en-GB" dirty="0"/>
                <a:t>Informs the function of the sex of each observation. Should be in int, byte, or str.</a:t>
              </a:r>
            </a:p>
          </p:txBody>
        </p:sp>
        <p:cxnSp>
          <p:nvCxnSpPr>
            <p:cNvPr id="50" name="Straight Arrow Connector 49">
              <a:extLst>
                <a:ext uri="{FF2B5EF4-FFF2-40B4-BE49-F238E27FC236}">
                  <a16:creationId xmlns:a16="http://schemas.microsoft.com/office/drawing/2014/main" id="{FA4C26CC-A867-6172-6536-E24642EFA7E3}"/>
                </a:ext>
              </a:extLst>
            </p:cNvPr>
            <p:cNvCxnSpPr>
              <a:cxnSpLocks/>
            </p:cNvCxnSpPr>
            <p:nvPr/>
          </p:nvCxnSpPr>
          <p:spPr>
            <a:xfrm flipV="1">
              <a:off x="2146604" y="4367605"/>
              <a:ext cx="92504" cy="5344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C1ED3608-8FB7-591C-58EC-EC626AD515CC}"/>
              </a:ext>
            </a:extLst>
          </p:cNvPr>
          <p:cNvGrpSpPr/>
          <p:nvPr/>
        </p:nvGrpSpPr>
        <p:grpSpPr>
          <a:xfrm>
            <a:off x="3928594" y="3676595"/>
            <a:ext cx="1804595" cy="1461118"/>
            <a:chOff x="3836089" y="4367605"/>
            <a:chExt cx="1804595" cy="1677917"/>
          </a:xfrm>
        </p:grpSpPr>
        <p:sp>
          <p:nvSpPr>
            <p:cNvPr id="33" name="TextBox 32">
              <a:extLst>
                <a:ext uri="{FF2B5EF4-FFF2-40B4-BE49-F238E27FC236}">
                  <a16:creationId xmlns:a16="http://schemas.microsoft.com/office/drawing/2014/main" id="{527E304C-EF35-3061-A0E0-96F25D946621}"/>
                </a:ext>
              </a:extLst>
            </p:cNvPr>
            <p:cNvSpPr txBox="1"/>
            <p:nvPr/>
          </p:nvSpPr>
          <p:spPr>
            <a:xfrm>
              <a:off x="3836089" y="5122192"/>
              <a:ext cx="1804595" cy="923330"/>
            </a:xfrm>
            <a:prstGeom prst="rect">
              <a:avLst/>
            </a:prstGeom>
            <a:noFill/>
          </p:spPr>
          <p:txBody>
            <a:bodyPr wrap="square">
              <a:spAutoFit/>
            </a:bodyPr>
            <a:lstStyle/>
            <a:p>
              <a:pPr algn="ctr"/>
              <a:r>
                <a:rPr lang="en-GB" dirty="0">
                  <a:ea typeface="Source Sans Pro" panose="020B0503030403020204" pitchFamily="34" charset="0"/>
                </a:rPr>
                <a:t>I</a:t>
              </a:r>
              <a:r>
                <a:rPr lang="en-GB" sz="1800" dirty="0">
                  <a:ea typeface="Source Sans Pro" panose="020B0503030403020204" pitchFamily="34" charset="0"/>
                </a:rPr>
                <a:t>nforms the function of how</a:t>
              </a:r>
              <a:r>
                <a:rPr lang="en-GB" sz="1800" b="1" dirty="0">
                  <a:latin typeface="Cambria" panose="02040503050406030204" pitchFamily="18" charset="0"/>
                  <a:ea typeface="Cambria" panose="02040503050406030204" pitchFamily="18" charset="0"/>
                </a:rPr>
                <a:t> sex() </a:t>
              </a:r>
              <a:r>
                <a:rPr lang="en-GB" sz="1800" dirty="0">
                  <a:ea typeface="Source Sans Pro" panose="020B0503030403020204" pitchFamily="34" charset="0"/>
                </a:rPr>
                <a:t>is coded</a:t>
              </a:r>
              <a:endParaRPr lang="en-GB" dirty="0"/>
            </a:p>
          </p:txBody>
        </p:sp>
        <p:cxnSp>
          <p:nvCxnSpPr>
            <p:cNvPr id="54" name="Straight Arrow Connector 53">
              <a:extLst>
                <a:ext uri="{FF2B5EF4-FFF2-40B4-BE49-F238E27FC236}">
                  <a16:creationId xmlns:a16="http://schemas.microsoft.com/office/drawing/2014/main" id="{19AECD0E-615F-FF0D-9159-C15E3621F572}"/>
                </a:ext>
              </a:extLst>
            </p:cNvPr>
            <p:cNvCxnSpPr>
              <a:cxnSpLocks/>
            </p:cNvCxnSpPr>
            <p:nvPr/>
          </p:nvCxnSpPr>
          <p:spPr>
            <a:xfrm flipH="1" flipV="1">
              <a:off x="4656717" y="4367605"/>
              <a:ext cx="55228" cy="742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0062A8E-2F85-0877-3D53-92DEBCD5F4B5}"/>
              </a:ext>
            </a:extLst>
          </p:cNvPr>
          <p:cNvGrpSpPr/>
          <p:nvPr/>
        </p:nvGrpSpPr>
        <p:grpSpPr>
          <a:xfrm>
            <a:off x="9289454" y="1713010"/>
            <a:ext cx="2301157" cy="1346385"/>
            <a:chOff x="8058595" y="2082615"/>
            <a:chExt cx="2301157" cy="1346385"/>
          </a:xfrm>
        </p:grpSpPr>
        <p:sp>
          <p:nvSpPr>
            <p:cNvPr id="9" name="TextBox 8">
              <a:extLst>
                <a:ext uri="{FF2B5EF4-FFF2-40B4-BE49-F238E27FC236}">
                  <a16:creationId xmlns:a16="http://schemas.microsoft.com/office/drawing/2014/main" id="{A2B44576-7806-FDF4-A684-F14C7C6452FC}"/>
                </a:ext>
              </a:extLst>
            </p:cNvPr>
            <p:cNvSpPr txBox="1"/>
            <p:nvPr/>
          </p:nvSpPr>
          <p:spPr>
            <a:xfrm>
              <a:off x="8058595" y="2082615"/>
              <a:ext cx="2301157" cy="646331"/>
            </a:xfrm>
            <a:prstGeom prst="rect">
              <a:avLst/>
            </a:prstGeom>
            <a:noFill/>
          </p:spPr>
          <p:txBody>
            <a:bodyPr wrap="square">
              <a:spAutoFit/>
            </a:bodyPr>
            <a:lstStyle/>
            <a:p>
              <a:pPr algn="ctr"/>
              <a:r>
                <a:rPr lang="en-GB" dirty="0"/>
                <a:t>A variable denoting age in days</a:t>
              </a:r>
              <a:endParaRPr lang="en-GB" dirty="0">
                <a:latin typeface="Source Sans Pro" panose="020B0503030403020204" pitchFamily="34" charset="0"/>
                <a:ea typeface="Source Sans Pro" panose="020B0503030403020204" pitchFamily="34" charset="0"/>
              </a:endParaRPr>
            </a:p>
          </p:txBody>
        </p:sp>
        <p:cxnSp>
          <p:nvCxnSpPr>
            <p:cNvPr id="13" name="Straight Arrow Connector 12">
              <a:extLst>
                <a:ext uri="{FF2B5EF4-FFF2-40B4-BE49-F238E27FC236}">
                  <a16:creationId xmlns:a16="http://schemas.microsoft.com/office/drawing/2014/main" id="{2A32AF68-F9EB-7247-0D99-9ECE6185BE6B}"/>
                </a:ext>
              </a:extLst>
            </p:cNvPr>
            <p:cNvCxnSpPr>
              <a:cxnSpLocks/>
            </p:cNvCxnSpPr>
            <p:nvPr/>
          </p:nvCxnSpPr>
          <p:spPr>
            <a:xfrm flipH="1">
              <a:off x="9036836" y="2728946"/>
              <a:ext cx="172338" cy="7000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6E18B4D-3185-8E90-0876-63412E464852}"/>
              </a:ext>
            </a:extLst>
          </p:cNvPr>
          <p:cNvGrpSpPr/>
          <p:nvPr/>
        </p:nvGrpSpPr>
        <p:grpSpPr>
          <a:xfrm>
            <a:off x="8081150" y="5061900"/>
            <a:ext cx="3931250" cy="1688195"/>
            <a:chOff x="8081150" y="5031420"/>
            <a:chExt cx="3931250" cy="1688195"/>
          </a:xfrm>
        </p:grpSpPr>
        <p:sp>
          <p:nvSpPr>
            <p:cNvPr id="3" name="TextBox 2">
              <a:extLst>
                <a:ext uri="{FF2B5EF4-FFF2-40B4-BE49-F238E27FC236}">
                  <a16:creationId xmlns:a16="http://schemas.microsoft.com/office/drawing/2014/main" id="{439F63B4-A1E3-4F32-5CF1-AE80B513997F}"/>
                </a:ext>
              </a:extLst>
            </p:cNvPr>
            <p:cNvSpPr txBox="1"/>
            <p:nvPr/>
          </p:nvSpPr>
          <p:spPr>
            <a:xfrm>
              <a:off x="8081150" y="5031420"/>
              <a:ext cx="3931250" cy="307777"/>
            </a:xfrm>
            <a:prstGeom prst="rect">
              <a:avLst/>
            </a:prstGeom>
            <a:noFill/>
          </p:spPr>
          <p:txBody>
            <a:bodyPr wrap="square">
              <a:spAutoFit/>
            </a:bodyPr>
            <a:lstStyle/>
            <a:p>
              <a:pPr algn="ctr"/>
              <a:r>
                <a:rPr lang="en-GB" sz="1400" dirty="0"/>
                <a:t>Table 7: Outputs and labels for </a:t>
              </a:r>
              <a:r>
                <a:rPr lang="en-GB" sz="1400" b="1" dirty="0" err="1">
                  <a:latin typeface="Cambria" panose="02040503050406030204" pitchFamily="18" charset="0"/>
                  <a:ea typeface="Cambria" panose="02040503050406030204" pitchFamily="18" charset="0"/>
                </a:rPr>
                <a:t>classify_wfa</a:t>
              </a:r>
              <a:r>
                <a:rPr lang="en-GB" sz="1400" b="1" dirty="0">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5F3C267-1D21-11D0-8323-036331455C99}"/>
                </a:ext>
              </a:extLst>
            </p:cNvPr>
            <p:cNvPicPr>
              <a:picLocks noChangeAspect="1"/>
            </p:cNvPicPr>
            <p:nvPr/>
          </p:nvPicPr>
          <p:blipFill>
            <a:blip r:embed="rId3"/>
            <a:stretch>
              <a:fillRect/>
            </a:stretch>
          </p:blipFill>
          <p:spPr>
            <a:xfrm>
              <a:off x="8081150" y="5339197"/>
              <a:ext cx="3931250" cy="1380418"/>
            </a:xfrm>
            <a:prstGeom prst="rect">
              <a:avLst/>
            </a:prstGeom>
          </p:spPr>
        </p:pic>
      </p:grpSp>
    </p:spTree>
    <p:extLst>
      <p:ext uri="{BB962C8B-B14F-4D97-AF65-F5344CB8AC3E}">
        <p14:creationId xmlns:p14="http://schemas.microsoft.com/office/powerpoint/2010/main" val="375729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GB" sz="4400" b="1" dirty="0">
                <a:solidFill>
                  <a:schemeClr val="dk1"/>
                </a:solidFill>
                <a:latin typeface="Cambria" panose="02040503050406030204" pitchFamily="18" charset="0"/>
                <a:ea typeface="Cambria" panose="02040503050406030204" pitchFamily="18" charset="0"/>
                <a:cs typeface="Source Sans Pro"/>
                <a:sym typeface="Source Sans Pro"/>
              </a:rPr>
              <a:t>gigs</a:t>
            </a:r>
            <a:r>
              <a:rPr lang="en" b="1" dirty="0">
                <a:latin typeface="Source Sans Pro"/>
                <a:ea typeface="Source Sans Pro"/>
                <a:cs typeface="Source Sans Pro"/>
                <a:sym typeface="Source Sans Pro"/>
              </a:rPr>
              <a:t> | </a:t>
            </a:r>
            <a:r>
              <a:rPr lang="en" dirty="0">
                <a:latin typeface="Source Sans Pro"/>
                <a:ea typeface="Source Sans Pro"/>
                <a:cs typeface="Source Sans Pro"/>
                <a:sym typeface="Source Sans Pro"/>
              </a:rPr>
              <a:t>The demonstration section</a:t>
            </a: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154471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91067" y="30930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 b="1" dirty="0">
                <a:latin typeface="Source Sans Pro"/>
                <a:ea typeface="Source Sans Pro"/>
                <a:cs typeface="Source Sans Pro"/>
                <a:sym typeface="Source Sans Pro"/>
              </a:rPr>
              <a:t>Talk structure</a:t>
            </a:r>
            <a:endParaRPr b="1" dirty="0">
              <a:latin typeface="Source Sans Pro"/>
              <a:ea typeface="Source Sans Pro"/>
              <a:cs typeface="Source Sans Pro"/>
              <a:sym typeface="Source Sans Pro"/>
            </a:endParaRPr>
          </a:p>
        </p:txBody>
      </p:sp>
      <p:sp>
        <p:nvSpPr>
          <p:cNvPr id="72" name="Google Shape;72;p15"/>
          <p:cNvSpPr txBox="1">
            <a:spLocks noGrp="1"/>
          </p:cNvSpPr>
          <p:nvPr>
            <p:ph type="body" idx="1"/>
          </p:nvPr>
        </p:nvSpPr>
        <p:spPr>
          <a:xfrm>
            <a:off x="415600" y="1261200"/>
            <a:ext cx="11360800" cy="4555200"/>
          </a:xfrm>
          <a:prstGeom prst="rect">
            <a:avLst/>
          </a:prstGeom>
          <a:noFill/>
          <a:ln>
            <a:noFill/>
          </a:ln>
        </p:spPr>
        <p:txBody>
          <a:bodyPr spcFirstLastPara="1" vert="horz" wrap="square" lIns="121900" tIns="121900" rIns="121900" bIns="121900" rtlCol="0" anchor="t" anchorCtr="0">
            <a:normAutofit/>
          </a:bodyPr>
          <a:lstStyle/>
          <a:p>
            <a:pPr indent="-499521">
              <a:lnSpc>
                <a:spcPct val="90000"/>
              </a:lnSpc>
              <a:spcBef>
                <a:spcPts val="1333"/>
              </a:spcBef>
              <a:buClr>
                <a:schemeClr val="dk1"/>
              </a:buClr>
              <a:buSzPts val="2300"/>
              <a:buFont typeface="Source Sans Pro"/>
              <a:buAutoNum type="arabicPeriod"/>
            </a:pPr>
            <a:r>
              <a:rPr lang="en" sz="3067" dirty="0">
                <a:solidFill>
                  <a:schemeClr val="dk1"/>
                </a:solidFill>
                <a:latin typeface="Source Sans Pro"/>
                <a:ea typeface="Source Sans Pro"/>
                <a:cs typeface="Source Sans Pro"/>
                <a:sym typeface="Source Sans Pro"/>
              </a:rPr>
              <a:t>Background</a:t>
            </a:r>
            <a:endParaRPr sz="3067" dirty="0">
              <a:solidFill>
                <a:schemeClr val="dk1"/>
              </a:solidFill>
              <a:latin typeface="Source Sans Pro"/>
              <a:ea typeface="Source Sans Pro"/>
              <a:cs typeface="Source Sans Pro"/>
              <a:sym typeface="Source Sans Pro"/>
            </a:endParaRPr>
          </a:p>
          <a:p>
            <a:pPr indent="-499521">
              <a:lnSpc>
                <a:spcPct val="90000"/>
              </a:lnSpc>
              <a:spcBef>
                <a:spcPts val="1333"/>
              </a:spcBef>
              <a:buClr>
                <a:schemeClr val="dk1"/>
              </a:buClr>
              <a:buSzPts val="2300"/>
              <a:buFont typeface="Source Sans Pro"/>
              <a:buAutoNum type="arabicPeriod"/>
            </a:pPr>
            <a:r>
              <a:rPr lang="en-GB" sz="3067" dirty="0">
                <a:solidFill>
                  <a:schemeClr val="dk1"/>
                </a:solidFill>
                <a:latin typeface="Source Sans Pro"/>
                <a:ea typeface="Source Sans Pro"/>
                <a:cs typeface="Source Sans Pro"/>
                <a:sym typeface="Source Sans Pro"/>
              </a:rPr>
              <a:t>The </a:t>
            </a:r>
            <a:r>
              <a:rPr lang="en-GB" sz="3067" dirty="0">
                <a:solidFill>
                  <a:schemeClr val="dk1"/>
                </a:solidFill>
                <a:latin typeface="Cambria" panose="02040503050406030204" pitchFamily="18" charset="0"/>
                <a:ea typeface="Cambria" panose="02040503050406030204" pitchFamily="18" charset="0"/>
                <a:cs typeface="Source Sans Pro"/>
                <a:sym typeface="Source Sans Pro"/>
              </a:rPr>
              <a:t>gigs</a:t>
            </a:r>
            <a:r>
              <a:rPr lang="en-US" sz="3067" dirty="0">
                <a:solidFill>
                  <a:schemeClr val="dk1"/>
                </a:solidFill>
                <a:latin typeface="Source Sans Pro"/>
                <a:ea typeface="Source Sans Pro"/>
                <a:cs typeface="Source Sans Pro"/>
                <a:sym typeface="Source Sans Pro"/>
              </a:rPr>
              <a:t> package</a:t>
            </a:r>
          </a:p>
          <a:p>
            <a:pPr indent="-499521">
              <a:lnSpc>
                <a:spcPct val="90000"/>
              </a:lnSpc>
              <a:spcBef>
                <a:spcPts val="1333"/>
              </a:spcBef>
              <a:buClr>
                <a:schemeClr val="dk1"/>
              </a:buClr>
              <a:buSzPts val="2300"/>
              <a:buFont typeface="Source Sans Pro"/>
              <a:buAutoNum type="arabicPeriod"/>
            </a:pPr>
            <a:r>
              <a:rPr lang="en-US" sz="3067" dirty="0">
                <a:solidFill>
                  <a:schemeClr val="dk1"/>
                </a:solidFill>
                <a:latin typeface="Source Sans Pro"/>
                <a:ea typeface="Source Sans Pro"/>
                <a:cs typeface="Source Sans Pro"/>
                <a:sym typeface="Source Sans Pro"/>
              </a:rPr>
              <a:t>Demonstrations</a:t>
            </a:r>
            <a:endParaRPr sz="3067" dirty="0">
              <a:solidFill>
                <a:schemeClr val="dk1"/>
              </a:solidFill>
              <a:latin typeface="Source Sans Pro"/>
              <a:ea typeface="Source Sans Pro"/>
              <a:cs typeface="Source Sans Pro"/>
              <a:sym typeface="Source Sans Pro"/>
            </a:endParaRPr>
          </a:p>
          <a:p>
            <a:pPr indent="-499521">
              <a:lnSpc>
                <a:spcPct val="90000"/>
              </a:lnSpc>
              <a:spcBef>
                <a:spcPts val="1333"/>
              </a:spcBef>
              <a:buClr>
                <a:schemeClr val="dk1"/>
              </a:buClr>
              <a:buSzPts val="2300"/>
              <a:buFont typeface="Source Sans Pro"/>
              <a:buAutoNum type="arabicPeriod"/>
            </a:pPr>
            <a:r>
              <a:rPr lang="en" sz="3067" dirty="0">
                <a:solidFill>
                  <a:schemeClr val="dk1"/>
                </a:solidFill>
                <a:latin typeface="Source Sans Pro"/>
                <a:ea typeface="Source Sans Pro"/>
                <a:cs typeface="Source Sans Pro"/>
                <a:sym typeface="Source Sans Pro"/>
              </a:rPr>
              <a:t>Round-up and acknowledgments</a:t>
            </a:r>
            <a:endParaRPr lang="en" sz="3067" b="1" dirty="0">
              <a:solidFill>
                <a:schemeClr val="dk1"/>
              </a:solidFill>
              <a:latin typeface="Source Sans Pro"/>
              <a:ea typeface="Source Sans Pro"/>
              <a:cs typeface="Source Sans Pro"/>
              <a:sym typeface="Source Sans Pro"/>
            </a:endParaRPr>
          </a:p>
          <a:p>
            <a:pPr indent="-499521">
              <a:lnSpc>
                <a:spcPct val="90000"/>
              </a:lnSpc>
              <a:spcBef>
                <a:spcPts val="1333"/>
              </a:spcBef>
              <a:buClr>
                <a:schemeClr val="dk1"/>
              </a:buClr>
              <a:buSzPts val="2300"/>
              <a:buFont typeface="Source Sans Pro"/>
              <a:buAutoNum type="arabicPeriod"/>
            </a:pPr>
            <a:endParaRPr sz="3067" dirty="0">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207138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Autofit/>
          </a:bodyPr>
          <a:lstStyle/>
          <a:p>
            <a:pPr>
              <a:buSzPct val="111111"/>
            </a:pPr>
            <a:r>
              <a:rPr lang="en-GB" sz="4000" b="1" dirty="0">
                <a:solidFill>
                  <a:schemeClr val="dk1"/>
                </a:solidFill>
                <a:latin typeface="Cambria" panose="02040503050406030204" pitchFamily="18" charset="0"/>
                <a:ea typeface="Cambria" panose="02040503050406030204" pitchFamily="18" charset="0"/>
                <a:cs typeface="Source Sans Pro"/>
                <a:sym typeface="Source Sans Pro"/>
              </a:rPr>
              <a:t>gigs</a:t>
            </a:r>
            <a:r>
              <a:rPr lang="en-GB" sz="4000" b="1" dirty="0">
                <a:latin typeface="Source Sans Pro"/>
                <a:ea typeface="Source Sans Pro"/>
                <a:cs typeface="Source Sans Pro"/>
                <a:sym typeface="Source Sans Pro"/>
              </a:rPr>
              <a:t> | </a:t>
            </a:r>
            <a:r>
              <a:rPr lang="en-GB" sz="4000" dirty="0">
                <a:latin typeface="Source Sans Pro"/>
                <a:ea typeface="Source Sans Pro"/>
                <a:cs typeface="Source Sans Pro"/>
                <a:sym typeface="Source Sans Pro"/>
              </a:rPr>
              <a:t>Looking forwards</a:t>
            </a:r>
          </a:p>
        </p:txBody>
      </p:sp>
      <p:sp>
        <p:nvSpPr>
          <p:cNvPr id="41" name="TextBox 40">
            <a:extLst>
              <a:ext uri="{FF2B5EF4-FFF2-40B4-BE49-F238E27FC236}">
                <a16:creationId xmlns:a16="http://schemas.microsoft.com/office/drawing/2014/main" id="{14440FF6-7026-6F79-2085-0AB991ED029A}"/>
              </a:ext>
            </a:extLst>
          </p:cNvPr>
          <p:cNvSpPr txBox="1"/>
          <p:nvPr/>
        </p:nvSpPr>
        <p:spPr>
          <a:xfrm rot="172316">
            <a:off x="7940635" y="1557246"/>
            <a:ext cx="3588783" cy="1323439"/>
          </a:xfrm>
          <a:prstGeom prst="rect">
            <a:avLst/>
          </a:prstGeom>
          <a:solidFill>
            <a:schemeClr val="bg1"/>
          </a:solidFill>
          <a:ln w="28575">
            <a:solidFill>
              <a:srgbClr val="E31611"/>
            </a:solidFill>
          </a:ln>
        </p:spPr>
        <p:style>
          <a:lnRef idx="2">
            <a:schemeClr val="dk1"/>
          </a:lnRef>
          <a:fillRef idx="1">
            <a:schemeClr val="lt1"/>
          </a:fillRef>
          <a:effectRef idx="0">
            <a:schemeClr val="dk1"/>
          </a:effectRef>
          <a:fontRef idx="minor">
            <a:schemeClr val="dk1"/>
          </a:fontRef>
        </p:style>
        <p:txBody>
          <a:bodyPr wrap="square">
            <a:spAutoFit/>
          </a:bodyPr>
          <a:lstStyle/>
          <a:p>
            <a:pPr algn="just">
              <a:buClr>
                <a:schemeClr val="dk1"/>
              </a:buClr>
              <a:buSzPts val="1600"/>
            </a:pPr>
            <a:r>
              <a:rPr lang="en" sz="2000" b="1" u="sng" dirty="0">
                <a:latin typeface="Source Sans Pro"/>
                <a:ea typeface="Source Sans Pro"/>
                <a:cs typeface="Source Sans Pro"/>
                <a:sym typeface="Source Sans Pro"/>
              </a:rPr>
              <a:t>On functional stability:</a:t>
            </a:r>
            <a:r>
              <a:rPr lang="en" sz="2000" b="1" dirty="0">
                <a:latin typeface="Source Sans Pro"/>
                <a:ea typeface="Source Sans Pro"/>
                <a:cs typeface="Source Sans Pro"/>
                <a:sym typeface="Source Sans Pro"/>
              </a:rPr>
              <a:t> </a:t>
            </a:r>
          </a:p>
          <a:p>
            <a:pPr algn="just">
              <a:buClr>
                <a:schemeClr val="dk1"/>
              </a:buClr>
              <a:buSzPts val="1600"/>
            </a:pPr>
            <a:r>
              <a:rPr lang="en-GB" sz="2000" dirty="0">
                <a:solidFill>
                  <a:schemeClr val="dk1"/>
                </a:solidFill>
                <a:latin typeface="Cambria" panose="02040503050406030204" pitchFamily="18" charset="0"/>
                <a:ea typeface="Cambria" panose="02040503050406030204" pitchFamily="18" charset="0"/>
                <a:cs typeface="Source Sans Pro"/>
                <a:sym typeface="Source Sans Pro"/>
              </a:rPr>
              <a:t>gigs</a:t>
            </a:r>
            <a:r>
              <a:rPr lang="en-GB" sz="2000" dirty="0">
                <a:solidFill>
                  <a:schemeClr val="dk1"/>
                </a:solidFill>
                <a:latin typeface="Source Sans Pro"/>
                <a:ea typeface="Source Sans Pro"/>
                <a:cs typeface="Source Sans Pro"/>
                <a:sym typeface="Source Sans Pro"/>
              </a:rPr>
              <a:t> classification functionality may change as we work on our guidance.</a:t>
            </a:r>
          </a:p>
        </p:txBody>
      </p:sp>
      <p:grpSp>
        <p:nvGrpSpPr>
          <p:cNvPr id="46" name="Group 45">
            <a:extLst>
              <a:ext uri="{FF2B5EF4-FFF2-40B4-BE49-F238E27FC236}">
                <a16:creationId xmlns:a16="http://schemas.microsoft.com/office/drawing/2014/main" id="{B100A7DA-9D65-E19F-C8BB-9E6EE78708C3}"/>
              </a:ext>
            </a:extLst>
          </p:cNvPr>
          <p:cNvGrpSpPr/>
          <p:nvPr/>
        </p:nvGrpSpPr>
        <p:grpSpPr>
          <a:xfrm>
            <a:off x="1377459" y="1921937"/>
            <a:ext cx="9437082" cy="3518754"/>
            <a:chOff x="2205663" y="1669623"/>
            <a:chExt cx="9437082" cy="3518754"/>
          </a:xfrm>
        </p:grpSpPr>
        <p:grpSp>
          <p:nvGrpSpPr>
            <p:cNvPr id="42" name="Group 41">
              <a:extLst>
                <a:ext uri="{FF2B5EF4-FFF2-40B4-BE49-F238E27FC236}">
                  <a16:creationId xmlns:a16="http://schemas.microsoft.com/office/drawing/2014/main" id="{BB233FF3-83D9-B936-CFB3-3310D5E6197F}"/>
                </a:ext>
              </a:extLst>
            </p:cNvPr>
            <p:cNvGrpSpPr/>
            <p:nvPr/>
          </p:nvGrpSpPr>
          <p:grpSpPr>
            <a:xfrm>
              <a:off x="2205663" y="1669623"/>
              <a:ext cx="5857149" cy="3518754"/>
              <a:chOff x="4252051" y="2081946"/>
              <a:chExt cx="4276836" cy="2702316"/>
            </a:xfrm>
          </p:grpSpPr>
          <p:grpSp>
            <p:nvGrpSpPr>
              <p:cNvPr id="5" name="Group 4">
                <a:extLst>
                  <a:ext uri="{FF2B5EF4-FFF2-40B4-BE49-F238E27FC236}">
                    <a16:creationId xmlns:a16="http://schemas.microsoft.com/office/drawing/2014/main" id="{9D0481BE-9EF7-8161-0E4D-E93BC4E3687C}"/>
                  </a:ext>
                </a:extLst>
              </p:cNvPr>
              <p:cNvGrpSpPr/>
              <p:nvPr/>
            </p:nvGrpSpPr>
            <p:grpSpPr>
              <a:xfrm>
                <a:off x="5761992" y="2081946"/>
                <a:ext cx="2766895" cy="2702316"/>
                <a:chOff x="7626900" y="1555189"/>
                <a:chExt cx="2484840" cy="2297472"/>
              </a:xfrm>
            </p:grpSpPr>
            <p:pic>
              <p:nvPicPr>
                <p:cNvPr id="34" name="Picture 2" descr="File:SAS logo horiz.svg">
                  <a:extLst>
                    <a:ext uri="{FF2B5EF4-FFF2-40B4-BE49-F238E27FC236}">
                      <a16:creationId xmlns:a16="http://schemas.microsoft.com/office/drawing/2014/main" id="{42457BC5-B940-3D7A-CCCF-6E4589C24F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9725" y="3102517"/>
                  <a:ext cx="1034945" cy="42225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File:R logo.svg - Wikimedia Commons">
                  <a:extLst>
                    <a:ext uri="{FF2B5EF4-FFF2-40B4-BE49-F238E27FC236}">
                      <a16:creationId xmlns:a16="http://schemas.microsoft.com/office/drawing/2014/main" id="{47A4F971-B84C-CA47-0746-089018064A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1345" y="2933464"/>
                  <a:ext cx="990624" cy="763978"/>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5D62E5E0-8F3F-309E-49C5-4181647BC778}"/>
                    </a:ext>
                  </a:extLst>
                </p:cNvPr>
                <p:cNvSpPr/>
                <p:nvPr/>
              </p:nvSpPr>
              <p:spPr>
                <a:xfrm>
                  <a:off x="7626900" y="2774626"/>
                  <a:ext cx="2484840" cy="1078035"/>
                </a:xfrm>
                <a:prstGeom prst="rect">
                  <a:avLst/>
                </a:prstGeom>
                <a:noFill/>
                <a:ln w="19050" cap="flat" cmpd="sng" algn="ctr">
                  <a:solidFill>
                    <a:srgbClr val="93A6AF">
                      <a:alpha val="80000"/>
                    </a:srgb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ADE24DB3-59DF-CAC3-A8E0-AAC249B4167F}"/>
                    </a:ext>
                  </a:extLst>
                </p:cNvPr>
                <p:cNvCxnSpPr>
                  <a:cxnSpLocks/>
                  <a:stCxn id="36" idx="0"/>
                  <a:endCxn id="36" idx="2"/>
                </p:cNvCxnSpPr>
                <p:nvPr/>
              </p:nvCxnSpPr>
              <p:spPr>
                <a:xfrm>
                  <a:off x="8869320" y="2774626"/>
                  <a:ext cx="0" cy="1078035"/>
                </a:xfrm>
                <a:prstGeom prst="line">
                  <a:avLst/>
                </a:prstGeom>
                <a:ln w="12700">
                  <a:solidFill>
                    <a:srgbClr val="93A6AF"/>
                  </a:solidFill>
                </a:ln>
              </p:spPr>
              <p:style>
                <a:lnRef idx="1">
                  <a:schemeClr val="accent3"/>
                </a:lnRef>
                <a:fillRef idx="0">
                  <a:schemeClr val="accent3"/>
                </a:fillRef>
                <a:effectRef idx="0">
                  <a:schemeClr val="accent3"/>
                </a:effectRef>
                <a:fontRef idx="minor">
                  <a:schemeClr val="tx1"/>
                </a:fontRef>
              </p:style>
            </p:cxnSp>
            <p:pic>
              <p:nvPicPr>
                <p:cNvPr id="38" name="Picture 37" descr="File:Stata Logo.svg">
                  <a:extLst>
                    <a:ext uri="{FF2B5EF4-FFF2-40B4-BE49-F238E27FC236}">
                      <a16:creationId xmlns:a16="http://schemas.microsoft.com/office/drawing/2014/main" id="{69D65067-4773-5A43-AACB-D9F5C8508D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2312" y="1749126"/>
                  <a:ext cx="2134012" cy="690161"/>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BC506EDA-860F-4F5E-5237-81A4CAE11966}"/>
                    </a:ext>
                  </a:extLst>
                </p:cNvPr>
                <p:cNvSpPr/>
                <p:nvPr/>
              </p:nvSpPr>
              <p:spPr>
                <a:xfrm>
                  <a:off x="7626900" y="1555189"/>
                  <a:ext cx="2484840" cy="1078035"/>
                </a:xfrm>
                <a:prstGeom prst="rect">
                  <a:avLst/>
                </a:prstGeom>
                <a:noFill/>
                <a:ln w="19050" cap="flat" cmpd="sng" algn="ctr">
                  <a:solidFill>
                    <a:srgbClr val="93A6AF">
                      <a:alpha val="80000"/>
                    </a:srgb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dirty="0"/>
                </a:p>
              </p:txBody>
            </p:sp>
          </p:grpSp>
          <p:grpSp>
            <p:nvGrpSpPr>
              <p:cNvPr id="6" name="Group 5">
                <a:extLst>
                  <a:ext uri="{FF2B5EF4-FFF2-40B4-BE49-F238E27FC236}">
                    <a16:creationId xmlns:a16="http://schemas.microsoft.com/office/drawing/2014/main" id="{5C9A7AAE-F338-F6B1-8EDA-77EB30C28A4D}"/>
                  </a:ext>
                </a:extLst>
              </p:cNvPr>
              <p:cNvGrpSpPr/>
              <p:nvPr/>
            </p:nvGrpSpPr>
            <p:grpSpPr>
              <a:xfrm rot="5400000">
                <a:off x="3584960" y="2749038"/>
                <a:ext cx="2702315" cy="1368134"/>
                <a:chOff x="4121740" y="4891005"/>
                <a:chExt cx="2484840" cy="1078035"/>
              </a:xfrm>
            </p:grpSpPr>
            <p:sp>
              <p:nvSpPr>
                <p:cNvPr id="30" name="Rectangle 29">
                  <a:extLst>
                    <a:ext uri="{FF2B5EF4-FFF2-40B4-BE49-F238E27FC236}">
                      <a16:creationId xmlns:a16="http://schemas.microsoft.com/office/drawing/2014/main" id="{03F5CD0B-D768-3162-A71B-8A8D02E0BC2E}"/>
                    </a:ext>
                  </a:extLst>
                </p:cNvPr>
                <p:cNvSpPr/>
                <p:nvPr/>
              </p:nvSpPr>
              <p:spPr>
                <a:xfrm>
                  <a:off x="4121740" y="4891005"/>
                  <a:ext cx="2484840" cy="1078035"/>
                </a:xfrm>
                <a:prstGeom prst="rect">
                  <a:avLst/>
                </a:prstGeom>
                <a:noFill/>
                <a:ln w="19050" cap="flat" cmpd="sng" algn="ctr">
                  <a:solidFill>
                    <a:srgbClr val="93A6AF">
                      <a:alpha val="80000"/>
                    </a:srgb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pic>
              <p:nvPicPr>
                <p:cNvPr id="31" name="Graphic 30">
                  <a:extLst>
                    <a:ext uri="{FF2B5EF4-FFF2-40B4-BE49-F238E27FC236}">
                      <a16:creationId xmlns:a16="http://schemas.microsoft.com/office/drawing/2014/main" id="{7740C530-01B0-A2EE-53BF-C760132268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5400000">
                  <a:off x="4310123" y="4947077"/>
                  <a:ext cx="865655" cy="965890"/>
                </a:xfrm>
                <a:prstGeom prst="rect">
                  <a:avLst/>
                </a:prstGeom>
              </p:spPr>
            </p:pic>
            <p:pic>
              <p:nvPicPr>
                <p:cNvPr id="32" name="Graphic 31">
                  <a:extLst>
                    <a:ext uri="{FF2B5EF4-FFF2-40B4-BE49-F238E27FC236}">
                      <a16:creationId xmlns:a16="http://schemas.microsoft.com/office/drawing/2014/main" id="{66436AD9-C918-08C6-02D0-16DD22B31F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6200000">
                  <a:off x="5552542" y="4947077"/>
                  <a:ext cx="865655" cy="965890"/>
                </a:xfrm>
                <a:prstGeom prst="rect">
                  <a:avLst/>
                </a:prstGeom>
              </p:spPr>
            </p:pic>
            <p:cxnSp>
              <p:nvCxnSpPr>
                <p:cNvPr id="33" name="Straight Connector 32">
                  <a:extLst>
                    <a:ext uri="{FF2B5EF4-FFF2-40B4-BE49-F238E27FC236}">
                      <a16:creationId xmlns:a16="http://schemas.microsoft.com/office/drawing/2014/main" id="{AC5F9215-0C94-1EFF-243A-BDDD3EB955F6}"/>
                    </a:ext>
                  </a:extLst>
                </p:cNvPr>
                <p:cNvCxnSpPr>
                  <a:cxnSpLocks/>
                </p:cNvCxnSpPr>
                <p:nvPr/>
              </p:nvCxnSpPr>
              <p:spPr>
                <a:xfrm>
                  <a:off x="5364160" y="4891005"/>
                  <a:ext cx="0" cy="1078035"/>
                </a:xfrm>
                <a:prstGeom prst="line">
                  <a:avLst/>
                </a:prstGeom>
                <a:ln w="12700">
                  <a:solidFill>
                    <a:srgbClr val="93A6AF"/>
                  </a:solidFill>
                </a:ln>
              </p:spPr>
              <p:style>
                <a:lnRef idx="1">
                  <a:schemeClr val="accent3"/>
                </a:lnRef>
                <a:fillRef idx="0">
                  <a:schemeClr val="accent3"/>
                </a:fillRef>
                <a:effectRef idx="0">
                  <a:schemeClr val="accent3"/>
                </a:effectRef>
                <a:fontRef idx="minor">
                  <a:schemeClr val="tx1"/>
                </a:fontRef>
              </p:style>
            </p:cxnSp>
          </p:grpSp>
        </p:grpSp>
        <p:sp>
          <p:nvSpPr>
            <p:cNvPr id="43" name="Left Brace 42">
              <a:extLst>
                <a:ext uri="{FF2B5EF4-FFF2-40B4-BE49-F238E27FC236}">
                  <a16:creationId xmlns:a16="http://schemas.microsoft.com/office/drawing/2014/main" id="{7043CFA0-A48C-3D6B-EADF-5C5055573283}"/>
                </a:ext>
              </a:extLst>
            </p:cNvPr>
            <p:cNvSpPr/>
            <p:nvPr/>
          </p:nvSpPr>
          <p:spPr>
            <a:xfrm rot="10800000">
              <a:off x="8137671" y="1756161"/>
              <a:ext cx="456065" cy="334567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45" name="TextBox 44">
              <a:extLst>
                <a:ext uri="{FF2B5EF4-FFF2-40B4-BE49-F238E27FC236}">
                  <a16:creationId xmlns:a16="http://schemas.microsoft.com/office/drawing/2014/main" id="{AD215DDA-F460-DFA1-1C33-30030B014E14}"/>
                </a:ext>
              </a:extLst>
            </p:cNvPr>
            <p:cNvSpPr txBox="1"/>
            <p:nvPr/>
          </p:nvSpPr>
          <p:spPr>
            <a:xfrm>
              <a:off x="8668595" y="2717945"/>
              <a:ext cx="2974150" cy="1813702"/>
            </a:xfrm>
            <a:prstGeom prst="rect">
              <a:avLst/>
            </a:prstGeom>
            <a:noFill/>
          </p:spPr>
          <p:txBody>
            <a:bodyPr wrap="square">
              <a:spAutoFit/>
            </a:bodyPr>
            <a:lstStyle/>
            <a:p>
              <a:pPr>
                <a:buClr>
                  <a:schemeClr val="dk1"/>
                </a:buClr>
                <a:buSzPts val="1600"/>
              </a:pPr>
              <a:r>
                <a:rPr lang="en-GB" sz="2133" b="1" dirty="0">
                  <a:solidFill>
                    <a:schemeClr val="dk1"/>
                  </a:solidFill>
                  <a:latin typeface="Source Sans Pro"/>
                  <a:ea typeface="Source Sans Pro"/>
                  <a:cs typeface="Source Sans Pro"/>
                  <a:sym typeface="Source Sans Pro"/>
                </a:rPr>
                <a:t>Stata package</a:t>
              </a:r>
              <a:endParaRPr lang="en-GB" sz="2133" dirty="0">
                <a:solidFill>
                  <a:schemeClr val="dk1"/>
                </a:solidFill>
                <a:latin typeface="Source Sans Pro"/>
                <a:ea typeface="Source Sans Pro"/>
                <a:cs typeface="Source Sans Pro"/>
                <a:sym typeface="Source Sans Pro"/>
              </a:endParaRPr>
            </a:p>
            <a:p>
              <a:pPr lvl="2" indent="-440256">
                <a:buClr>
                  <a:schemeClr val="dk1"/>
                </a:buClr>
                <a:buSzPts val="1600"/>
                <a:buFont typeface="Source Sans Pro"/>
                <a:buChar char="○"/>
              </a:pPr>
              <a:r>
                <a:rPr lang="en-GB" sz="1730" dirty="0">
                  <a:solidFill>
                    <a:schemeClr val="dk1"/>
                  </a:solidFill>
                  <a:latin typeface="Source Sans Pro"/>
                  <a:ea typeface="Source Sans Pro"/>
                  <a:cs typeface="Source Sans Pro"/>
                  <a:sym typeface="Source Sans Pro"/>
                </a:rPr>
                <a:t>Optimisation</a:t>
              </a:r>
            </a:p>
            <a:p>
              <a:pPr lvl="2" indent="-440256">
                <a:buClr>
                  <a:schemeClr val="dk1"/>
                </a:buClr>
                <a:buSzPts val="1600"/>
                <a:buFont typeface="Source Sans Pro"/>
                <a:buChar char="○"/>
              </a:pPr>
              <a:r>
                <a:rPr lang="en-GB" sz="1730" dirty="0">
                  <a:solidFill>
                    <a:schemeClr val="dk1"/>
                  </a:solidFill>
                  <a:latin typeface="Source Sans Pro"/>
                  <a:ea typeface="Source Sans Pro"/>
                  <a:cs typeface="Source Sans Pro"/>
                  <a:sym typeface="Source Sans Pro"/>
                </a:rPr>
                <a:t>Availability via SJ</a:t>
              </a:r>
            </a:p>
            <a:p>
              <a:pPr>
                <a:buClr>
                  <a:schemeClr val="dk1"/>
                </a:buClr>
                <a:buSzPts val="1600"/>
              </a:pPr>
              <a:r>
                <a:rPr lang="en-GB" sz="2133" b="1" dirty="0">
                  <a:solidFill>
                    <a:schemeClr val="dk1"/>
                  </a:solidFill>
                  <a:latin typeface="Source Sans Pro"/>
                  <a:ea typeface="Source Sans Pro"/>
                  <a:cs typeface="Source Sans Pro"/>
                  <a:sym typeface="Source Sans Pro"/>
                </a:rPr>
                <a:t>R package</a:t>
              </a:r>
              <a:endParaRPr lang="en-GB" sz="2133" dirty="0">
                <a:solidFill>
                  <a:schemeClr val="dk1"/>
                </a:solidFill>
                <a:latin typeface="Source Sans Pro"/>
                <a:ea typeface="Source Sans Pro"/>
                <a:cs typeface="Source Sans Pro"/>
                <a:sym typeface="Source Sans Pro"/>
              </a:endParaRPr>
            </a:p>
            <a:p>
              <a:pPr lvl="2" indent="-440256">
                <a:buClr>
                  <a:schemeClr val="dk1"/>
                </a:buClr>
                <a:buSzPts val="1600"/>
                <a:buFont typeface="Source Sans Pro"/>
                <a:buChar char="○"/>
              </a:pPr>
              <a:r>
                <a:rPr lang="en-GB" sz="1730" dirty="0">
                  <a:solidFill>
                    <a:schemeClr val="dk1"/>
                  </a:solidFill>
                  <a:latin typeface="Source Sans Pro"/>
                  <a:ea typeface="Source Sans Pro"/>
                  <a:cs typeface="Source Sans Pro"/>
                  <a:sym typeface="Source Sans Pro"/>
                </a:rPr>
                <a:t>Availability in GitHub/CRAN</a:t>
              </a:r>
            </a:p>
          </p:txBody>
        </p:sp>
      </p:grpSp>
    </p:spTree>
    <p:extLst>
      <p:ext uri="{BB962C8B-B14F-4D97-AF65-F5344CB8AC3E}">
        <p14:creationId xmlns:p14="http://schemas.microsoft.com/office/powerpoint/2010/main" val="283819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27976" y="2124326"/>
            <a:ext cx="1156996" cy="617294"/>
          </a:xfrm>
        </p:spPr>
        <p:txBody>
          <a:bodyPr>
            <a:normAutofit lnSpcReduction="10000"/>
          </a:bodyPr>
          <a:lstStyle/>
          <a:p>
            <a:pPr>
              <a:spcBef>
                <a:spcPts val="0"/>
              </a:spcBef>
            </a:pPr>
            <a:r>
              <a:rPr lang="en-US" sz="2000" dirty="0"/>
              <a:t>Dr Eric Ohuma</a:t>
            </a:r>
          </a:p>
        </p:txBody>
      </p:sp>
      <p:sp>
        <p:nvSpPr>
          <p:cNvPr id="6" name="Subtitle 2">
            <a:extLst>
              <a:ext uri="{FF2B5EF4-FFF2-40B4-BE49-F238E27FC236}">
                <a16:creationId xmlns:a16="http://schemas.microsoft.com/office/drawing/2014/main" id="{AB16ED0C-4BCC-5F7F-9F00-0EB046D62B70}"/>
              </a:ext>
            </a:extLst>
          </p:cNvPr>
          <p:cNvSpPr txBox="1">
            <a:spLocks/>
          </p:cNvSpPr>
          <p:nvPr/>
        </p:nvSpPr>
        <p:spPr>
          <a:xfrm>
            <a:off x="1807028" y="2124326"/>
            <a:ext cx="1156996" cy="61729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Dr Linda </a:t>
            </a:r>
            <a:r>
              <a:rPr lang="en-US" dirty="0" err="1"/>
              <a:t>Vesel</a:t>
            </a:r>
            <a:endParaRPr lang="en-US" dirty="0"/>
          </a:p>
        </p:txBody>
      </p:sp>
      <p:pic>
        <p:nvPicPr>
          <p:cNvPr id="1026" name="Picture 2" descr="Linda Vesel - Ariadne Labs">
            <a:extLst>
              <a:ext uri="{FF2B5EF4-FFF2-40B4-BE49-F238E27FC236}">
                <a16:creationId xmlns:a16="http://schemas.microsoft.com/office/drawing/2014/main" id="{95A8C2F3-CC92-F0A5-4AF6-B740C5094A9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774"/>
          <a:stretch/>
        </p:blipFill>
        <p:spPr bwMode="auto">
          <a:xfrm>
            <a:off x="472455" y="1766556"/>
            <a:ext cx="1334573" cy="1333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ric Ohuma">
            <a:extLst>
              <a:ext uri="{FF2B5EF4-FFF2-40B4-BE49-F238E27FC236}">
                <a16:creationId xmlns:a16="http://schemas.microsoft.com/office/drawing/2014/main" id="{97550EA0-CE17-C741-5258-B5C608271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4972" y="1765687"/>
            <a:ext cx="1334573" cy="1334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vide women with information about the risk of pregnancy to increase ...">
            <a:extLst>
              <a:ext uri="{FF2B5EF4-FFF2-40B4-BE49-F238E27FC236}">
                <a16:creationId xmlns:a16="http://schemas.microsoft.com/office/drawing/2014/main" id="{3CE1C062-F04A-1055-B510-3041244B4F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32" y="6349607"/>
            <a:ext cx="2335794" cy="4671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B78E7AC-9B58-838B-3925-78044EAE2656}"/>
              </a:ext>
            </a:extLst>
          </p:cNvPr>
          <p:cNvSpPr txBox="1"/>
          <p:nvPr/>
        </p:nvSpPr>
        <p:spPr>
          <a:xfrm>
            <a:off x="1217629" y="3573110"/>
            <a:ext cx="6794959" cy="748795"/>
          </a:xfrm>
          <a:prstGeom prst="rect">
            <a:avLst/>
          </a:prstGeom>
          <a:noFill/>
        </p:spPr>
        <p:txBody>
          <a:bodyPr wrap="square">
            <a:spAutoFit/>
          </a:bodyPr>
          <a:lstStyle/>
          <a:p>
            <a:pPr marL="16944" lvl="1">
              <a:buClr>
                <a:schemeClr val="dk1"/>
              </a:buClr>
              <a:buSzPct val="100000"/>
            </a:pPr>
            <a:r>
              <a:rPr lang="en-GB" sz="2133" dirty="0">
                <a:solidFill>
                  <a:schemeClr val="dk1"/>
                </a:solidFill>
                <a:latin typeface="Source Sans Pro"/>
                <a:ea typeface="Source Sans Pro"/>
                <a:cs typeface="Source Sans Pro"/>
                <a:sym typeface="Source Sans Pro"/>
              </a:rPr>
              <a:t>Get in contact:</a:t>
            </a:r>
          </a:p>
          <a:p>
            <a:pPr lvl="1" indent="-440256">
              <a:buClr>
                <a:schemeClr val="dk1"/>
              </a:buClr>
              <a:buSzPct val="100000"/>
              <a:buFont typeface="Arial" panose="020B0604020202020204" pitchFamily="34" charset="0"/>
              <a:buChar char="•"/>
            </a:pPr>
            <a:r>
              <a:rPr lang="en-GB" sz="2133" dirty="0">
                <a:solidFill>
                  <a:schemeClr val="dk1"/>
                </a:solidFill>
                <a:latin typeface="Source Sans Pro"/>
                <a:ea typeface="Source Sans Pro"/>
                <a:cs typeface="Source Sans Pro"/>
                <a:sym typeface="Source Sans Pro"/>
              </a:rPr>
              <a:t>Email me at </a:t>
            </a:r>
            <a:r>
              <a:rPr lang="en-GB" sz="2133" dirty="0">
                <a:solidFill>
                  <a:schemeClr val="dk1"/>
                </a:solidFill>
                <a:latin typeface="Source Sans Pro"/>
                <a:ea typeface="Source Sans Pro"/>
                <a:cs typeface="Source Sans Pro"/>
                <a:sym typeface="Source Sans Pro"/>
                <a:hlinkClick r:id="rId6"/>
              </a:rPr>
              <a:t>simon.parker@lshtm.ac.uk</a:t>
            </a:r>
            <a:endParaRPr lang="en-GB" sz="2133" dirty="0">
              <a:solidFill>
                <a:schemeClr val="dk1"/>
              </a:solidFill>
              <a:latin typeface="Source Sans Pro"/>
              <a:ea typeface="Source Sans Pro"/>
              <a:cs typeface="Source Sans Pro"/>
              <a:sym typeface="Source Sans Pro"/>
            </a:endParaRPr>
          </a:p>
        </p:txBody>
      </p:sp>
      <p:pic>
        <p:nvPicPr>
          <p:cNvPr id="2" name="Picture 2">
            <a:extLst>
              <a:ext uri="{FF2B5EF4-FFF2-40B4-BE49-F238E27FC236}">
                <a16:creationId xmlns:a16="http://schemas.microsoft.com/office/drawing/2014/main" id="{6F84807B-CF84-835A-1232-08142E14E6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84972" y="3416494"/>
            <a:ext cx="1334572" cy="171849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74B32829-3741-BEAF-5FDE-4BEC1CB09FEB}"/>
              </a:ext>
            </a:extLst>
          </p:cNvPr>
          <p:cNvSpPr txBox="1">
            <a:spLocks/>
          </p:cNvSpPr>
          <p:nvPr/>
        </p:nvSpPr>
        <p:spPr>
          <a:xfrm>
            <a:off x="9227976" y="3924684"/>
            <a:ext cx="1156996" cy="7021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err="1"/>
              <a:t>Bancy</a:t>
            </a:r>
            <a:r>
              <a:rPr lang="en-US" sz="2000" dirty="0"/>
              <a:t> Ngatia</a:t>
            </a:r>
          </a:p>
        </p:txBody>
      </p:sp>
    </p:spTree>
    <p:extLst>
      <p:ext uri="{BB962C8B-B14F-4D97-AF65-F5344CB8AC3E}">
        <p14:creationId xmlns:p14="http://schemas.microsoft.com/office/powerpoint/2010/main" val="19341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2" name="Google Shape;78;p16">
            <a:extLst>
              <a:ext uri="{FF2B5EF4-FFF2-40B4-BE49-F238E27FC236}">
                <a16:creationId xmlns:a16="http://schemas.microsoft.com/office/drawing/2014/main" id="{17FC2345-17B7-6F1A-8549-D6EF16BD3113}"/>
              </a:ext>
            </a:extLst>
          </p:cNvPr>
          <p:cNvSpPr txBox="1">
            <a:spLocks/>
          </p:cNvSpPr>
          <p:nvPr/>
        </p:nvSpPr>
        <p:spPr>
          <a:xfrm>
            <a:off x="391067" y="2367158"/>
            <a:ext cx="11596800" cy="2123683"/>
          </a:xfrm>
          <a:prstGeom prst="rect">
            <a:avLst/>
          </a:prstGeom>
          <a:noFill/>
          <a:ln>
            <a:no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115000"/>
              </a:lnSpc>
              <a:spcBef>
                <a:spcPts val="0"/>
              </a:spcBef>
              <a:spcAft>
                <a:spcPts val="0"/>
              </a:spcAft>
              <a:buSzPts val="1800"/>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1219170" lvl="1" indent="-423323" algn="l" defTabSz="914400" rtl="0" eaLnBrk="1" latinLnBrk="0" hangingPunct="1">
              <a:lnSpc>
                <a:spcPct val="115000"/>
              </a:lnSpc>
              <a:spcBef>
                <a:spcPts val="0"/>
              </a:spcBef>
              <a:spcAft>
                <a:spcPts val="0"/>
              </a:spcAft>
              <a:buSzPts val="1400"/>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828754" lvl="2" indent="-423323" algn="l" defTabSz="914400" rtl="0" eaLnBrk="1" latinLnBrk="0" hangingPunct="1">
              <a:lnSpc>
                <a:spcPct val="115000"/>
              </a:lnSpc>
              <a:spcBef>
                <a:spcPts val="0"/>
              </a:spcBef>
              <a:spcAft>
                <a:spcPts val="0"/>
              </a:spcAft>
              <a:buSzPts val="1400"/>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2438339" lvl="3"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3047924" lvl="4"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3657509" lvl="5"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indent="-440256">
              <a:buClr>
                <a:schemeClr val="dk1"/>
              </a:buClr>
              <a:buSzPts val="1600"/>
              <a:buFont typeface="Source Sans Pro"/>
              <a:buChar char="●"/>
            </a:pPr>
            <a:r>
              <a:rPr lang="en-GB" sz="2133" b="1" dirty="0">
                <a:solidFill>
                  <a:schemeClr val="dk1"/>
                </a:solidFill>
                <a:latin typeface="Source Sans Pro"/>
                <a:ea typeface="Source Sans Pro"/>
                <a:cs typeface="Source Sans Pro"/>
                <a:sym typeface="Source Sans Pro"/>
              </a:rPr>
              <a:t>Newborn and child growth captures more than just feeding habits</a:t>
            </a:r>
            <a:r>
              <a:rPr lang="en" sz="2400" b="1" baseline="30000" dirty="0">
                <a:solidFill>
                  <a:schemeClr val="dk1"/>
                </a:solidFill>
                <a:ea typeface="Source Sans Pro" panose="020B0503030403020204" pitchFamily="34" charset="0"/>
                <a:cs typeface="Fira Code" panose="020B0809050000020004" pitchFamily="49" charset="0"/>
                <a:sym typeface="Source Sans Pro"/>
              </a:rPr>
              <a:t>1</a:t>
            </a:r>
            <a:endParaRPr lang="en-GB" sz="2133" b="1" dirty="0">
              <a:solidFill>
                <a:schemeClr val="dk1"/>
              </a:solidFill>
              <a:latin typeface="Source Sans Pro"/>
              <a:ea typeface="Source Sans Pro"/>
              <a:cs typeface="Source Sans Pro"/>
              <a:sym typeface="Source Sans Pro"/>
            </a:endParaRPr>
          </a:p>
          <a:p>
            <a:pPr indent="-440256">
              <a:buClr>
                <a:schemeClr val="dk1"/>
              </a:buClr>
              <a:buSzPts val="1600"/>
              <a:buFont typeface="Source Sans Pro"/>
              <a:buChar char="●"/>
            </a:pPr>
            <a:r>
              <a:rPr lang="en" sz="2133" b="1" dirty="0">
                <a:solidFill>
                  <a:schemeClr val="dk1"/>
                </a:solidFill>
                <a:latin typeface="Source Sans Pro"/>
                <a:ea typeface="Source Sans Pro"/>
                <a:cs typeface="Source Sans Pro"/>
                <a:sym typeface="Source Sans Pro"/>
              </a:rPr>
              <a:t>For individuals</a:t>
            </a:r>
            <a:r>
              <a:rPr lang="en-GB" sz="2400" b="1" baseline="30000" dirty="0">
                <a:solidFill>
                  <a:schemeClr val="dk1"/>
                </a:solidFill>
                <a:latin typeface="Source Sans Pro"/>
                <a:ea typeface="Source Sans Pro"/>
                <a:cs typeface="Source Sans Pro"/>
                <a:sym typeface="Source Sans Pro"/>
              </a:rPr>
              <a:t>2</a:t>
            </a:r>
            <a:endParaRPr lang="en-GB" sz="2133" b="1" baseline="30000" dirty="0">
              <a:solidFill>
                <a:schemeClr val="dk1"/>
              </a:solidFill>
              <a:latin typeface="Source Sans Pro"/>
              <a:ea typeface="Source Sans Pro"/>
              <a:cs typeface="Source Sans Pro"/>
              <a:sym typeface="Source Sans Pro"/>
            </a:endParaRPr>
          </a:p>
          <a:p>
            <a:pPr lvl="1" indent="-440256">
              <a:buClr>
                <a:schemeClr val="dk1"/>
              </a:buClr>
              <a:buSzPts val="1600"/>
              <a:buFont typeface="Source Sans Pro"/>
              <a:buChar char="○"/>
            </a:pPr>
            <a:r>
              <a:rPr lang="en-GB" sz="1730" dirty="0">
                <a:solidFill>
                  <a:schemeClr val="dk1"/>
                </a:solidFill>
                <a:latin typeface="Source Sans Pro"/>
                <a:ea typeface="Source Sans Pro"/>
                <a:cs typeface="Source Sans Pro"/>
                <a:sym typeface="Source Sans Pro"/>
              </a:rPr>
              <a:t>Associated with failure to thrive in later life, illness and death</a:t>
            </a:r>
            <a:endParaRPr lang="en-GB" sz="1733" b="1" dirty="0">
              <a:solidFill>
                <a:schemeClr val="dk1"/>
              </a:solidFill>
              <a:latin typeface="Source Sans Pro"/>
              <a:ea typeface="Source Sans Pro"/>
              <a:cs typeface="Source Sans Pro"/>
              <a:sym typeface="Source Sans Pro"/>
            </a:endParaRPr>
          </a:p>
          <a:p>
            <a:pPr indent="-440256">
              <a:buClr>
                <a:schemeClr val="dk1"/>
              </a:buClr>
              <a:buSzPts val="1600"/>
              <a:buFont typeface="Source Sans Pro"/>
              <a:buChar char="●"/>
            </a:pPr>
            <a:r>
              <a:rPr lang="en-US" sz="2133" b="1" dirty="0">
                <a:solidFill>
                  <a:schemeClr val="dk1"/>
                </a:solidFill>
                <a:latin typeface="Source Sans Pro"/>
                <a:ea typeface="Source Sans Pro"/>
                <a:cs typeface="Source Sans Pro"/>
                <a:sym typeface="Source Sans Pro"/>
              </a:rPr>
              <a:t>At an international scale</a:t>
            </a:r>
            <a:r>
              <a:rPr lang="en-US" sz="2133" b="1" baseline="30000" dirty="0">
                <a:solidFill>
                  <a:schemeClr val="dk1"/>
                </a:solidFill>
                <a:latin typeface="Source Sans Pro"/>
                <a:ea typeface="Source Sans Pro"/>
                <a:cs typeface="Source Sans Pro"/>
                <a:sym typeface="Source Sans Pro"/>
              </a:rPr>
              <a:t>3</a:t>
            </a:r>
            <a:endParaRPr lang="en-GB" sz="2133" b="1" baseline="30000" dirty="0">
              <a:solidFill>
                <a:schemeClr val="dk1"/>
              </a:solidFill>
              <a:latin typeface="Source Sans Pro"/>
              <a:ea typeface="Source Sans Pro"/>
              <a:cs typeface="Source Sans Pro"/>
              <a:sym typeface="Source Sans Pro"/>
            </a:endParaRPr>
          </a:p>
          <a:p>
            <a:pPr lvl="1" indent="-440256">
              <a:buClr>
                <a:schemeClr val="dk1"/>
              </a:buClr>
              <a:buSzPts val="1600"/>
              <a:buFont typeface="Source Sans Pro"/>
              <a:buChar char="○"/>
            </a:pPr>
            <a:r>
              <a:rPr lang="en-GB" sz="1730" dirty="0">
                <a:solidFill>
                  <a:schemeClr val="dk1"/>
                </a:solidFill>
                <a:latin typeface="Source Sans Pro"/>
                <a:ea typeface="Source Sans Pro"/>
                <a:cs typeface="Source Sans Pro"/>
                <a:sym typeface="Source Sans Pro"/>
              </a:rPr>
              <a:t>Sustainable Development Goals</a:t>
            </a:r>
          </a:p>
        </p:txBody>
      </p:sp>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GB" b="1" dirty="0">
                <a:latin typeface="Source Sans Pro"/>
                <a:ea typeface="Source Sans Pro"/>
                <a:cs typeface="Source Sans Pro"/>
                <a:sym typeface="Source Sans Pro"/>
              </a:rPr>
              <a:t>Background | </a:t>
            </a:r>
            <a:r>
              <a:rPr lang="en-GB" dirty="0">
                <a:latin typeface="Source Sans Pro"/>
                <a:ea typeface="Source Sans Pro"/>
                <a:cs typeface="Source Sans Pro"/>
                <a:sym typeface="Source Sans Pro"/>
              </a:rPr>
              <a:t>Why care about growth?</a:t>
            </a:r>
          </a:p>
        </p:txBody>
      </p:sp>
      <p:sp>
        <p:nvSpPr>
          <p:cNvPr id="5" name="TextBox 4">
            <a:extLst>
              <a:ext uri="{FF2B5EF4-FFF2-40B4-BE49-F238E27FC236}">
                <a16:creationId xmlns:a16="http://schemas.microsoft.com/office/drawing/2014/main" id="{2A2F12F5-BF9A-D867-6EA6-D8294168F59E}"/>
              </a:ext>
            </a:extLst>
          </p:cNvPr>
          <p:cNvSpPr txBox="1"/>
          <p:nvPr/>
        </p:nvSpPr>
        <p:spPr>
          <a:xfrm>
            <a:off x="0" y="6088559"/>
            <a:ext cx="8289235" cy="769441"/>
          </a:xfrm>
          <a:prstGeom prst="rect">
            <a:avLst/>
          </a:prstGeom>
          <a:noFill/>
        </p:spPr>
        <p:txBody>
          <a:bodyPr wrap="square">
            <a:spAutoFit/>
          </a:bodyPr>
          <a:lstStyle/>
          <a:p>
            <a:pPr marL="228600" indent="-228600">
              <a:buFontTx/>
              <a:buAutoNum type="arabicPeriod"/>
            </a:pPr>
            <a:r>
              <a:rPr lang="en-GB" sz="1100" dirty="0" err="1">
                <a:effectLst/>
              </a:rPr>
              <a:t>Attanasio</a:t>
            </a:r>
            <a:r>
              <a:rPr lang="en-GB" sz="1100" dirty="0">
                <a:effectLst/>
              </a:rPr>
              <a:t>, O., </a:t>
            </a:r>
            <a:r>
              <a:rPr lang="en-GB" sz="1100" dirty="0" err="1">
                <a:effectLst/>
              </a:rPr>
              <a:t>Cattan</a:t>
            </a:r>
            <a:r>
              <a:rPr lang="en-GB" sz="1100" dirty="0">
                <a:effectLst/>
              </a:rPr>
              <a:t>, S., &amp; </a:t>
            </a:r>
            <a:r>
              <a:rPr lang="en-GB" sz="1100" dirty="0" err="1">
                <a:effectLst/>
              </a:rPr>
              <a:t>Meghir</a:t>
            </a:r>
            <a:r>
              <a:rPr lang="en-GB" sz="1100" dirty="0">
                <a:effectLst/>
              </a:rPr>
              <a:t>, C. (2022). </a:t>
            </a:r>
            <a:r>
              <a:rPr lang="en-GB" sz="1100" i="1" dirty="0">
                <a:effectLst/>
              </a:rPr>
              <a:t>Annual Reviews of Economics,</a:t>
            </a:r>
            <a:r>
              <a:rPr lang="en-GB" sz="1100" dirty="0">
                <a:effectLst/>
              </a:rPr>
              <a:t> 14(1) 853–892. </a:t>
            </a:r>
          </a:p>
          <a:p>
            <a:pPr marL="228600" indent="-228600">
              <a:buFontTx/>
              <a:buAutoNum type="arabicPeriod"/>
            </a:pPr>
            <a:r>
              <a:rPr lang="en-GB" sz="1100" dirty="0">
                <a:effectLst/>
              </a:rPr>
              <a:t>Victora, C.G. </a:t>
            </a:r>
            <a:r>
              <a:rPr lang="en-GB" sz="1100" i="1" dirty="0">
                <a:effectLst/>
              </a:rPr>
              <a:t>et al.</a:t>
            </a:r>
            <a:r>
              <a:rPr lang="en-GB" sz="1100" dirty="0">
                <a:effectLst/>
              </a:rPr>
              <a:t> (2022)</a:t>
            </a:r>
            <a:r>
              <a:rPr lang="en-GB" sz="1100" dirty="0"/>
              <a:t>.</a:t>
            </a:r>
            <a:r>
              <a:rPr lang="en-GB" sz="1100" dirty="0">
                <a:effectLst/>
              </a:rPr>
              <a:t> </a:t>
            </a:r>
            <a:r>
              <a:rPr lang="en-GB" sz="1100" i="1" dirty="0">
                <a:effectLst/>
              </a:rPr>
              <a:t>The Lancet</a:t>
            </a:r>
            <a:r>
              <a:rPr lang="en-GB" sz="1100" dirty="0">
                <a:effectLst/>
              </a:rPr>
              <a:t>, 399(10336), 1741–1752.</a:t>
            </a:r>
            <a:endParaRPr lang="en-GB" sz="1100" dirty="0"/>
          </a:p>
          <a:p>
            <a:pPr marL="228600" indent="-228600">
              <a:buAutoNum type="arabicPeriod"/>
            </a:pPr>
            <a:r>
              <a:rPr lang="en-GB" sz="1100" b="0" i="0" dirty="0">
                <a:solidFill>
                  <a:srgbClr val="0C1D39"/>
                </a:solidFill>
                <a:effectLst/>
                <a:latin typeface="avenir-lt-w01_35-light1475496"/>
              </a:rPr>
              <a:t>WHO/UNICEF. 2019. WHO/UNICEF discussion paper: The extension of the 2025 maternal, infant and young child nutrition targets to 2030. </a:t>
            </a:r>
            <a:r>
              <a:rPr lang="en-GB" sz="1100" b="0" i="0" u="none" strike="noStrike" dirty="0">
                <a:effectLst/>
                <a:latin typeface="avenir-lt-w01_35-light1475496"/>
                <a:hlinkClick r:id="rId3"/>
              </a:rPr>
              <a:t>https://data.unicef.org/resources/who-unicef-discussion-paper-nutrition-targets/</a:t>
            </a:r>
            <a:r>
              <a:rPr lang="en-GB" sz="1100" b="0" i="0" dirty="0">
                <a:solidFill>
                  <a:srgbClr val="0C1D39"/>
                </a:solidFill>
                <a:effectLst/>
                <a:latin typeface="avenir-lt-w01_35-light1475496"/>
              </a:rPr>
              <a:t> (accessed August 30</a:t>
            </a:r>
            <a:r>
              <a:rPr lang="en-GB" sz="1100" b="0" i="0" baseline="30000" dirty="0">
                <a:solidFill>
                  <a:srgbClr val="0C1D39"/>
                </a:solidFill>
                <a:effectLst/>
                <a:latin typeface="avenir-lt-w01_35-light1475496"/>
              </a:rPr>
              <a:t>th</a:t>
            </a:r>
            <a:r>
              <a:rPr lang="en-GB" sz="1100" b="0" i="0" dirty="0">
                <a:solidFill>
                  <a:srgbClr val="0C1D39"/>
                </a:solidFill>
                <a:effectLst/>
                <a:latin typeface="avenir-lt-w01_35-light1475496"/>
              </a:rPr>
              <a:t>, 2023).</a:t>
            </a:r>
            <a:endParaRPr lang="en-GB" sz="1100" dirty="0"/>
          </a:p>
        </p:txBody>
      </p:sp>
    </p:spTree>
    <p:extLst>
      <p:ext uri="{BB962C8B-B14F-4D97-AF65-F5344CB8AC3E}">
        <p14:creationId xmlns:p14="http://schemas.microsoft.com/office/powerpoint/2010/main" val="53046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7" name="Group 6">
            <a:extLst>
              <a:ext uri="{FF2B5EF4-FFF2-40B4-BE49-F238E27FC236}">
                <a16:creationId xmlns:a16="http://schemas.microsoft.com/office/drawing/2014/main" id="{A7543145-7913-4AAC-A16A-065B0AF69708}"/>
              </a:ext>
            </a:extLst>
          </p:cNvPr>
          <p:cNvGrpSpPr/>
          <p:nvPr/>
        </p:nvGrpSpPr>
        <p:grpSpPr>
          <a:xfrm>
            <a:off x="6806901" y="1311968"/>
            <a:ext cx="4562628" cy="5251965"/>
            <a:chOff x="6714972" y="1033504"/>
            <a:chExt cx="4562628" cy="5251965"/>
          </a:xfrm>
        </p:grpSpPr>
        <p:grpSp>
          <p:nvGrpSpPr>
            <p:cNvPr id="6" name="Group 5">
              <a:extLst>
                <a:ext uri="{FF2B5EF4-FFF2-40B4-BE49-F238E27FC236}">
                  <a16:creationId xmlns:a16="http://schemas.microsoft.com/office/drawing/2014/main" id="{C29F8FBE-586C-43D2-AB31-6BB063327ED2}"/>
                </a:ext>
              </a:extLst>
            </p:cNvPr>
            <p:cNvGrpSpPr/>
            <p:nvPr/>
          </p:nvGrpSpPr>
          <p:grpSpPr>
            <a:xfrm>
              <a:off x="6714972" y="1178293"/>
              <a:ext cx="4562628" cy="5107176"/>
              <a:chOff x="6714972" y="1178293"/>
              <a:chExt cx="4562628" cy="5107176"/>
            </a:xfrm>
          </p:grpSpPr>
          <p:pic>
            <p:nvPicPr>
              <p:cNvPr id="3" name="Picture 2">
                <a:extLst>
                  <a:ext uri="{FF2B5EF4-FFF2-40B4-BE49-F238E27FC236}">
                    <a16:creationId xmlns:a16="http://schemas.microsoft.com/office/drawing/2014/main" id="{B09A82EE-C2B0-3BE6-9788-8B93098AA370}"/>
                  </a:ext>
                </a:extLst>
              </p:cNvPr>
              <p:cNvPicPr>
                <a:picLocks noChangeAspect="1"/>
              </p:cNvPicPr>
              <p:nvPr/>
            </p:nvPicPr>
            <p:blipFill>
              <a:blip r:embed="rId3"/>
              <a:stretch>
                <a:fillRect/>
              </a:stretch>
            </p:blipFill>
            <p:spPr>
              <a:xfrm>
                <a:off x="6958488" y="1178293"/>
                <a:ext cx="4319112" cy="5107176"/>
              </a:xfrm>
              <a:prstGeom prst="rect">
                <a:avLst/>
              </a:prstGeom>
            </p:spPr>
          </p:pic>
          <p:sp>
            <p:nvSpPr>
              <p:cNvPr id="2" name="TextBox 1">
                <a:extLst>
                  <a:ext uri="{FF2B5EF4-FFF2-40B4-BE49-F238E27FC236}">
                    <a16:creationId xmlns:a16="http://schemas.microsoft.com/office/drawing/2014/main" id="{6070AA29-A0D0-6079-0523-5F5432BB452E}"/>
                  </a:ext>
                </a:extLst>
              </p:cNvPr>
              <p:cNvSpPr txBox="1"/>
              <p:nvPr/>
            </p:nvSpPr>
            <p:spPr>
              <a:xfrm rot="16200000">
                <a:off x="6369781" y="3402724"/>
                <a:ext cx="96738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Weight (kg)</a:t>
                </a:r>
                <a:endParaRPr lang="en-GB" sz="1200" dirty="0">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1612661F-6E19-49CC-9582-41DFAB6904A7}"/>
                </a:ext>
              </a:extLst>
            </p:cNvPr>
            <p:cNvSpPr txBox="1"/>
            <p:nvPr/>
          </p:nvSpPr>
          <p:spPr>
            <a:xfrm>
              <a:off x="7175500" y="1033504"/>
              <a:ext cx="3083345"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Weight (kg) vs age in months by percentile</a:t>
              </a:r>
              <a:endParaRPr lang="en-GB" sz="1200" dirty="0">
                <a:latin typeface="Arial" panose="020B0604020202020204" pitchFamily="34" charset="0"/>
                <a:cs typeface="Arial" panose="020B0604020202020204" pitchFamily="34" charset="0"/>
              </a:endParaRPr>
            </a:p>
          </p:txBody>
        </p:sp>
      </p:grpSp>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 b="1" dirty="0">
                <a:latin typeface="Source Sans Pro"/>
                <a:ea typeface="Source Sans Pro"/>
                <a:cs typeface="Source Sans Pro"/>
                <a:sym typeface="Source Sans Pro"/>
              </a:rPr>
              <a:t>Background | </a:t>
            </a:r>
            <a:r>
              <a:rPr lang="en" dirty="0">
                <a:latin typeface="Source Sans Pro"/>
                <a:ea typeface="Source Sans Pro"/>
                <a:cs typeface="Source Sans Pro"/>
                <a:sym typeface="Source Sans Pro"/>
              </a:rPr>
              <a:t>Analysing growth</a:t>
            </a:r>
            <a:endParaRPr dirty="0">
              <a:latin typeface="Source Sans Pro"/>
              <a:ea typeface="Source Sans Pro"/>
              <a:cs typeface="Source Sans Pro"/>
              <a:sym typeface="Source Sans Pro"/>
            </a:endParaRPr>
          </a:p>
        </p:txBody>
      </p:sp>
      <p:sp>
        <p:nvSpPr>
          <p:cNvPr id="78" name="Google Shape;78;p16"/>
          <p:cNvSpPr txBox="1">
            <a:spLocks noGrp="1"/>
          </p:cNvSpPr>
          <p:nvPr>
            <p:ph type="body" idx="1"/>
          </p:nvPr>
        </p:nvSpPr>
        <p:spPr>
          <a:xfrm>
            <a:off x="749937" y="2528886"/>
            <a:ext cx="5461084" cy="2373313"/>
          </a:xfrm>
          <a:prstGeom prst="rect">
            <a:avLst/>
          </a:prstGeom>
          <a:noFill/>
          <a:ln>
            <a:noFill/>
          </a:ln>
        </p:spPr>
        <p:txBody>
          <a:bodyPr spcFirstLastPara="1" vert="horz" wrap="square" lIns="121900" tIns="121900" rIns="121900" bIns="121900" rtlCol="0" anchor="t" anchorCtr="0">
            <a:noAutofit/>
          </a:bodyPr>
          <a:lstStyle/>
          <a:p>
            <a:pPr marL="169329" indent="0">
              <a:buClr>
                <a:schemeClr val="dk1"/>
              </a:buClr>
              <a:buSzPts val="1600"/>
              <a:buNone/>
            </a:pPr>
            <a:r>
              <a:rPr lang="en" sz="4000" b="1" dirty="0">
                <a:solidFill>
                  <a:schemeClr val="dk1"/>
                </a:solidFill>
                <a:latin typeface="Source Sans Pro"/>
                <a:ea typeface="Source Sans Pro"/>
                <a:cs typeface="Source Sans Pro"/>
                <a:sym typeface="Source Sans Pro"/>
              </a:rPr>
              <a:t>“How big is this baby</a:t>
            </a:r>
            <a:br>
              <a:rPr lang="en" sz="4000" b="1" dirty="0">
                <a:solidFill>
                  <a:schemeClr val="dk1"/>
                </a:solidFill>
                <a:latin typeface="Source Sans Pro"/>
                <a:ea typeface="Source Sans Pro"/>
                <a:cs typeface="Source Sans Pro"/>
                <a:sym typeface="Source Sans Pro"/>
              </a:rPr>
            </a:br>
            <a:r>
              <a:rPr lang="en" sz="4000" b="1" dirty="0">
                <a:solidFill>
                  <a:schemeClr val="dk1"/>
                </a:solidFill>
                <a:latin typeface="Source Sans Pro"/>
                <a:ea typeface="Source Sans Pro"/>
                <a:cs typeface="Source Sans Pro"/>
                <a:sym typeface="Source Sans Pro"/>
              </a:rPr>
              <a:t>   relative to others of</a:t>
            </a:r>
            <a:br>
              <a:rPr lang="en" sz="4000" b="1" dirty="0">
                <a:solidFill>
                  <a:schemeClr val="dk1"/>
                </a:solidFill>
                <a:latin typeface="Source Sans Pro"/>
                <a:ea typeface="Source Sans Pro"/>
                <a:cs typeface="Source Sans Pro"/>
                <a:sym typeface="Source Sans Pro"/>
              </a:rPr>
            </a:br>
            <a:r>
              <a:rPr lang="en" sz="4000" b="1" dirty="0">
                <a:solidFill>
                  <a:schemeClr val="dk1"/>
                </a:solidFill>
                <a:latin typeface="Source Sans Pro"/>
                <a:ea typeface="Source Sans Pro"/>
                <a:cs typeface="Source Sans Pro"/>
                <a:sym typeface="Source Sans Pro"/>
              </a:rPr>
              <a:t>   its age and sex?”</a:t>
            </a:r>
          </a:p>
        </p:txBody>
      </p:sp>
      <p:cxnSp>
        <p:nvCxnSpPr>
          <p:cNvPr id="10" name="Straight Connector 9">
            <a:extLst>
              <a:ext uri="{FF2B5EF4-FFF2-40B4-BE49-F238E27FC236}">
                <a16:creationId xmlns:a16="http://schemas.microsoft.com/office/drawing/2014/main" id="{1891B649-6762-8D0F-600D-A0197A2ACECE}"/>
              </a:ext>
            </a:extLst>
          </p:cNvPr>
          <p:cNvCxnSpPr>
            <a:cxnSpLocks/>
          </p:cNvCxnSpPr>
          <p:nvPr/>
        </p:nvCxnSpPr>
        <p:spPr>
          <a:xfrm>
            <a:off x="9120942" y="1678941"/>
            <a:ext cx="0" cy="437295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A6FE4D1E-F91D-6F7B-2F81-1778E48AE6FE}"/>
              </a:ext>
            </a:extLst>
          </p:cNvPr>
          <p:cNvCxnSpPr>
            <a:cxnSpLocks/>
          </p:cNvCxnSpPr>
          <p:nvPr/>
        </p:nvCxnSpPr>
        <p:spPr>
          <a:xfrm flipH="1">
            <a:off x="7267429" y="2807043"/>
            <a:ext cx="4035425"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Multiplication Sign 4">
            <a:extLst>
              <a:ext uri="{FF2B5EF4-FFF2-40B4-BE49-F238E27FC236}">
                <a16:creationId xmlns:a16="http://schemas.microsoft.com/office/drawing/2014/main" id="{5476B75D-1AB0-48DD-DF51-2CBBFC51FBEC}"/>
              </a:ext>
            </a:extLst>
          </p:cNvPr>
          <p:cNvSpPr/>
          <p:nvPr/>
        </p:nvSpPr>
        <p:spPr>
          <a:xfrm>
            <a:off x="9012769" y="2692707"/>
            <a:ext cx="216346" cy="228671"/>
          </a:xfrm>
          <a:prstGeom prst="mathMultiply">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324500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Autofit/>
          </a:bodyPr>
          <a:lstStyle/>
          <a:p>
            <a:pPr>
              <a:buSzPct val="111111"/>
            </a:pPr>
            <a:r>
              <a:rPr lang="en" sz="4000" b="1">
                <a:latin typeface="Source Sans Pro"/>
                <a:ea typeface="Source Sans Pro"/>
                <a:cs typeface="Source Sans Pro"/>
                <a:sym typeface="Source Sans Pro"/>
              </a:rPr>
              <a:t>Background | </a:t>
            </a:r>
            <a:r>
              <a:rPr lang="en" sz="4000">
                <a:latin typeface="Source Sans Pro"/>
                <a:ea typeface="Source Sans Pro"/>
                <a:cs typeface="Source Sans Pro"/>
                <a:sym typeface="Source Sans Pro"/>
              </a:rPr>
              <a:t>Growth standards vs. references</a:t>
            </a:r>
            <a:endParaRPr sz="4000">
              <a:latin typeface="Source Sans Pro"/>
              <a:ea typeface="Source Sans Pro"/>
              <a:cs typeface="Source Sans Pro"/>
              <a:sym typeface="Source Sans Pro"/>
            </a:endParaRPr>
          </a:p>
        </p:txBody>
      </p:sp>
      <p:sp>
        <p:nvSpPr>
          <p:cNvPr id="78" name="Google Shape;78;p16"/>
          <p:cNvSpPr txBox="1">
            <a:spLocks noGrp="1"/>
          </p:cNvSpPr>
          <p:nvPr>
            <p:ph type="body" idx="1"/>
          </p:nvPr>
        </p:nvSpPr>
        <p:spPr>
          <a:xfrm>
            <a:off x="2360882" y="1839780"/>
            <a:ext cx="7470233" cy="697039"/>
          </a:xfrm>
          <a:prstGeom prst="rect">
            <a:avLst/>
          </a:prstGeom>
          <a:noFill/>
          <a:ln>
            <a:noFill/>
          </a:ln>
        </p:spPr>
        <p:txBody>
          <a:bodyPr spcFirstLastPara="1" vert="horz" wrap="square" lIns="121900" tIns="121900" rIns="121900" bIns="121900" rtlCol="0" anchor="t" anchorCtr="0">
            <a:noAutofit/>
          </a:bodyPr>
          <a:lstStyle/>
          <a:p>
            <a:pPr marL="169329" indent="0" algn="ctr">
              <a:buClr>
                <a:schemeClr val="dk1"/>
              </a:buClr>
              <a:buSzPts val="1600"/>
              <a:buNone/>
            </a:pPr>
            <a:r>
              <a:rPr lang="en" b="1">
                <a:solidFill>
                  <a:schemeClr val="dk1"/>
                </a:solidFill>
                <a:latin typeface="Source Sans Pro"/>
                <a:ea typeface="Source Sans Pro"/>
                <a:cs typeface="Source Sans Pro"/>
                <a:sym typeface="Source Sans Pro"/>
              </a:rPr>
              <a:t>The population you compare against </a:t>
            </a:r>
            <a:r>
              <a:rPr lang="en" b="1" i="1">
                <a:solidFill>
                  <a:schemeClr val="dk1"/>
                </a:solidFill>
                <a:latin typeface="Source Sans Pro"/>
                <a:ea typeface="Source Sans Pro"/>
                <a:cs typeface="Source Sans Pro"/>
                <a:sym typeface="Source Sans Pro"/>
              </a:rPr>
              <a:t>matters</a:t>
            </a:r>
          </a:p>
        </p:txBody>
      </p:sp>
      <p:graphicFrame>
        <p:nvGraphicFramePr>
          <p:cNvPr id="3" name="Table 3">
            <a:extLst>
              <a:ext uri="{FF2B5EF4-FFF2-40B4-BE49-F238E27FC236}">
                <a16:creationId xmlns:a16="http://schemas.microsoft.com/office/drawing/2014/main" id="{918EDA1F-2FA7-E5E8-91B1-D2D0905554DF}"/>
              </a:ext>
            </a:extLst>
          </p:cNvPr>
          <p:cNvGraphicFramePr>
            <a:graphicFrameLocks noGrp="1"/>
          </p:cNvGraphicFramePr>
          <p:nvPr>
            <p:extLst>
              <p:ext uri="{D42A27DB-BD31-4B8C-83A1-F6EECF244321}">
                <p14:modId xmlns:p14="http://schemas.microsoft.com/office/powerpoint/2010/main" val="3021713525"/>
              </p:ext>
            </p:extLst>
          </p:nvPr>
        </p:nvGraphicFramePr>
        <p:xfrm>
          <a:off x="1816098" y="2826158"/>
          <a:ext cx="8559799" cy="2291080"/>
        </p:xfrm>
        <a:graphic>
          <a:graphicData uri="http://schemas.openxmlformats.org/drawingml/2006/table">
            <a:tbl>
              <a:tblPr firstRow="1" bandRow="1">
                <a:tableStyleId>{74C1A8A3-306A-4EB7-A6B1-4F7E0EB9C5D6}</a:tableStyleId>
              </a:tblPr>
              <a:tblGrid>
                <a:gridCol w="2251395">
                  <a:extLst>
                    <a:ext uri="{9D8B030D-6E8A-4147-A177-3AD203B41FA5}">
                      <a16:colId xmlns:a16="http://schemas.microsoft.com/office/drawing/2014/main" val="3902687289"/>
                    </a:ext>
                  </a:extLst>
                </a:gridCol>
                <a:gridCol w="3089414">
                  <a:extLst>
                    <a:ext uri="{9D8B030D-6E8A-4147-A177-3AD203B41FA5}">
                      <a16:colId xmlns:a16="http://schemas.microsoft.com/office/drawing/2014/main" val="2040915563"/>
                    </a:ext>
                  </a:extLst>
                </a:gridCol>
                <a:gridCol w="3218990">
                  <a:extLst>
                    <a:ext uri="{9D8B030D-6E8A-4147-A177-3AD203B41FA5}">
                      <a16:colId xmlns:a16="http://schemas.microsoft.com/office/drawing/2014/main" val="3574410010"/>
                    </a:ext>
                  </a:extLst>
                </a:gridCol>
              </a:tblGrid>
              <a:tr h="370840">
                <a:tc>
                  <a:txBody>
                    <a:bodyPr/>
                    <a:lstStyle/>
                    <a:p>
                      <a:endParaRPr lang="en-GB">
                        <a:latin typeface="Source Sans Pro" panose="020B0503030403020204" pitchFamily="34" charset="0"/>
                        <a:ea typeface="Source Sans Pro" panose="020B0503030403020204" pitchFamily="34" charset="0"/>
                      </a:endParaRPr>
                    </a:p>
                  </a:txBody>
                  <a:tcPr/>
                </a:tc>
                <a:tc>
                  <a:txBody>
                    <a:bodyPr/>
                    <a:lstStyle/>
                    <a:p>
                      <a:r>
                        <a:rPr lang="en-GB">
                          <a:latin typeface="Source Sans Pro" panose="020B0503030403020204" pitchFamily="34" charset="0"/>
                          <a:ea typeface="Source Sans Pro" panose="020B0503030403020204" pitchFamily="34" charset="0"/>
                        </a:rPr>
                        <a:t>Growth references</a:t>
                      </a:r>
                    </a:p>
                  </a:txBody>
                  <a:tcPr/>
                </a:tc>
                <a:tc>
                  <a:txBody>
                    <a:bodyPr/>
                    <a:lstStyle/>
                    <a:p>
                      <a:r>
                        <a:rPr lang="en-GB">
                          <a:latin typeface="Source Sans Pro" panose="020B0503030403020204" pitchFamily="34" charset="0"/>
                          <a:ea typeface="Source Sans Pro" panose="020B0503030403020204" pitchFamily="34" charset="0"/>
                        </a:rPr>
                        <a:t>International growth standards</a:t>
                      </a:r>
                    </a:p>
                  </a:txBody>
                  <a:tcPr/>
                </a:tc>
                <a:extLst>
                  <a:ext uri="{0D108BD9-81ED-4DB2-BD59-A6C34878D82A}">
                    <a16:rowId xmlns:a16="http://schemas.microsoft.com/office/drawing/2014/main" val="848691331"/>
                  </a:ext>
                </a:extLst>
              </a:tr>
              <a:tr h="370840">
                <a:tc>
                  <a:txBody>
                    <a:bodyPr/>
                    <a:lstStyle/>
                    <a:p>
                      <a:r>
                        <a:rPr lang="en-GB">
                          <a:latin typeface="Source Sans Pro" panose="020B0503030403020204" pitchFamily="34" charset="0"/>
                          <a:ea typeface="Source Sans Pro" panose="020B0503030403020204" pitchFamily="34" charset="0"/>
                        </a:rPr>
                        <a:t>Health of population</a:t>
                      </a:r>
                    </a:p>
                  </a:txBody>
                  <a:tcPr/>
                </a:tc>
                <a:tc>
                  <a:txBody>
                    <a:bodyPr/>
                    <a:lstStyle/>
                    <a:p>
                      <a:r>
                        <a:rPr lang="en-GB">
                          <a:latin typeface="Source Sans Pro" panose="020B0503030403020204" pitchFamily="34" charset="0"/>
                          <a:ea typeface="Source Sans Pro" panose="020B0503030403020204" pitchFamily="34" charset="0"/>
                        </a:rPr>
                        <a:t>All babies/children used irrespective of health</a:t>
                      </a:r>
                    </a:p>
                  </a:txBody>
                  <a:tcPr/>
                </a:tc>
                <a:tc>
                  <a:txBody>
                    <a:bodyPr/>
                    <a:lstStyle/>
                    <a:p>
                      <a:r>
                        <a:rPr lang="en-GB">
                          <a:latin typeface="Source Sans Pro" panose="020B0503030403020204" pitchFamily="34" charset="0"/>
                          <a:ea typeface="Source Sans Pro" panose="020B0503030403020204" pitchFamily="34" charset="0"/>
                        </a:rPr>
                        <a:t>Healthy, breast-fed infants</a:t>
                      </a:r>
                    </a:p>
                  </a:txBody>
                  <a:tcPr/>
                </a:tc>
                <a:extLst>
                  <a:ext uri="{0D108BD9-81ED-4DB2-BD59-A6C34878D82A}">
                    <a16:rowId xmlns:a16="http://schemas.microsoft.com/office/drawing/2014/main" val="854063135"/>
                  </a:ext>
                </a:extLst>
              </a:tr>
              <a:tr h="370840">
                <a:tc>
                  <a:txBody>
                    <a:bodyPr/>
                    <a:lstStyle/>
                    <a:p>
                      <a:r>
                        <a:rPr lang="en-GB">
                          <a:latin typeface="Source Sans Pro" panose="020B0503030403020204" pitchFamily="34" charset="0"/>
                          <a:ea typeface="Source Sans Pro" panose="020B0503030403020204" pitchFamily="34" charset="0"/>
                        </a:rPr>
                        <a:t>Relevancy</a:t>
                      </a:r>
                    </a:p>
                  </a:txBody>
                  <a:tcPr/>
                </a:tc>
                <a:tc>
                  <a:txBody>
                    <a:bodyPr/>
                    <a:lstStyle/>
                    <a:p>
                      <a:r>
                        <a:rPr lang="en-GB">
                          <a:latin typeface="Source Sans Pro" panose="020B0503030403020204" pitchFamily="34" charset="0"/>
                          <a:ea typeface="Source Sans Pro" panose="020B0503030403020204" pitchFamily="34" charset="0"/>
                        </a:rPr>
                        <a:t>Relevant to population used to generate standard</a:t>
                      </a:r>
                    </a:p>
                  </a:txBody>
                  <a:tcPr/>
                </a:tc>
                <a:tc>
                  <a:txBody>
                    <a:bodyPr/>
                    <a:lstStyle/>
                    <a:p>
                      <a:r>
                        <a:rPr lang="en-GB">
                          <a:latin typeface="Source Sans Pro" panose="020B0503030403020204" pitchFamily="34" charset="0"/>
                          <a:ea typeface="Source Sans Pro" panose="020B0503030403020204" pitchFamily="34" charset="0"/>
                        </a:rPr>
                        <a:t>Internationally relevant</a:t>
                      </a:r>
                    </a:p>
                  </a:txBody>
                  <a:tcPr/>
                </a:tc>
                <a:extLst>
                  <a:ext uri="{0D108BD9-81ED-4DB2-BD59-A6C34878D82A}">
                    <a16:rowId xmlns:a16="http://schemas.microsoft.com/office/drawing/2014/main" val="171920085"/>
                  </a:ext>
                </a:extLst>
              </a:tr>
              <a:tr h="370840">
                <a:tc>
                  <a:txBody>
                    <a:bodyPr/>
                    <a:lstStyle/>
                    <a:p>
                      <a:r>
                        <a:rPr lang="en-GB">
                          <a:latin typeface="Source Sans Pro" panose="020B0503030403020204" pitchFamily="34" charset="0"/>
                          <a:ea typeface="Source Sans Pro" panose="020B0503030403020204" pitchFamily="34" charset="0"/>
                        </a:rPr>
                        <a:t>Information gathered</a:t>
                      </a:r>
                    </a:p>
                  </a:txBody>
                  <a:tcPr/>
                </a:tc>
                <a:tc>
                  <a:txBody>
                    <a:bodyPr/>
                    <a:lstStyle/>
                    <a:p>
                      <a:r>
                        <a:rPr lang="en-GB">
                          <a:latin typeface="Source Sans Pro" panose="020B0503030403020204" pitchFamily="34" charset="0"/>
                          <a:ea typeface="Source Sans Pro" panose="020B0503030403020204" pitchFamily="34" charset="0"/>
                        </a:rPr>
                        <a:t>How children </a:t>
                      </a:r>
                      <a:r>
                        <a:rPr lang="en-GB" i="1">
                          <a:latin typeface="Source Sans Pro" panose="020B0503030403020204" pitchFamily="34" charset="0"/>
                          <a:ea typeface="Source Sans Pro" panose="020B0503030403020204" pitchFamily="34" charset="0"/>
                        </a:rPr>
                        <a:t>did</a:t>
                      </a:r>
                      <a:r>
                        <a:rPr lang="en-GB">
                          <a:latin typeface="Source Sans Pro" panose="020B0503030403020204" pitchFamily="34" charset="0"/>
                          <a:ea typeface="Source Sans Pro" panose="020B0503030403020204" pitchFamily="34" charset="0"/>
                        </a:rPr>
                        <a:t> grow</a:t>
                      </a:r>
                    </a:p>
                  </a:txBody>
                  <a:tcPr/>
                </a:tc>
                <a:tc>
                  <a:txBody>
                    <a:bodyPr/>
                    <a:lstStyle/>
                    <a:p>
                      <a:r>
                        <a:rPr lang="en-GB">
                          <a:latin typeface="Source Sans Pro" panose="020B0503030403020204" pitchFamily="34" charset="0"/>
                          <a:ea typeface="Source Sans Pro" panose="020B0503030403020204" pitchFamily="34" charset="0"/>
                        </a:rPr>
                        <a:t>How children </a:t>
                      </a:r>
                      <a:r>
                        <a:rPr lang="en-GB" i="1">
                          <a:latin typeface="Source Sans Pro" panose="020B0503030403020204" pitchFamily="34" charset="0"/>
                          <a:ea typeface="Source Sans Pro" panose="020B0503030403020204" pitchFamily="34" charset="0"/>
                        </a:rPr>
                        <a:t>should</a:t>
                      </a:r>
                      <a:r>
                        <a:rPr lang="en-GB">
                          <a:latin typeface="Source Sans Pro" panose="020B0503030403020204" pitchFamily="34" charset="0"/>
                          <a:ea typeface="Source Sans Pro" panose="020B0503030403020204" pitchFamily="34" charset="0"/>
                        </a:rPr>
                        <a:t> grow</a:t>
                      </a:r>
                    </a:p>
                  </a:txBody>
                  <a:tcPr/>
                </a:tc>
                <a:extLst>
                  <a:ext uri="{0D108BD9-81ED-4DB2-BD59-A6C34878D82A}">
                    <a16:rowId xmlns:a16="http://schemas.microsoft.com/office/drawing/2014/main" val="4092154607"/>
                  </a:ext>
                </a:extLst>
              </a:tr>
            </a:tbl>
          </a:graphicData>
        </a:graphic>
      </p:graphicFrame>
      <p:sp>
        <p:nvSpPr>
          <p:cNvPr id="4" name="TextBox 3">
            <a:extLst>
              <a:ext uri="{FF2B5EF4-FFF2-40B4-BE49-F238E27FC236}">
                <a16:creationId xmlns:a16="http://schemas.microsoft.com/office/drawing/2014/main" id="{5F8496B1-3C13-0A78-3090-4945038E5660}"/>
              </a:ext>
            </a:extLst>
          </p:cNvPr>
          <p:cNvSpPr txBox="1"/>
          <p:nvPr/>
        </p:nvSpPr>
        <p:spPr>
          <a:xfrm>
            <a:off x="0" y="6596390"/>
            <a:ext cx="10516687" cy="261610"/>
          </a:xfrm>
          <a:prstGeom prst="rect">
            <a:avLst/>
          </a:prstGeom>
          <a:noFill/>
        </p:spPr>
        <p:txBody>
          <a:bodyPr wrap="square">
            <a:spAutoFit/>
          </a:bodyPr>
          <a:lstStyle/>
          <a:p>
            <a:pPr marL="228600" indent="-228600">
              <a:buAutoNum type="arabicPeriod"/>
            </a:pPr>
            <a:r>
              <a:rPr lang="en-GB" sz="1100" err="1"/>
              <a:t>Uauy</a:t>
            </a:r>
            <a:r>
              <a:rPr lang="en-GB" sz="1100"/>
              <a:t>, R, </a:t>
            </a:r>
            <a:r>
              <a:rPr lang="en-GB" sz="1100" err="1"/>
              <a:t>Cansello</a:t>
            </a:r>
            <a:r>
              <a:rPr lang="en-GB" sz="1100"/>
              <a:t> P., </a:t>
            </a:r>
            <a:r>
              <a:rPr lang="nn-NO" sz="1100"/>
              <a:t>Krause B., Kusanovic JP., Corvalan C.</a:t>
            </a:r>
            <a:r>
              <a:rPr lang="en-GB" sz="1100"/>
              <a:t> (2013). </a:t>
            </a:r>
            <a:r>
              <a:rPr lang="en-GB" sz="1100" i="1"/>
              <a:t>British Journal of Obstetrics and Gynaecology</a:t>
            </a:r>
            <a:r>
              <a:rPr lang="en-GB" sz="1100"/>
              <a:t>, 120(S2), 3-8.</a:t>
            </a:r>
          </a:p>
        </p:txBody>
      </p:sp>
    </p:spTree>
    <p:extLst>
      <p:ext uri="{BB962C8B-B14F-4D97-AF65-F5344CB8AC3E}">
        <p14:creationId xmlns:p14="http://schemas.microsoft.com/office/powerpoint/2010/main" val="265986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 b="1" dirty="0">
                <a:latin typeface="Source Sans Pro"/>
                <a:ea typeface="Source Sans Pro"/>
                <a:cs typeface="Source Sans Pro"/>
                <a:sym typeface="Source Sans Pro"/>
              </a:rPr>
              <a:t>Background | </a:t>
            </a:r>
            <a:r>
              <a:rPr lang="en" dirty="0">
                <a:latin typeface="Source Sans Pro"/>
                <a:ea typeface="Source Sans Pro"/>
                <a:cs typeface="Source Sans Pro"/>
                <a:sym typeface="Source Sans Pro"/>
              </a:rPr>
              <a:t>International, prescriptive standards</a:t>
            </a:r>
            <a:endParaRPr dirty="0">
              <a:latin typeface="Source Sans Pro"/>
              <a:ea typeface="Source Sans Pro"/>
              <a:cs typeface="Source Sans Pro"/>
              <a:sym typeface="Source Sans Pro"/>
            </a:endParaRPr>
          </a:p>
        </p:txBody>
      </p:sp>
      <p:sp>
        <p:nvSpPr>
          <p:cNvPr id="4" name="TextBox 3">
            <a:extLst>
              <a:ext uri="{FF2B5EF4-FFF2-40B4-BE49-F238E27FC236}">
                <a16:creationId xmlns:a16="http://schemas.microsoft.com/office/drawing/2014/main" id="{5C56169A-FE2D-7561-BF2B-1DC2E6FB4B78}"/>
              </a:ext>
            </a:extLst>
          </p:cNvPr>
          <p:cNvSpPr txBox="1"/>
          <p:nvPr/>
        </p:nvSpPr>
        <p:spPr>
          <a:xfrm>
            <a:off x="8439150" y="4903619"/>
            <a:ext cx="3752850" cy="1954381"/>
          </a:xfrm>
          <a:prstGeom prst="rect">
            <a:avLst/>
          </a:prstGeom>
          <a:noFill/>
        </p:spPr>
        <p:txBody>
          <a:bodyPr wrap="square">
            <a:spAutoFit/>
          </a:bodyPr>
          <a:lstStyle/>
          <a:p>
            <a:pPr marL="228600" indent="-228600" algn="just">
              <a:buAutoNum type="arabicPeriod"/>
            </a:pPr>
            <a:r>
              <a:rPr lang="en-GB" sz="1100" dirty="0"/>
              <a:t>Villar J. </a:t>
            </a:r>
            <a:r>
              <a:rPr lang="en-GB" sz="1100" i="1" dirty="0"/>
              <a:t>et al</a:t>
            </a:r>
            <a:r>
              <a:rPr lang="en-GB" sz="1100" dirty="0"/>
              <a:t>. (2014). </a:t>
            </a:r>
            <a:r>
              <a:rPr lang="en-GB" sz="1100" i="1" dirty="0"/>
              <a:t>The Lancet</a:t>
            </a:r>
            <a:r>
              <a:rPr lang="en-GB" sz="1100" dirty="0"/>
              <a:t>, 384(9946), 857-68.</a:t>
            </a:r>
          </a:p>
          <a:p>
            <a:pPr marL="228600" indent="-228600" algn="just">
              <a:buFontTx/>
              <a:buAutoNum type="arabicPeriod"/>
            </a:pPr>
            <a:r>
              <a:rPr lang="en-GB" sz="1100" dirty="0"/>
              <a:t>Villar J. </a:t>
            </a:r>
            <a:r>
              <a:rPr lang="en-GB" sz="1100" i="1" dirty="0"/>
              <a:t>et al</a:t>
            </a:r>
            <a:r>
              <a:rPr lang="en-GB" sz="1100" dirty="0"/>
              <a:t>. (2016). </a:t>
            </a:r>
            <a:r>
              <a:rPr lang="en-GB" sz="1100" i="1" dirty="0"/>
              <a:t>The Lancet</a:t>
            </a:r>
            <a:r>
              <a:rPr lang="en-GB" sz="1100" dirty="0"/>
              <a:t>, 387(10021), 844-845.</a:t>
            </a:r>
          </a:p>
          <a:p>
            <a:pPr marL="228600" indent="-228600" algn="just">
              <a:buFontTx/>
              <a:buAutoNum type="arabicPeriod"/>
            </a:pPr>
            <a:r>
              <a:rPr lang="en-GB" sz="1100" dirty="0"/>
              <a:t>Villar J. </a:t>
            </a:r>
            <a:r>
              <a:rPr lang="en-GB" sz="1100" i="1" dirty="0"/>
              <a:t>et al</a:t>
            </a:r>
            <a:r>
              <a:rPr lang="en-GB" sz="1100" dirty="0"/>
              <a:t>. (2017). </a:t>
            </a:r>
            <a:r>
              <a:rPr lang="en-GB" sz="1100" i="1" dirty="0" err="1"/>
              <a:t>Pediatric</a:t>
            </a:r>
            <a:r>
              <a:rPr lang="en-GB" sz="1100" i="1" dirty="0"/>
              <a:t> Research</a:t>
            </a:r>
            <a:r>
              <a:rPr lang="en-GB" sz="1100" dirty="0"/>
              <a:t>, 82, 305–316.</a:t>
            </a:r>
          </a:p>
          <a:p>
            <a:pPr marL="228600" indent="-228600" algn="just">
              <a:buFontTx/>
              <a:buAutoNum type="arabicPeriod"/>
            </a:pPr>
            <a:r>
              <a:rPr lang="en-GB" sz="1100" dirty="0"/>
              <a:t>WHO Multicentre Growth Reference Study Group and de Onis M. (2006). </a:t>
            </a:r>
            <a:r>
              <a:rPr lang="en-GB" sz="1100" i="1" dirty="0"/>
              <a:t>Acta </a:t>
            </a:r>
            <a:r>
              <a:rPr lang="en-GB" sz="1100" i="1" dirty="0" err="1"/>
              <a:t>Paediatrica</a:t>
            </a:r>
            <a:r>
              <a:rPr lang="en-GB" sz="1100" i="1" dirty="0"/>
              <a:t> Supplement</a:t>
            </a:r>
            <a:r>
              <a:rPr lang="en-GB" sz="1100" dirty="0"/>
              <a:t>, 450, 76-85.</a:t>
            </a:r>
          </a:p>
          <a:p>
            <a:pPr marL="228600" indent="-228600" algn="just">
              <a:buFontTx/>
              <a:buAutoNum type="arabicPeriod"/>
            </a:pPr>
            <a:r>
              <a:rPr lang="en-GB" sz="1100" dirty="0"/>
              <a:t>Villar J. </a:t>
            </a:r>
            <a:r>
              <a:rPr lang="en-GB" sz="1100" i="1" dirty="0"/>
              <a:t>et al</a:t>
            </a:r>
            <a:r>
              <a:rPr lang="en-GB" sz="1100" dirty="0"/>
              <a:t>. (2015). </a:t>
            </a:r>
            <a:r>
              <a:rPr lang="en-GB" sz="1100" i="1" dirty="0"/>
              <a:t>Lancet Glob Health</a:t>
            </a:r>
            <a:r>
              <a:rPr lang="en-GB" sz="1100" dirty="0"/>
              <a:t> 3(11), e681-e691.</a:t>
            </a:r>
          </a:p>
          <a:p>
            <a:pPr marL="228600" indent="-228600" algn="just">
              <a:buAutoNum type="arabicPeriod"/>
            </a:pPr>
            <a:r>
              <a:rPr lang="en-GB" sz="1100" dirty="0"/>
              <a:t>Perumal N., </a:t>
            </a:r>
            <a:r>
              <a:rPr lang="en-GB" sz="1100" dirty="0" err="1"/>
              <a:t>Gaffey</a:t>
            </a:r>
            <a:r>
              <a:rPr lang="en-GB" sz="1100" dirty="0"/>
              <a:t> M.F., </a:t>
            </a:r>
            <a:r>
              <a:rPr lang="en-GB" sz="1100" dirty="0" err="1"/>
              <a:t>Bassani</a:t>
            </a:r>
            <a:r>
              <a:rPr lang="en-GB" sz="1100" dirty="0"/>
              <a:t> D.G., Roth D.E. (2015). </a:t>
            </a:r>
            <a:r>
              <a:rPr lang="en-GB" sz="1100" i="1" dirty="0"/>
              <a:t>The Journal of Nutrition</a:t>
            </a:r>
            <a:r>
              <a:rPr lang="en-GB" sz="1100" dirty="0"/>
              <a:t>, 145(11), 2429-2439.</a:t>
            </a:r>
          </a:p>
          <a:p>
            <a:pPr marL="228600" indent="-228600" algn="just">
              <a:buAutoNum type="arabicPeriod"/>
            </a:pPr>
            <a:r>
              <a:rPr lang="en-GB" sz="1100" dirty="0"/>
              <a:t>Perumal N., Ohuma E.O., Prentice A.M., Shah P.S., Al Mahmud A., Moore S.E., Roth D.E. (2022). </a:t>
            </a:r>
            <a:r>
              <a:rPr lang="en-GB" sz="1100" i="1" dirty="0"/>
              <a:t>Paediatric and Perinatal Epidemiology</a:t>
            </a:r>
            <a:r>
              <a:rPr lang="en-GB" sz="1100" dirty="0"/>
              <a:t>, 36, 839-850.</a:t>
            </a:r>
          </a:p>
        </p:txBody>
      </p:sp>
      <p:graphicFrame>
        <p:nvGraphicFramePr>
          <p:cNvPr id="7" name="Table 7">
            <a:extLst>
              <a:ext uri="{FF2B5EF4-FFF2-40B4-BE49-F238E27FC236}">
                <a16:creationId xmlns:a16="http://schemas.microsoft.com/office/drawing/2014/main" id="{F07A5889-08BB-ECA7-DE7F-D56BAB005ECA}"/>
              </a:ext>
            </a:extLst>
          </p:cNvPr>
          <p:cNvGraphicFramePr>
            <a:graphicFrameLocks noGrp="1"/>
          </p:cNvGraphicFramePr>
          <p:nvPr>
            <p:extLst>
              <p:ext uri="{D42A27DB-BD31-4B8C-83A1-F6EECF244321}">
                <p14:modId xmlns:p14="http://schemas.microsoft.com/office/powerpoint/2010/main" val="3928429106"/>
              </p:ext>
            </p:extLst>
          </p:nvPr>
        </p:nvGraphicFramePr>
        <p:xfrm>
          <a:off x="1610237" y="1855866"/>
          <a:ext cx="8971526" cy="1651000"/>
        </p:xfrm>
        <a:graphic>
          <a:graphicData uri="http://schemas.openxmlformats.org/drawingml/2006/table">
            <a:tbl>
              <a:tblPr firstRow="1" bandRow="1">
                <a:tableStyleId>{74C1A8A3-306A-4EB7-A6B1-4F7E0EB9C5D6}</a:tableStyleId>
              </a:tblPr>
              <a:tblGrid>
                <a:gridCol w="1491009">
                  <a:extLst>
                    <a:ext uri="{9D8B030D-6E8A-4147-A177-3AD203B41FA5}">
                      <a16:colId xmlns:a16="http://schemas.microsoft.com/office/drawing/2014/main" val="253279380"/>
                    </a:ext>
                  </a:extLst>
                </a:gridCol>
                <a:gridCol w="3979330">
                  <a:extLst>
                    <a:ext uri="{9D8B030D-6E8A-4147-A177-3AD203B41FA5}">
                      <a16:colId xmlns:a16="http://schemas.microsoft.com/office/drawing/2014/main" val="2280269275"/>
                    </a:ext>
                  </a:extLst>
                </a:gridCol>
                <a:gridCol w="3501187">
                  <a:extLst>
                    <a:ext uri="{9D8B030D-6E8A-4147-A177-3AD203B41FA5}">
                      <a16:colId xmlns:a16="http://schemas.microsoft.com/office/drawing/2014/main" val="495198075"/>
                    </a:ext>
                  </a:extLst>
                </a:gridCol>
              </a:tblGrid>
              <a:tr h="370840">
                <a:tc>
                  <a:txBody>
                    <a:bodyPr/>
                    <a:lstStyle/>
                    <a:p>
                      <a:r>
                        <a:rPr lang="en-US" dirty="0"/>
                        <a:t>Timepoint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Term infants</a:t>
                      </a:r>
                      <a:endParaRPr lang="en-GB" dirty="0"/>
                    </a:p>
                  </a:txBody>
                  <a:tcPr/>
                </a:tc>
                <a:tc>
                  <a:txBody>
                    <a:bodyPr/>
                    <a:lstStyle/>
                    <a:p>
                      <a:r>
                        <a:rPr lang="en-US" dirty="0"/>
                        <a:t>Preterm infants</a:t>
                      </a:r>
                      <a:endParaRPr lang="en-GB" dirty="0"/>
                    </a:p>
                  </a:txBody>
                  <a:tcPr/>
                </a:tc>
                <a:extLst>
                  <a:ext uri="{0D108BD9-81ED-4DB2-BD59-A6C34878D82A}">
                    <a16:rowId xmlns:a16="http://schemas.microsoft.com/office/drawing/2014/main" val="3066972540"/>
                  </a:ext>
                </a:extLst>
              </a:tr>
              <a:tr h="370840">
                <a:tc>
                  <a:txBody>
                    <a:bodyPr/>
                    <a:lstStyle/>
                    <a:p>
                      <a:r>
                        <a:rPr lang="en-US" dirty="0"/>
                        <a:t>At birth:</a:t>
                      </a:r>
                      <a:endParaRPr lang="en-GB" dirty="0"/>
                    </a:p>
                  </a:txBody>
                  <a:tcPr/>
                </a:tc>
                <a:tc>
                  <a:txBody>
                    <a:bodyPr/>
                    <a:lstStyle/>
                    <a:p>
                      <a:r>
                        <a:rPr lang="en-US" dirty="0"/>
                        <a:t>INTERGROWTH-21</a:t>
                      </a:r>
                      <a:r>
                        <a:rPr lang="en-US" baseline="30000" dirty="0"/>
                        <a:t>st</a:t>
                      </a:r>
                      <a:r>
                        <a:rPr lang="en-US" dirty="0"/>
                        <a:t> Newborn Size Standards</a:t>
                      </a:r>
                      <a:r>
                        <a:rPr lang="en-US" baseline="30000" dirty="0"/>
                        <a:t>1-3</a:t>
                      </a:r>
                      <a:endParaRPr lang="en-GB" dirty="0"/>
                    </a:p>
                  </a:txBody>
                  <a:tcPr/>
                </a:tc>
                <a:tc>
                  <a:txBody>
                    <a:bodyPr/>
                    <a:lstStyle/>
                    <a:p>
                      <a:r>
                        <a:rPr lang="en-US" dirty="0"/>
                        <a:t>INTERGROWTH-21</a:t>
                      </a:r>
                      <a:r>
                        <a:rPr lang="en-US" baseline="30000" dirty="0"/>
                        <a:t>st</a:t>
                      </a:r>
                      <a:r>
                        <a:rPr lang="en-US" dirty="0"/>
                        <a:t> Newborn Size Standards</a:t>
                      </a:r>
                      <a:r>
                        <a:rPr lang="en-US" baseline="30000" dirty="0"/>
                        <a:t>1-3</a:t>
                      </a:r>
                      <a:endParaRPr lang="en-GB" dirty="0"/>
                    </a:p>
                  </a:txBody>
                  <a:tcPr/>
                </a:tc>
                <a:extLst>
                  <a:ext uri="{0D108BD9-81ED-4DB2-BD59-A6C34878D82A}">
                    <a16:rowId xmlns:a16="http://schemas.microsoft.com/office/drawing/2014/main" val="2709148729"/>
                  </a:ext>
                </a:extLst>
              </a:tr>
              <a:tr h="370840">
                <a:tc>
                  <a:txBody>
                    <a:bodyPr/>
                    <a:lstStyle/>
                    <a:p>
                      <a:r>
                        <a:rPr lang="en-US" dirty="0"/>
                        <a:t>After birth:</a:t>
                      </a:r>
                      <a:endParaRPr lang="en-GB" dirty="0"/>
                    </a:p>
                  </a:txBody>
                  <a:tcPr/>
                </a:tc>
                <a:tc>
                  <a:txBody>
                    <a:bodyPr/>
                    <a:lstStyle/>
                    <a:p>
                      <a:r>
                        <a:rPr lang="en-US" dirty="0"/>
                        <a:t>WHO Growth Standards</a:t>
                      </a:r>
                      <a:r>
                        <a:rPr lang="en-US" baseline="30000" dirty="0"/>
                        <a:t>4</a:t>
                      </a:r>
                      <a:endParaRPr lang="en-GB" baseline="30000" dirty="0"/>
                    </a:p>
                  </a:txBody>
                  <a:tcPr/>
                </a:tc>
                <a:tc>
                  <a:txBody>
                    <a:bodyPr/>
                    <a:lstStyle/>
                    <a:p>
                      <a:r>
                        <a:rPr lang="en-US" dirty="0"/>
                        <a:t>INTERGROWTH-21</a:t>
                      </a:r>
                      <a:r>
                        <a:rPr lang="en-US" baseline="30000" dirty="0"/>
                        <a:t>st</a:t>
                      </a:r>
                      <a:r>
                        <a:rPr lang="en-US" dirty="0"/>
                        <a:t> Postnatal Growth Standards</a:t>
                      </a:r>
                      <a:r>
                        <a:rPr lang="en-US" baseline="30000" dirty="0"/>
                        <a:t>5</a:t>
                      </a:r>
                      <a:endParaRPr lang="en-GB" dirty="0"/>
                    </a:p>
                  </a:txBody>
                  <a:tcPr/>
                </a:tc>
                <a:extLst>
                  <a:ext uri="{0D108BD9-81ED-4DB2-BD59-A6C34878D82A}">
                    <a16:rowId xmlns:a16="http://schemas.microsoft.com/office/drawing/2014/main" val="2530401293"/>
                  </a:ext>
                </a:extLst>
              </a:tr>
            </a:tbl>
          </a:graphicData>
        </a:graphic>
      </p:graphicFrame>
      <p:sp>
        <p:nvSpPr>
          <p:cNvPr id="2" name="Google Shape;78;p16">
            <a:extLst>
              <a:ext uri="{FF2B5EF4-FFF2-40B4-BE49-F238E27FC236}">
                <a16:creationId xmlns:a16="http://schemas.microsoft.com/office/drawing/2014/main" id="{388B0268-2014-A585-4560-BD2A3228B61A}"/>
              </a:ext>
            </a:extLst>
          </p:cNvPr>
          <p:cNvSpPr txBox="1">
            <a:spLocks noGrp="1"/>
          </p:cNvSpPr>
          <p:nvPr>
            <p:ph type="body" idx="1"/>
          </p:nvPr>
        </p:nvSpPr>
        <p:spPr>
          <a:xfrm>
            <a:off x="391067" y="4036642"/>
            <a:ext cx="11360800" cy="1651000"/>
          </a:xfrm>
          <a:prstGeom prst="rect">
            <a:avLst/>
          </a:prstGeom>
          <a:noFill/>
          <a:ln>
            <a:noFill/>
          </a:ln>
        </p:spPr>
        <p:txBody>
          <a:bodyPr spcFirstLastPara="1" vert="horz" wrap="square" lIns="121900" tIns="121900" rIns="121900" bIns="121900" rtlCol="0" anchor="t" anchorCtr="0">
            <a:noAutofit/>
          </a:bodyPr>
          <a:lstStyle/>
          <a:p>
            <a:pPr marL="169329" indent="0">
              <a:buClr>
                <a:schemeClr val="dk1"/>
              </a:buClr>
              <a:buSzPts val="1600"/>
              <a:buNone/>
            </a:pPr>
            <a:r>
              <a:rPr lang="en" sz="2133" b="1" dirty="0">
                <a:solidFill>
                  <a:schemeClr val="dk1"/>
                </a:solidFill>
                <a:latin typeface="Source Sans Pro"/>
                <a:ea typeface="Source Sans Pro"/>
                <a:cs typeface="Source Sans Pro"/>
                <a:sym typeface="Source Sans Pro"/>
              </a:rPr>
              <a:t>Issues in application:</a:t>
            </a:r>
          </a:p>
          <a:p>
            <a:pPr indent="-440256">
              <a:buClr>
                <a:schemeClr val="dk1"/>
              </a:buClr>
              <a:buSzPts val="1600"/>
              <a:buFont typeface="Source Sans Pro"/>
              <a:buChar char="●"/>
            </a:pPr>
            <a:r>
              <a:rPr lang="en" sz="2133" b="1" dirty="0">
                <a:solidFill>
                  <a:schemeClr val="dk1"/>
                </a:solidFill>
                <a:latin typeface="Source Sans Pro"/>
                <a:ea typeface="Source Sans Pro"/>
                <a:cs typeface="Source Sans Pro"/>
                <a:sym typeface="Source Sans Pro"/>
              </a:rPr>
              <a:t>WHO standards often incorrectly applied to preterm infants</a:t>
            </a:r>
            <a:r>
              <a:rPr lang="en" sz="2133" b="1" baseline="30000" dirty="0">
                <a:solidFill>
                  <a:schemeClr val="dk1"/>
                </a:solidFill>
                <a:latin typeface="Source Sans Pro"/>
                <a:ea typeface="Source Sans Pro"/>
                <a:cs typeface="Source Sans Pro"/>
                <a:sym typeface="Source Sans Pro"/>
              </a:rPr>
              <a:t>6</a:t>
            </a:r>
            <a:endParaRPr lang="en" sz="2133" b="1" dirty="0">
              <a:solidFill>
                <a:schemeClr val="dk1"/>
              </a:solidFill>
              <a:latin typeface="Source Sans Pro"/>
              <a:ea typeface="Source Sans Pro"/>
              <a:cs typeface="Source Sans Pro"/>
              <a:sym typeface="Source Sans Pro"/>
            </a:endParaRPr>
          </a:p>
          <a:p>
            <a:pPr indent="-440256">
              <a:buClr>
                <a:schemeClr val="dk1"/>
              </a:buClr>
              <a:buSzPts val="1600"/>
              <a:buFont typeface="Source Sans Pro"/>
              <a:buChar char="●"/>
            </a:pPr>
            <a:r>
              <a:rPr lang="en" sz="2133" b="1" dirty="0">
                <a:solidFill>
                  <a:schemeClr val="dk1"/>
                </a:solidFill>
                <a:latin typeface="Source Sans Pro"/>
                <a:ea typeface="Source Sans Pro"/>
                <a:cs typeface="Source Sans Pro"/>
                <a:sym typeface="Source Sans Pro"/>
              </a:rPr>
              <a:t>Systematic changes to growth quantification when WHO</a:t>
            </a:r>
            <a:br>
              <a:rPr lang="en" sz="2133" b="1" dirty="0">
                <a:solidFill>
                  <a:schemeClr val="dk1"/>
                </a:solidFill>
                <a:latin typeface="Source Sans Pro"/>
                <a:ea typeface="Source Sans Pro"/>
                <a:cs typeface="Source Sans Pro"/>
                <a:sym typeface="Source Sans Pro"/>
              </a:rPr>
            </a:br>
            <a:r>
              <a:rPr lang="en" sz="2133" b="1" dirty="0">
                <a:solidFill>
                  <a:schemeClr val="dk1"/>
                </a:solidFill>
                <a:latin typeface="Source Sans Pro"/>
                <a:ea typeface="Source Sans Pro"/>
                <a:cs typeface="Source Sans Pro"/>
                <a:sym typeface="Source Sans Pro"/>
              </a:rPr>
              <a:t>standards used at birth</a:t>
            </a:r>
            <a:r>
              <a:rPr lang="en" sz="2133" b="1" baseline="30000" dirty="0">
                <a:solidFill>
                  <a:schemeClr val="dk1"/>
                </a:solidFill>
                <a:latin typeface="Source Sans Pro"/>
                <a:ea typeface="Source Sans Pro"/>
                <a:cs typeface="Source Sans Pro"/>
                <a:sym typeface="Source Sans Pro"/>
              </a:rPr>
              <a:t>7</a:t>
            </a:r>
            <a:endParaRPr lang="en" sz="2133" b="1" dirty="0">
              <a:solidFill>
                <a:schemeClr val="dk1"/>
              </a:solidFill>
              <a:latin typeface="Source Sans Pro"/>
              <a:ea typeface="Source Sans Pro"/>
              <a:cs typeface="Source Sans Pro"/>
              <a:sym typeface="Source Sans Pro"/>
            </a:endParaRPr>
          </a:p>
          <a:p>
            <a:pPr marL="169329" indent="0">
              <a:buClr>
                <a:schemeClr val="dk1"/>
              </a:buClr>
              <a:buSzPts val="1600"/>
              <a:buNone/>
            </a:pPr>
            <a:endParaRPr lang="en" sz="2133" dirty="0">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9760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 b="1" dirty="0">
                <a:latin typeface="Source Sans Pro"/>
                <a:ea typeface="Source Sans Pro"/>
                <a:cs typeface="Source Sans Pro"/>
                <a:sym typeface="Source Sans Pro"/>
              </a:rPr>
              <a:t>Background | </a:t>
            </a:r>
            <a:r>
              <a:rPr lang="en" sz="3600" dirty="0">
                <a:latin typeface="Source Sans Pro"/>
                <a:ea typeface="Source Sans Pro"/>
                <a:cs typeface="Source Sans Pro"/>
                <a:sym typeface="Source Sans Pro"/>
              </a:rPr>
              <a:t>Guidance for International Growth Standards</a:t>
            </a:r>
            <a:endParaRPr dirty="0">
              <a:latin typeface="Source Sans Pro"/>
              <a:ea typeface="Source Sans Pro"/>
              <a:cs typeface="Source Sans Pro"/>
              <a:sym typeface="Source Sans Pro"/>
            </a:endParaRPr>
          </a:p>
        </p:txBody>
      </p:sp>
      <p:sp>
        <p:nvSpPr>
          <p:cNvPr id="25" name="Google Shape;78;p16">
            <a:extLst>
              <a:ext uri="{FF2B5EF4-FFF2-40B4-BE49-F238E27FC236}">
                <a16:creationId xmlns:a16="http://schemas.microsoft.com/office/drawing/2014/main" id="{96471DD5-6C5A-D7B8-5976-665E83D7CF49}"/>
              </a:ext>
            </a:extLst>
          </p:cNvPr>
          <p:cNvSpPr txBox="1">
            <a:spLocks/>
          </p:cNvSpPr>
          <p:nvPr/>
        </p:nvSpPr>
        <p:spPr>
          <a:xfrm>
            <a:off x="1028883" y="1442996"/>
            <a:ext cx="10134233" cy="1334450"/>
          </a:xfrm>
          <a:prstGeom prst="rect">
            <a:avLst/>
          </a:prstGeom>
          <a:noFill/>
          <a:ln>
            <a:no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115000"/>
              </a:lnSpc>
              <a:spcBef>
                <a:spcPts val="0"/>
              </a:spcBef>
              <a:spcAft>
                <a:spcPts val="0"/>
              </a:spcAft>
              <a:buSzPts val="1800"/>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1219170" lvl="1" indent="-423323" algn="l" defTabSz="914400" rtl="0" eaLnBrk="1" latinLnBrk="0" hangingPunct="1">
              <a:lnSpc>
                <a:spcPct val="115000"/>
              </a:lnSpc>
              <a:spcBef>
                <a:spcPts val="0"/>
              </a:spcBef>
              <a:spcAft>
                <a:spcPts val="0"/>
              </a:spcAft>
              <a:buSzPts val="1400"/>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828754" lvl="2" indent="-423323" algn="l" defTabSz="914400" rtl="0" eaLnBrk="1" latinLnBrk="0" hangingPunct="1">
              <a:lnSpc>
                <a:spcPct val="115000"/>
              </a:lnSpc>
              <a:spcBef>
                <a:spcPts val="0"/>
              </a:spcBef>
              <a:spcAft>
                <a:spcPts val="0"/>
              </a:spcAft>
              <a:buSzPts val="1400"/>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2438339" lvl="3"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3047924" lvl="4"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3657509" lvl="5"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69329" indent="0" algn="ctr">
              <a:buClr>
                <a:schemeClr val="dk1"/>
              </a:buClr>
              <a:buSzPts val="1600"/>
              <a:buNone/>
            </a:pPr>
            <a:r>
              <a:rPr lang="en-GB" sz="3200" b="1" dirty="0">
                <a:solidFill>
                  <a:schemeClr val="dk1"/>
                </a:solidFill>
                <a:latin typeface="Source Sans Pro"/>
                <a:ea typeface="Source Sans Pro"/>
                <a:cs typeface="Source Sans Pro"/>
                <a:sym typeface="Source Sans Pro"/>
              </a:rPr>
              <a:t>Aim: Consistent application of internationally-relevant prescriptive growth standards</a:t>
            </a:r>
            <a:endParaRPr lang="en-GB" sz="2400" dirty="0">
              <a:solidFill>
                <a:schemeClr val="dk1"/>
              </a:solidFill>
              <a:latin typeface="Source Sans Pro"/>
              <a:ea typeface="Source Sans Pro"/>
              <a:cs typeface="Source Sans Pro"/>
              <a:sym typeface="Source Sans Pro"/>
            </a:endParaRPr>
          </a:p>
        </p:txBody>
      </p:sp>
      <p:grpSp>
        <p:nvGrpSpPr>
          <p:cNvPr id="27" name="Group 26">
            <a:extLst>
              <a:ext uri="{FF2B5EF4-FFF2-40B4-BE49-F238E27FC236}">
                <a16:creationId xmlns:a16="http://schemas.microsoft.com/office/drawing/2014/main" id="{F7B56AB3-6DB9-844D-F609-6F529E2C7CA0}"/>
              </a:ext>
            </a:extLst>
          </p:cNvPr>
          <p:cNvGrpSpPr/>
          <p:nvPr/>
        </p:nvGrpSpPr>
        <p:grpSpPr>
          <a:xfrm>
            <a:off x="1178218" y="3163117"/>
            <a:ext cx="10413976" cy="2702316"/>
            <a:chOff x="1140118" y="3163117"/>
            <a:chExt cx="10413976" cy="2702316"/>
          </a:xfrm>
        </p:grpSpPr>
        <p:grpSp>
          <p:nvGrpSpPr>
            <p:cNvPr id="9" name="Group 8">
              <a:extLst>
                <a:ext uri="{FF2B5EF4-FFF2-40B4-BE49-F238E27FC236}">
                  <a16:creationId xmlns:a16="http://schemas.microsoft.com/office/drawing/2014/main" id="{2FF70C34-8BE5-5834-E7E1-66283A697ABF}"/>
                </a:ext>
              </a:extLst>
            </p:cNvPr>
            <p:cNvGrpSpPr/>
            <p:nvPr/>
          </p:nvGrpSpPr>
          <p:grpSpPr>
            <a:xfrm>
              <a:off x="5723892" y="3163117"/>
              <a:ext cx="2766895" cy="2702316"/>
              <a:chOff x="7626900" y="1555189"/>
              <a:chExt cx="2484840" cy="2297472"/>
            </a:xfrm>
          </p:grpSpPr>
          <p:pic>
            <p:nvPicPr>
              <p:cNvPr id="15" name="Picture 2" descr="File:SAS logo horiz.svg">
                <a:extLst>
                  <a:ext uri="{FF2B5EF4-FFF2-40B4-BE49-F238E27FC236}">
                    <a16:creationId xmlns:a16="http://schemas.microsoft.com/office/drawing/2014/main" id="{CE4C9093-9DA2-2539-8A79-0B0F0E41B8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9725" y="3102517"/>
                <a:ext cx="1034945" cy="422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ile:R logo.svg - Wikimedia Commons">
                <a:extLst>
                  <a:ext uri="{FF2B5EF4-FFF2-40B4-BE49-F238E27FC236}">
                    <a16:creationId xmlns:a16="http://schemas.microsoft.com/office/drawing/2014/main" id="{19C6FF9E-3C2E-F374-75B6-C1363A2FC0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1345" y="2933464"/>
                <a:ext cx="990624" cy="76397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DF5E6DD-8298-21D3-83F3-840DF7B2B441}"/>
                  </a:ext>
                </a:extLst>
              </p:cNvPr>
              <p:cNvSpPr/>
              <p:nvPr/>
            </p:nvSpPr>
            <p:spPr>
              <a:xfrm>
                <a:off x="7626900" y="2774626"/>
                <a:ext cx="2484840" cy="1078035"/>
              </a:xfrm>
              <a:prstGeom prst="rect">
                <a:avLst/>
              </a:prstGeom>
              <a:noFill/>
              <a:ln w="19050" cap="flat" cmpd="sng" algn="ctr">
                <a:solidFill>
                  <a:srgbClr val="93A6AF">
                    <a:alpha val="80000"/>
                  </a:srgb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76DC0321-3C6A-C58C-F1F1-78AE2DFAF917}"/>
                  </a:ext>
                </a:extLst>
              </p:cNvPr>
              <p:cNvCxnSpPr>
                <a:cxnSpLocks/>
                <a:stCxn id="17" idx="0"/>
                <a:endCxn id="17" idx="2"/>
              </p:cNvCxnSpPr>
              <p:nvPr/>
            </p:nvCxnSpPr>
            <p:spPr>
              <a:xfrm>
                <a:off x="8869320" y="2774626"/>
                <a:ext cx="0" cy="1078035"/>
              </a:xfrm>
              <a:prstGeom prst="line">
                <a:avLst/>
              </a:prstGeom>
              <a:ln w="12700">
                <a:solidFill>
                  <a:srgbClr val="93A6AF"/>
                </a:solidFill>
              </a:ln>
            </p:spPr>
            <p:style>
              <a:lnRef idx="1">
                <a:schemeClr val="accent3"/>
              </a:lnRef>
              <a:fillRef idx="0">
                <a:schemeClr val="accent3"/>
              </a:fillRef>
              <a:effectRef idx="0">
                <a:schemeClr val="accent3"/>
              </a:effectRef>
              <a:fontRef idx="minor">
                <a:schemeClr val="tx1"/>
              </a:fontRef>
            </p:style>
          </p:cxnSp>
          <p:pic>
            <p:nvPicPr>
              <p:cNvPr id="19" name="Picture 18" descr="File:Stata Logo.svg">
                <a:extLst>
                  <a:ext uri="{FF2B5EF4-FFF2-40B4-BE49-F238E27FC236}">
                    <a16:creationId xmlns:a16="http://schemas.microsoft.com/office/drawing/2014/main" id="{7F5B7440-8D1B-FF6E-0952-36F3081486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2312" y="1749126"/>
                <a:ext cx="2134012" cy="69016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686A6AD4-B87E-FA2B-E04B-DAD415634450}"/>
                  </a:ext>
                </a:extLst>
              </p:cNvPr>
              <p:cNvSpPr/>
              <p:nvPr/>
            </p:nvSpPr>
            <p:spPr>
              <a:xfrm>
                <a:off x="7626900" y="1555189"/>
                <a:ext cx="2484840" cy="1078035"/>
              </a:xfrm>
              <a:prstGeom prst="rect">
                <a:avLst/>
              </a:prstGeom>
              <a:noFill/>
              <a:ln w="19050" cap="flat" cmpd="sng" algn="ctr">
                <a:solidFill>
                  <a:srgbClr val="93A6AF">
                    <a:alpha val="80000"/>
                  </a:srgb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E3426B73-FC14-C37C-CDF9-B8648259D996}"/>
                </a:ext>
              </a:extLst>
            </p:cNvPr>
            <p:cNvGrpSpPr/>
            <p:nvPr/>
          </p:nvGrpSpPr>
          <p:grpSpPr>
            <a:xfrm rot="5400000">
              <a:off x="3546860" y="3830209"/>
              <a:ext cx="2702315" cy="1368134"/>
              <a:chOff x="4121740" y="4891005"/>
              <a:chExt cx="2484840" cy="1078035"/>
            </a:xfrm>
          </p:grpSpPr>
          <p:sp>
            <p:nvSpPr>
              <p:cNvPr id="11" name="Rectangle 10">
                <a:extLst>
                  <a:ext uri="{FF2B5EF4-FFF2-40B4-BE49-F238E27FC236}">
                    <a16:creationId xmlns:a16="http://schemas.microsoft.com/office/drawing/2014/main" id="{6198BC07-7CA8-80D0-B1ED-651899501524}"/>
                  </a:ext>
                </a:extLst>
              </p:cNvPr>
              <p:cNvSpPr/>
              <p:nvPr/>
            </p:nvSpPr>
            <p:spPr>
              <a:xfrm>
                <a:off x="4121740" y="4891005"/>
                <a:ext cx="2484840" cy="1078035"/>
              </a:xfrm>
              <a:prstGeom prst="rect">
                <a:avLst/>
              </a:prstGeom>
              <a:noFill/>
              <a:ln w="19050" cap="flat" cmpd="sng" algn="ctr">
                <a:solidFill>
                  <a:srgbClr val="93A6AF">
                    <a:alpha val="80000"/>
                  </a:srgb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pic>
            <p:nvPicPr>
              <p:cNvPr id="12" name="Graphic 11">
                <a:extLst>
                  <a:ext uri="{FF2B5EF4-FFF2-40B4-BE49-F238E27FC236}">
                    <a16:creationId xmlns:a16="http://schemas.microsoft.com/office/drawing/2014/main" id="{9254AAA1-2B64-4BF2-80A6-CB243E75AB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5400000">
                <a:off x="4310123" y="4947077"/>
                <a:ext cx="865655" cy="965890"/>
              </a:xfrm>
              <a:prstGeom prst="rect">
                <a:avLst/>
              </a:prstGeom>
            </p:spPr>
          </p:pic>
          <p:pic>
            <p:nvPicPr>
              <p:cNvPr id="13" name="Graphic 12">
                <a:extLst>
                  <a:ext uri="{FF2B5EF4-FFF2-40B4-BE49-F238E27FC236}">
                    <a16:creationId xmlns:a16="http://schemas.microsoft.com/office/drawing/2014/main" id="{ABB88DB3-4BCE-6AFD-D48B-809F17D20E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6200000">
                <a:off x="5552542" y="4947077"/>
                <a:ext cx="865655" cy="965890"/>
              </a:xfrm>
              <a:prstGeom prst="rect">
                <a:avLst/>
              </a:prstGeom>
            </p:spPr>
          </p:pic>
          <p:cxnSp>
            <p:nvCxnSpPr>
              <p:cNvPr id="14" name="Straight Connector 13">
                <a:extLst>
                  <a:ext uri="{FF2B5EF4-FFF2-40B4-BE49-F238E27FC236}">
                    <a16:creationId xmlns:a16="http://schemas.microsoft.com/office/drawing/2014/main" id="{34A3B408-C1DA-E635-EFF2-2A881A5F7C6F}"/>
                  </a:ext>
                </a:extLst>
              </p:cNvPr>
              <p:cNvCxnSpPr>
                <a:cxnSpLocks/>
              </p:cNvCxnSpPr>
              <p:nvPr/>
            </p:nvCxnSpPr>
            <p:spPr>
              <a:xfrm>
                <a:off x="5364160" y="4891005"/>
                <a:ext cx="0" cy="1078035"/>
              </a:xfrm>
              <a:prstGeom prst="line">
                <a:avLst/>
              </a:prstGeom>
              <a:ln w="12700">
                <a:solidFill>
                  <a:srgbClr val="93A6AF"/>
                </a:solidFill>
              </a:ln>
            </p:spPr>
            <p:style>
              <a:lnRef idx="1">
                <a:schemeClr val="accent3"/>
              </a:lnRef>
              <a:fillRef idx="0">
                <a:schemeClr val="accent3"/>
              </a:fillRef>
              <a:effectRef idx="0">
                <a:schemeClr val="accent3"/>
              </a:effectRef>
              <a:fontRef idx="minor">
                <a:schemeClr val="tx1"/>
              </a:fontRef>
            </p:style>
          </p:cxnSp>
        </p:grpSp>
        <p:sp>
          <p:nvSpPr>
            <p:cNvPr id="22" name="Left Brace 21">
              <a:extLst>
                <a:ext uri="{FF2B5EF4-FFF2-40B4-BE49-F238E27FC236}">
                  <a16:creationId xmlns:a16="http://schemas.microsoft.com/office/drawing/2014/main" id="{80A54DE3-6F1A-8312-7635-46F17B17796A}"/>
                </a:ext>
              </a:extLst>
            </p:cNvPr>
            <p:cNvSpPr/>
            <p:nvPr/>
          </p:nvSpPr>
          <p:spPr>
            <a:xfrm>
              <a:off x="3651839" y="3300587"/>
              <a:ext cx="456065" cy="1075529"/>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24" name="Left Brace 23">
              <a:extLst>
                <a:ext uri="{FF2B5EF4-FFF2-40B4-BE49-F238E27FC236}">
                  <a16:creationId xmlns:a16="http://schemas.microsoft.com/office/drawing/2014/main" id="{A16EDEFF-E542-C90E-3EC0-58749C46B31B}"/>
                </a:ext>
              </a:extLst>
            </p:cNvPr>
            <p:cNvSpPr/>
            <p:nvPr/>
          </p:nvSpPr>
          <p:spPr>
            <a:xfrm rot="10800000">
              <a:off x="8560996" y="3259350"/>
              <a:ext cx="456065" cy="2553327"/>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 name="Google Shape;78;p16">
              <a:extLst>
                <a:ext uri="{FF2B5EF4-FFF2-40B4-BE49-F238E27FC236}">
                  <a16:creationId xmlns:a16="http://schemas.microsoft.com/office/drawing/2014/main" id="{145BBE88-F541-6380-D082-04A5D6FBCE42}"/>
                </a:ext>
              </a:extLst>
            </p:cNvPr>
            <p:cNvSpPr txBox="1">
              <a:spLocks/>
            </p:cNvSpPr>
            <p:nvPr/>
          </p:nvSpPr>
          <p:spPr>
            <a:xfrm>
              <a:off x="1458699" y="4616842"/>
              <a:ext cx="1884727" cy="1146023"/>
            </a:xfrm>
            <a:prstGeom prst="rect">
              <a:avLst/>
            </a:prstGeom>
            <a:noFill/>
            <a:ln>
              <a:no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115000"/>
                </a:lnSpc>
                <a:spcBef>
                  <a:spcPts val="0"/>
                </a:spcBef>
                <a:spcAft>
                  <a:spcPts val="0"/>
                </a:spcAft>
                <a:buSzPts val="1800"/>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1219170" lvl="1" indent="-423323" algn="l" defTabSz="914400" rtl="0" eaLnBrk="1" latinLnBrk="0" hangingPunct="1">
                <a:lnSpc>
                  <a:spcPct val="115000"/>
                </a:lnSpc>
                <a:spcBef>
                  <a:spcPts val="0"/>
                </a:spcBef>
                <a:spcAft>
                  <a:spcPts val="0"/>
                </a:spcAft>
                <a:buSzPts val="1400"/>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828754" lvl="2" indent="-423323" algn="l" defTabSz="914400" rtl="0" eaLnBrk="1" latinLnBrk="0" hangingPunct="1">
                <a:lnSpc>
                  <a:spcPct val="115000"/>
                </a:lnSpc>
                <a:spcBef>
                  <a:spcPts val="0"/>
                </a:spcBef>
                <a:spcAft>
                  <a:spcPts val="0"/>
                </a:spcAft>
                <a:buSzPts val="1400"/>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2438339" lvl="3"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3047924" lvl="4"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3657509" lvl="5"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69329" indent="0" algn="ctr">
                <a:buClr>
                  <a:schemeClr val="dk1"/>
                </a:buClr>
                <a:buSzPts val="1600"/>
                <a:buNone/>
              </a:pPr>
              <a:r>
                <a:rPr lang="en-GB" sz="2133" b="1" dirty="0">
                  <a:solidFill>
                    <a:schemeClr val="dk1"/>
                  </a:solidFill>
                  <a:latin typeface="Source Sans Pro"/>
                  <a:ea typeface="Source Sans Pro"/>
                  <a:cs typeface="Source Sans Pro"/>
                  <a:sym typeface="Source Sans Pro"/>
                </a:rPr>
                <a:t>Web platform</a:t>
              </a:r>
              <a:endParaRPr lang="en-GB" sz="1730" dirty="0">
                <a:solidFill>
                  <a:schemeClr val="dk1"/>
                </a:solidFill>
                <a:latin typeface="Source Sans Pro"/>
                <a:ea typeface="Source Sans Pro"/>
                <a:cs typeface="Source Sans Pro"/>
                <a:sym typeface="Source Sans Pro"/>
              </a:endParaRPr>
            </a:p>
          </p:txBody>
        </p:sp>
        <p:sp>
          <p:nvSpPr>
            <p:cNvPr id="4" name="Google Shape;78;p16">
              <a:extLst>
                <a:ext uri="{FF2B5EF4-FFF2-40B4-BE49-F238E27FC236}">
                  <a16:creationId xmlns:a16="http://schemas.microsoft.com/office/drawing/2014/main" id="{284B21AA-E014-4E6B-139D-11CE1D970461}"/>
                </a:ext>
              </a:extLst>
            </p:cNvPr>
            <p:cNvSpPr txBox="1">
              <a:spLocks/>
            </p:cNvSpPr>
            <p:nvPr/>
          </p:nvSpPr>
          <p:spPr>
            <a:xfrm>
              <a:off x="8986532" y="4024423"/>
              <a:ext cx="2567562" cy="1146023"/>
            </a:xfrm>
            <a:prstGeom prst="rect">
              <a:avLst/>
            </a:prstGeom>
            <a:noFill/>
            <a:ln>
              <a:no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115000"/>
                </a:lnSpc>
                <a:spcBef>
                  <a:spcPts val="0"/>
                </a:spcBef>
                <a:spcAft>
                  <a:spcPts val="0"/>
                </a:spcAft>
                <a:buSzPts val="1800"/>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1219170" lvl="1" indent="-423323" algn="l" defTabSz="914400" rtl="0" eaLnBrk="1" latinLnBrk="0" hangingPunct="1">
                <a:lnSpc>
                  <a:spcPct val="115000"/>
                </a:lnSpc>
                <a:spcBef>
                  <a:spcPts val="0"/>
                </a:spcBef>
                <a:spcAft>
                  <a:spcPts val="0"/>
                </a:spcAft>
                <a:buSzPts val="1400"/>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828754" lvl="2" indent="-423323" algn="l" defTabSz="914400" rtl="0" eaLnBrk="1" latinLnBrk="0" hangingPunct="1">
                <a:lnSpc>
                  <a:spcPct val="115000"/>
                </a:lnSpc>
                <a:spcBef>
                  <a:spcPts val="0"/>
                </a:spcBef>
                <a:spcAft>
                  <a:spcPts val="0"/>
                </a:spcAft>
                <a:buSzPts val="1400"/>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2438339" lvl="3"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3047924" lvl="4"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3657509" lvl="5"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69329" indent="0">
                <a:buClr>
                  <a:schemeClr val="dk1"/>
                </a:buClr>
                <a:buSzPts val="1600"/>
                <a:buNone/>
              </a:pPr>
              <a:r>
                <a:rPr lang="en-GB" sz="2133" b="1" dirty="0">
                  <a:solidFill>
                    <a:schemeClr val="dk1"/>
                  </a:solidFill>
                  <a:latin typeface="Source Sans Pro"/>
                  <a:ea typeface="Source Sans Pro"/>
                  <a:cs typeface="Source Sans Pro"/>
                  <a:sym typeface="Source Sans Pro"/>
                </a:rPr>
                <a:t>Software packages</a:t>
              </a:r>
              <a:endParaRPr lang="en-GB" sz="1730" dirty="0">
                <a:solidFill>
                  <a:schemeClr val="dk1"/>
                </a:solidFill>
                <a:latin typeface="Source Sans Pro"/>
                <a:ea typeface="Source Sans Pro"/>
                <a:cs typeface="Source Sans Pro"/>
                <a:sym typeface="Source Sans Pro"/>
              </a:endParaRPr>
            </a:p>
          </p:txBody>
        </p:sp>
        <p:sp>
          <p:nvSpPr>
            <p:cNvPr id="7" name="Google Shape;78;p16">
              <a:extLst>
                <a:ext uri="{FF2B5EF4-FFF2-40B4-BE49-F238E27FC236}">
                  <a16:creationId xmlns:a16="http://schemas.microsoft.com/office/drawing/2014/main" id="{CD06EF35-B027-3394-02F3-E4BEC7998BF4}"/>
                </a:ext>
              </a:extLst>
            </p:cNvPr>
            <p:cNvSpPr txBox="1">
              <a:spLocks/>
            </p:cNvSpPr>
            <p:nvPr/>
          </p:nvSpPr>
          <p:spPr>
            <a:xfrm>
              <a:off x="1140118" y="3259350"/>
              <a:ext cx="2521891" cy="1146023"/>
            </a:xfrm>
            <a:prstGeom prst="rect">
              <a:avLst/>
            </a:prstGeom>
            <a:noFill/>
            <a:ln>
              <a:noFill/>
            </a:ln>
          </p:spPr>
          <p:txBody>
            <a:bodyPr spcFirstLastPara="1" vert="horz" wrap="square" lIns="121900" tIns="121900" rIns="121900" bIns="121900" rtlCol="0" anchor="t" anchorCtr="0">
              <a:noAutofit/>
            </a:bodyPr>
            <a:lstStyle>
              <a:lvl1pPr marL="609585" lvl="0" indent="-457189" algn="l" defTabSz="914400" rtl="0" eaLnBrk="1" latinLnBrk="0" hangingPunct="1">
                <a:lnSpc>
                  <a:spcPct val="115000"/>
                </a:lnSpc>
                <a:spcBef>
                  <a:spcPts val="0"/>
                </a:spcBef>
                <a:spcAft>
                  <a:spcPts val="0"/>
                </a:spcAft>
                <a:buSzPts val="1800"/>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1219170" lvl="1" indent="-423323" algn="l" defTabSz="914400" rtl="0" eaLnBrk="1" latinLnBrk="0" hangingPunct="1">
                <a:lnSpc>
                  <a:spcPct val="115000"/>
                </a:lnSpc>
                <a:spcBef>
                  <a:spcPts val="0"/>
                </a:spcBef>
                <a:spcAft>
                  <a:spcPts val="0"/>
                </a:spcAft>
                <a:buSzPts val="1400"/>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828754" lvl="2" indent="-423323" algn="l" defTabSz="914400" rtl="0" eaLnBrk="1" latinLnBrk="0" hangingPunct="1">
                <a:lnSpc>
                  <a:spcPct val="115000"/>
                </a:lnSpc>
                <a:spcBef>
                  <a:spcPts val="0"/>
                </a:spcBef>
                <a:spcAft>
                  <a:spcPts val="0"/>
                </a:spcAft>
                <a:buSzPts val="1400"/>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2438339" lvl="3"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3047924" lvl="4"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3657509" lvl="5"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69329" indent="0" algn="ctr">
                <a:buClr>
                  <a:schemeClr val="dk1"/>
                </a:buClr>
                <a:buSzPts val="1600"/>
                <a:buNone/>
              </a:pPr>
              <a:r>
                <a:rPr lang="en-GB" sz="2133" b="1" dirty="0">
                  <a:solidFill>
                    <a:schemeClr val="dk1"/>
                  </a:solidFill>
                  <a:latin typeface="Source Sans Pro"/>
                  <a:ea typeface="Source Sans Pro"/>
                  <a:cs typeface="Source Sans Pro"/>
                  <a:sym typeface="Source Sans Pro"/>
                </a:rPr>
                <a:t>Guidance documentation</a:t>
              </a:r>
              <a:endParaRPr lang="en-GB" sz="1730" dirty="0">
                <a:solidFill>
                  <a:schemeClr val="dk1"/>
                </a:solidFill>
                <a:latin typeface="Source Sans Pro"/>
                <a:ea typeface="Source Sans Pro"/>
                <a:cs typeface="Source Sans Pro"/>
                <a:sym typeface="Source Sans Pro"/>
              </a:endParaRPr>
            </a:p>
          </p:txBody>
        </p:sp>
        <p:sp>
          <p:nvSpPr>
            <p:cNvPr id="26" name="Left Brace 25">
              <a:extLst>
                <a:ext uri="{FF2B5EF4-FFF2-40B4-BE49-F238E27FC236}">
                  <a16:creationId xmlns:a16="http://schemas.microsoft.com/office/drawing/2014/main" id="{C993AB11-5813-7955-7562-83C3F13EF9E0}"/>
                </a:ext>
              </a:extLst>
            </p:cNvPr>
            <p:cNvSpPr/>
            <p:nvPr/>
          </p:nvSpPr>
          <p:spPr>
            <a:xfrm>
              <a:off x="3651839" y="4670995"/>
              <a:ext cx="456065" cy="1075529"/>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4206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GB" b="1">
                <a:latin typeface="Source Sans Pro"/>
                <a:ea typeface="Source Sans Pro"/>
                <a:cs typeface="Source Sans Pro"/>
                <a:sym typeface="Source Sans Pro"/>
              </a:rPr>
              <a:t>Background | </a:t>
            </a:r>
            <a:r>
              <a:rPr lang="en-GB">
                <a:latin typeface="Source Sans Pro"/>
                <a:ea typeface="Source Sans Pro"/>
                <a:cs typeface="Source Sans Pro"/>
                <a:sym typeface="Source Sans Pro"/>
              </a:rPr>
              <a:t>The Stata landscape</a:t>
            </a:r>
          </a:p>
        </p:txBody>
      </p:sp>
      <p:sp>
        <p:nvSpPr>
          <p:cNvPr id="78" name="Google Shape;78;p16"/>
          <p:cNvSpPr txBox="1">
            <a:spLocks noGrp="1"/>
          </p:cNvSpPr>
          <p:nvPr>
            <p:ph type="body" idx="1"/>
          </p:nvPr>
        </p:nvSpPr>
        <p:spPr>
          <a:xfrm>
            <a:off x="415600" y="1577787"/>
            <a:ext cx="11596800" cy="4707681"/>
          </a:xfrm>
          <a:prstGeom prst="rect">
            <a:avLst/>
          </a:prstGeom>
          <a:noFill/>
          <a:ln>
            <a:noFill/>
          </a:ln>
        </p:spPr>
        <p:txBody>
          <a:bodyPr spcFirstLastPara="1" vert="horz" wrap="square" lIns="121900" tIns="121900" rIns="121900" bIns="121900" rtlCol="0" anchor="t" anchorCtr="0">
            <a:noAutofit/>
          </a:bodyPr>
          <a:lstStyle/>
          <a:p>
            <a:pPr indent="-440256">
              <a:buClr>
                <a:schemeClr val="dk1"/>
              </a:buClr>
              <a:buSzPts val="1600"/>
              <a:buFont typeface="Source Sans Pro"/>
              <a:buChar char="●"/>
            </a:pPr>
            <a:r>
              <a:rPr lang="en-GB" sz="2133" b="1" dirty="0">
                <a:solidFill>
                  <a:schemeClr val="dk1"/>
                </a:solidFill>
                <a:latin typeface="Source Sans Pro"/>
                <a:ea typeface="Source Sans Pro"/>
                <a:cs typeface="Source Sans Pro"/>
                <a:sym typeface="Source Sans Pro"/>
              </a:rPr>
              <a:t>‘</a:t>
            </a:r>
            <a:r>
              <a:rPr lang="en-US" sz="2133" b="1" dirty="0" err="1">
                <a:solidFill>
                  <a:schemeClr val="dk1"/>
                </a:solidFill>
                <a:latin typeface="Source Sans Pro"/>
                <a:ea typeface="Source Sans Pro"/>
                <a:cs typeface="Source Sans Pro"/>
                <a:sym typeface="Source Sans Pro"/>
              </a:rPr>
              <a:t>zanthro</a:t>
            </a:r>
            <a:r>
              <a:rPr lang="en" sz="2133" b="1" dirty="0">
                <a:solidFill>
                  <a:schemeClr val="dk1"/>
                </a:solidFill>
                <a:latin typeface="Source Sans Pro"/>
                <a:ea typeface="Source Sans Pro"/>
                <a:cs typeface="Source Sans Pro"/>
                <a:sym typeface="Source Sans Pro"/>
              </a:rPr>
              <a:t>’ package</a:t>
            </a:r>
            <a:r>
              <a:rPr lang="en" sz="2133" b="1" baseline="30000" dirty="0">
                <a:solidFill>
                  <a:schemeClr val="dk1"/>
                </a:solidFill>
                <a:latin typeface="Source Sans Pro"/>
                <a:ea typeface="Source Sans Pro"/>
                <a:cs typeface="Source Sans Pro"/>
                <a:sym typeface="Source Sans Pro"/>
              </a:rPr>
              <a:t>1</a:t>
            </a:r>
            <a:endParaRPr lang="en-GB" sz="2133" dirty="0">
              <a:solidFill>
                <a:schemeClr val="dk1"/>
              </a:solidFill>
              <a:latin typeface="Source Sans Pro"/>
              <a:ea typeface="Source Sans Pro"/>
              <a:cs typeface="Source Sans Pro"/>
              <a:sym typeface="Source Sans Pro"/>
            </a:endParaRPr>
          </a:p>
          <a:p>
            <a:pPr lvl="1" indent="-440256">
              <a:buClr>
                <a:schemeClr val="dk1"/>
              </a:buClr>
              <a:buSzPts val="1600"/>
              <a:buFont typeface="Source Sans Pro"/>
              <a:buChar char="○"/>
            </a:pPr>
            <a:r>
              <a:rPr lang="en-GB" sz="1730" dirty="0">
                <a:solidFill>
                  <a:schemeClr val="dk1"/>
                </a:solidFill>
                <a:latin typeface="Source Sans Pro"/>
                <a:ea typeface="Source Sans Pro"/>
                <a:cs typeface="Source Sans Pro"/>
                <a:sym typeface="Source Sans Pro"/>
              </a:rPr>
              <a:t>E</a:t>
            </a:r>
            <a:r>
              <a:rPr lang="en" sz="1730" dirty="0">
                <a:solidFill>
                  <a:schemeClr val="dk1"/>
                </a:solidFill>
                <a:latin typeface="Source Sans Pro"/>
                <a:ea typeface="Source Sans Pro"/>
                <a:cs typeface="Source Sans Pro"/>
                <a:sym typeface="Source Sans Pro"/>
              </a:rPr>
              <a:t>xtensions to egen with WHO growth standards</a:t>
            </a:r>
          </a:p>
          <a:p>
            <a:pPr lvl="1" indent="-440256">
              <a:buClr>
                <a:schemeClr val="dk1"/>
              </a:buClr>
              <a:buSzPts val="1600"/>
              <a:buFont typeface="Source Sans Pro"/>
              <a:buChar char="○"/>
            </a:pPr>
            <a:r>
              <a:rPr lang="en" sz="1730" dirty="0">
                <a:solidFill>
                  <a:schemeClr val="dk1"/>
                </a:solidFill>
                <a:latin typeface="Source Sans Pro"/>
                <a:ea typeface="Source Sans Pro"/>
                <a:cs typeface="Source Sans Pro"/>
                <a:sym typeface="Source Sans Pro"/>
              </a:rPr>
              <a:t>Also contains CDC/UK growth references, which are outside the scope of GIGS</a:t>
            </a:r>
          </a:p>
          <a:p>
            <a:pPr indent="-440256">
              <a:buClr>
                <a:schemeClr val="dk1"/>
              </a:buClr>
              <a:buSzPts val="1600"/>
              <a:buFont typeface="Source Sans Pro"/>
              <a:buChar char="●"/>
            </a:pPr>
            <a:r>
              <a:rPr lang="en-GB" sz="2133" b="1" dirty="0">
                <a:solidFill>
                  <a:schemeClr val="dk1"/>
                </a:solidFill>
                <a:latin typeface="Source Sans Pro"/>
                <a:ea typeface="Source Sans Pro"/>
                <a:cs typeface="Source Sans Pro"/>
                <a:sym typeface="Source Sans Pro"/>
              </a:rPr>
              <a:t>No existing Stata packages for INTERGROWTH-21</a:t>
            </a:r>
            <a:r>
              <a:rPr lang="en-GB" sz="2133" b="1" baseline="30000" dirty="0">
                <a:solidFill>
                  <a:schemeClr val="dk1"/>
                </a:solidFill>
                <a:latin typeface="Source Sans Pro"/>
                <a:ea typeface="Source Sans Pro"/>
                <a:cs typeface="Source Sans Pro"/>
                <a:sym typeface="Source Sans Pro"/>
              </a:rPr>
              <a:t>st</a:t>
            </a:r>
            <a:r>
              <a:rPr lang="en-GB" sz="2133" b="1" dirty="0">
                <a:solidFill>
                  <a:schemeClr val="dk1"/>
                </a:solidFill>
                <a:latin typeface="Source Sans Pro"/>
                <a:ea typeface="Source Sans Pro"/>
                <a:cs typeface="Source Sans Pro"/>
                <a:sym typeface="Source Sans Pro"/>
              </a:rPr>
              <a:t> standards</a:t>
            </a:r>
            <a:endParaRPr lang="en-GB" sz="2133" dirty="0">
              <a:solidFill>
                <a:schemeClr val="dk1"/>
              </a:solidFill>
              <a:latin typeface="Source Sans Pro"/>
              <a:ea typeface="Source Sans Pro"/>
              <a:cs typeface="Source Sans Pro"/>
              <a:sym typeface="Source Sans Pro"/>
            </a:endParaRPr>
          </a:p>
          <a:p>
            <a:pPr lvl="1" indent="-440256">
              <a:buClr>
                <a:schemeClr val="dk1"/>
              </a:buClr>
              <a:buSzPts val="1600"/>
              <a:buFont typeface="Source Sans Pro"/>
              <a:buChar char="○"/>
            </a:pPr>
            <a:r>
              <a:rPr lang="en" sz="1730" dirty="0">
                <a:solidFill>
                  <a:schemeClr val="dk1"/>
                </a:solidFill>
                <a:latin typeface="Source Sans Pro"/>
                <a:ea typeface="Source Sans Pro"/>
                <a:cs typeface="Source Sans Pro"/>
                <a:sym typeface="Source Sans Pro"/>
              </a:rPr>
              <a:t>Stata forum – a post asking for an INTERGROWTH-21</a:t>
            </a:r>
            <a:r>
              <a:rPr lang="en" sz="1730" baseline="30000" dirty="0">
                <a:solidFill>
                  <a:schemeClr val="dk1"/>
                </a:solidFill>
                <a:latin typeface="Source Sans Pro"/>
                <a:ea typeface="Source Sans Pro"/>
                <a:cs typeface="Source Sans Pro"/>
                <a:sym typeface="Source Sans Pro"/>
              </a:rPr>
              <a:t>st</a:t>
            </a:r>
            <a:r>
              <a:rPr lang="en" sz="1730" dirty="0">
                <a:solidFill>
                  <a:schemeClr val="dk1"/>
                </a:solidFill>
                <a:latin typeface="Source Sans Pro"/>
                <a:ea typeface="Source Sans Pro"/>
                <a:cs typeface="Source Sans Pro"/>
                <a:sym typeface="Source Sans Pro"/>
              </a:rPr>
              <a:t> command…</a:t>
            </a:r>
          </a:p>
          <a:p>
            <a:pPr lvl="1" indent="-440256">
              <a:buClr>
                <a:schemeClr val="dk1"/>
              </a:buClr>
              <a:buSzPts val="1600"/>
              <a:buFont typeface="Source Sans Pro"/>
              <a:buChar char="○"/>
            </a:pPr>
            <a:endParaRPr lang="en" sz="1730" dirty="0">
              <a:solidFill>
                <a:schemeClr val="dk1"/>
              </a:solidFill>
              <a:latin typeface="Source Sans Pro"/>
              <a:ea typeface="Source Sans Pro"/>
              <a:cs typeface="Source Sans Pro"/>
              <a:sym typeface="Source Sans Pro"/>
            </a:endParaRPr>
          </a:p>
          <a:p>
            <a:pPr lvl="1" indent="-440256">
              <a:buClr>
                <a:schemeClr val="dk1"/>
              </a:buClr>
              <a:buSzPts val="1600"/>
              <a:buFont typeface="Source Sans Pro"/>
              <a:buChar char="○"/>
            </a:pPr>
            <a:endParaRPr lang="en" sz="1730" dirty="0">
              <a:solidFill>
                <a:schemeClr val="dk1"/>
              </a:solidFill>
              <a:latin typeface="Source Sans Pro"/>
              <a:ea typeface="Source Sans Pro"/>
              <a:cs typeface="Source Sans Pro"/>
              <a:sym typeface="Source Sans Pro"/>
            </a:endParaRPr>
          </a:p>
          <a:p>
            <a:pPr lvl="1" indent="-440256">
              <a:buClr>
                <a:schemeClr val="dk1"/>
              </a:buClr>
              <a:buSzPts val="1600"/>
              <a:buFont typeface="Source Sans Pro"/>
              <a:buChar char="○"/>
            </a:pPr>
            <a:endParaRPr lang="en" sz="1730" dirty="0">
              <a:solidFill>
                <a:schemeClr val="dk1"/>
              </a:solidFill>
              <a:latin typeface="Source Sans Pro"/>
              <a:ea typeface="Source Sans Pro"/>
              <a:cs typeface="Source Sans Pro"/>
              <a:sym typeface="Source Sans Pro"/>
            </a:endParaRPr>
          </a:p>
          <a:p>
            <a:pPr lvl="1" indent="-440256">
              <a:buClr>
                <a:schemeClr val="dk1"/>
              </a:buClr>
              <a:buSzPts val="1600"/>
              <a:buFont typeface="Source Sans Pro"/>
              <a:buChar char="○"/>
            </a:pPr>
            <a:endParaRPr lang="en" sz="1730" dirty="0">
              <a:solidFill>
                <a:schemeClr val="dk1"/>
              </a:solidFill>
              <a:latin typeface="Source Sans Pro"/>
              <a:ea typeface="Source Sans Pro"/>
              <a:cs typeface="Source Sans Pro"/>
              <a:sym typeface="Source Sans Pro"/>
            </a:endParaRPr>
          </a:p>
          <a:p>
            <a:pPr lvl="1" indent="-440256">
              <a:buClr>
                <a:schemeClr val="dk1"/>
              </a:buClr>
              <a:buSzPts val="1600"/>
              <a:buFont typeface="Source Sans Pro"/>
              <a:buChar char="○"/>
            </a:pPr>
            <a:endParaRPr lang="en" sz="1730" dirty="0">
              <a:solidFill>
                <a:schemeClr val="dk1"/>
              </a:solidFill>
              <a:latin typeface="Source Sans Pro"/>
              <a:ea typeface="Source Sans Pro"/>
              <a:cs typeface="Source Sans Pro"/>
              <a:sym typeface="Source Sans Pro"/>
            </a:endParaRPr>
          </a:p>
          <a:p>
            <a:pPr lvl="1" indent="-440256">
              <a:buClr>
                <a:schemeClr val="dk1"/>
              </a:buClr>
              <a:buSzPts val="1600"/>
              <a:buFont typeface="Source Sans Pro"/>
              <a:buChar char="○"/>
            </a:pPr>
            <a:endParaRPr lang="en" sz="1730" dirty="0">
              <a:solidFill>
                <a:schemeClr val="dk1"/>
              </a:solidFill>
              <a:latin typeface="Source Sans Pro"/>
              <a:ea typeface="Source Sans Pro"/>
              <a:cs typeface="Source Sans Pro"/>
              <a:sym typeface="Source Sans Pro"/>
            </a:endParaRPr>
          </a:p>
          <a:p>
            <a:pPr marL="778914" lvl="1" indent="0">
              <a:buClr>
                <a:schemeClr val="dk1"/>
              </a:buClr>
              <a:buSzPts val="1600"/>
              <a:buNone/>
            </a:pPr>
            <a:endParaRPr lang="en" sz="1730" dirty="0">
              <a:solidFill>
                <a:schemeClr val="dk1"/>
              </a:solidFill>
              <a:latin typeface="Source Sans Pro"/>
              <a:ea typeface="Source Sans Pro"/>
              <a:cs typeface="Source Sans Pro"/>
              <a:sym typeface="Source Sans Pro"/>
            </a:endParaRPr>
          </a:p>
        </p:txBody>
      </p:sp>
      <p:grpSp>
        <p:nvGrpSpPr>
          <p:cNvPr id="9" name="Group 8">
            <a:extLst>
              <a:ext uri="{FF2B5EF4-FFF2-40B4-BE49-F238E27FC236}">
                <a16:creationId xmlns:a16="http://schemas.microsoft.com/office/drawing/2014/main" id="{815BBD46-B37A-7528-B6B4-8B98852776A1}"/>
              </a:ext>
            </a:extLst>
          </p:cNvPr>
          <p:cNvGrpSpPr/>
          <p:nvPr/>
        </p:nvGrpSpPr>
        <p:grpSpPr>
          <a:xfrm>
            <a:off x="1695496" y="3429000"/>
            <a:ext cx="7125694" cy="1914792"/>
            <a:chOff x="2380753" y="3885541"/>
            <a:chExt cx="7125694" cy="1914792"/>
          </a:xfrm>
        </p:grpSpPr>
        <p:pic>
          <p:nvPicPr>
            <p:cNvPr id="10" name="Picture 9">
              <a:extLst>
                <a:ext uri="{FF2B5EF4-FFF2-40B4-BE49-F238E27FC236}">
                  <a16:creationId xmlns:a16="http://schemas.microsoft.com/office/drawing/2014/main" id="{8BC07FF5-292F-9E0C-10EC-8C286D8F735D}"/>
                </a:ext>
              </a:extLst>
            </p:cNvPr>
            <p:cNvPicPr>
              <a:picLocks noChangeAspect="1"/>
            </p:cNvPicPr>
            <p:nvPr/>
          </p:nvPicPr>
          <p:blipFill>
            <a:blip r:embed="rId3"/>
            <a:stretch>
              <a:fillRect/>
            </a:stretch>
          </p:blipFill>
          <p:spPr>
            <a:xfrm>
              <a:off x="2380753" y="3885541"/>
              <a:ext cx="7125694" cy="1914792"/>
            </a:xfrm>
            <a:prstGeom prst="rect">
              <a:avLst/>
            </a:prstGeom>
          </p:spPr>
        </p:pic>
        <p:sp>
          <p:nvSpPr>
            <p:cNvPr id="11" name="Rectangle 10">
              <a:extLst>
                <a:ext uri="{FF2B5EF4-FFF2-40B4-BE49-F238E27FC236}">
                  <a16:creationId xmlns:a16="http://schemas.microsoft.com/office/drawing/2014/main" id="{DD44D2F8-E683-2FFD-DE85-BA00275486FF}"/>
                </a:ext>
              </a:extLst>
            </p:cNvPr>
            <p:cNvSpPr/>
            <p:nvPr/>
          </p:nvSpPr>
          <p:spPr>
            <a:xfrm>
              <a:off x="2768600" y="4686300"/>
              <a:ext cx="615950" cy="171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19" name="TextBox 18">
            <a:extLst>
              <a:ext uri="{FF2B5EF4-FFF2-40B4-BE49-F238E27FC236}">
                <a16:creationId xmlns:a16="http://schemas.microsoft.com/office/drawing/2014/main" id="{5D85F204-A5D2-4F71-D800-159A0F4412EE}"/>
              </a:ext>
            </a:extLst>
          </p:cNvPr>
          <p:cNvSpPr txBox="1"/>
          <p:nvPr/>
        </p:nvSpPr>
        <p:spPr>
          <a:xfrm>
            <a:off x="0" y="6596390"/>
            <a:ext cx="10516687" cy="261610"/>
          </a:xfrm>
          <a:prstGeom prst="rect">
            <a:avLst/>
          </a:prstGeom>
          <a:noFill/>
        </p:spPr>
        <p:txBody>
          <a:bodyPr wrap="square">
            <a:spAutoFit/>
          </a:bodyPr>
          <a:lstStyle/>
          <a:p>
            <a:pPr marL="228600" indent="-228600">
              <a:buAutoNum type="arabicPeriod"/>
            </a:pPr>
            <a:r>
              <a:rPr lang="en-GB" sz="1100" dirty="0"/>
              <a:t>Vidmar, S. I., Cole, T. J., &amp; Pan, H. (2013). </a:t>
            </a:r>
            <a:r>
              <a:rPr lang="en-GB" sz="1100" i="1" dirty="0"/>
              <a:t>The Stata Journal</a:t>
            </a:r>
            <a:r>
              <a:rPr lang="en-GB" sz="1100" dirty="0"/>
              <a:t>, 13(2), 366–378.</a:t>
            </a:r>
          </a:p>
        </p:txBody>
      </p:sp>
    </p:spTree>
    <p:extLst>
      <p:ext uri="{BB962C8B-B14F-4D97-AF65-F5344CB8AC3E}">
        <p14:creationId xmlns:p14="http://schemas.microsoft.com/office/powerpoint/2010/main" val="298484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91067" y="294067"/>
            <a:ext cx="11360800" cy="7636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GB" sz="4400" b="1" dirty="0">
                <a:solidFill>
                  <a:schemeClr val="dk1"/>
                </a:solidFill>
                <a:latin typeface="Cambria" panose="02040503050406030204" pitchFamily="18" charset="0"/>
                <a:ea typeface="Cambria" panose="02040503050406030204" pitchFamily="18" charset="0"/>
                <a:cs typeface="Source Sans Pro"/>
                <a:sym typeface="Source Sans Pro"/>
              </a:rPr>
              <a:t>gigs</a:t>
            </a:r>
            <a:r>
              <a:rPr lang="en" b="1" dirty="0">
                <a:latin typeface="Source Sans Pro"/>
                <a:ea typeface="Source Sans Pro"/>
                <a:cs typeface="Source Sans Pro"/>
                <a:sym typeface="Source Sans Pro"/>
              </a:rPr>
              <a:t> | </a:t>
            </a:r>
            <a:r>
              <a:rPr lang="en" dirty="0">
                <a:latin typeface="Source Sans Pro"/>
                <a:ea typeface="Source Sans Pro"/>
                <a:cs typeface="Source Sans Pro"/>
                <a:sym typeface="Source Sans Pro"/>
              </a:rPr>
              <a:t>Package overview</a:t>
            </a:r>
            <a:endParaRPr dirty="0">
              <a:latin typeface="Source Sans Pro"/>
              <a:ea typeface="Source Sans Pro"/>
              <a:cs typeface="Source Sans Pro"/>
              <a:sym typeface="Source Sans Pro"/>
            </a:endParaRPr>
          </a:p>
        </p:txBody>
      </p:sp>
      <p:graphicFrame>
        <p:nvGraphicFramePr>
          <p:cNvPr id="3" name="Table 3">
            <a:extLst>
              <a:ext uri="{FF2B5EF4-FFF2-40B4-BE49-F238E27FC236}">
                <a16:creationId xmlns:a16="http://schemas.microsoft.com/office/drawing/2014/main" id="{FF8C59A2-3DBB-4A8F-7B77-F31E1526B4BE}"/>
              </a:ext>
            </a:extLst>
          </p:cNvPr>
          <p:cNvGraphicFramePr>
            <a:graphicFrameLocks noGrp="1"/>
          </p:cNvGraphicFramePr>
          <p:nvPr/>
        </p:nvGraphicFramePr>
        <p:xfrm>
          <a:off x="1535855" y="2781711"/>
          <a:ext cx="9120285" cy="3169920"/>
        </p:xfrm>
        <a:graphic>
          <a:graphicData uri="http://schemas.openxmlformats.org/drawingml/2006/table">
            <a:tbl>
              <a:tblPr firstRow="1" bandRow="1">
                <a:tableStyleId>{74C1A8A3-306A-4EB7-A6B1-4F7E0EB9C5D6}</a:tableStyleId>
              </a:tblPr>
              <a:tblGrid>
                <a:gridCol w="2214511">
                  <a:extLst>
                    <a:ext uri="{9D8B030D-6E8A-4147-A177-3AD203B41FA5}">
                      <a16:colId xmlns:a16="http://schemas.microsoft.com/office/drawing/2014/main" val="2125151411"/>
                    </a:ext>
                  </a:extLst>
                </a:gridCol>
                <a:gridCol w="2971224">
                  <a:extLst>
                    <a:ext uri="{9D8B030D-6E8A-4147-A177-3AD203B41FA5}">
                      <a16:colId xmlns:a16="http://schemas.microsoft.com/office/drawing/2014/main" val="4107356576"/>
                    </a:ext>
                  </a:extLst>
                </a:gridCol>
                <a:gridCol w="3934550">
                  <a:extLst>
                    <a:ext uri="{9D8B030D-6E8A-4147-A177-3AD203B41FA5}">
                      <a16:colId xmlns:a16="http://schemas.microsoft.com/office/drawing/2014/main" val="997161623"/>
                    </a:ext>
                  </a:extLst>
                </a:gridCol>
              </a:tblGrid>
              <a:tr h="370840">
                <a:tc>
                  <a:txBody>
                    <a:bodyPr/>
                    <a:lstStyle/>
                    <a:p>
                      <a:r>
                        <a:rPr lang="en-GB" sz="2000" dirty="0">
                          <a:latin typeface="Source Sans Pro" panose="020B0503030403020204" pitchFamily="34" charset="0"/>
                          <a:ea typeface="Source Sans Pro" panose="020B0503030403020204" pitchFamily="34" charset="0"/>
                        </a:rPr>
                        <a:t>Function type</a:t>
                      </a:r>
                    </a:p>
                  </a:txBody>
                  <a:tcPr/>
                </a:tc>
                <a:tc>
                  <a:txBody>
                    <a:bodyPr/>
                    <a:lstStyle/>
                    <a:p>
                      <a:r>
                        <a:rPr lang="en-GB" sz="2000" dirty="0">
                          <a:latin typeface="Source Sans Pro" panose="020B0503030403020204" pitchFamily="34" charset="0"/>
                          <a:ea typeface="Source Sans Pro" panose="020B0503030403020204" pitchFamily="34" charset="0"/>
                        </a:rPr>
                        <a:t>Function name</a:t>
                      </a:r>
                    </a:p>
                  </a:txBody>
                  <a:tcPr/>
                </a:tc>
                <a:tc>
                  <a:txBody>
                    <a:bodyPr/>
                    <a:lstStyle/>
                    <a:p>
                      <a:r>
                        <a:rPr lang="en-GB" sz="2000" dirty="0">
                          <a:latin typeface="Source Sans Pro" panose="020B0503030403020204" pitchFamily="34" charset="0"/>
                          <a:ea typeface="Source Sans Pro" panose="020B0503030403020204" pitchFamily="34" charset="0"/>
                        </a:rPr>
                        <a:t>Description</a:t>
                      </a:r>
                    </a:p>
                  </a:txBody>
                  <a:tcPr/>
                </a:tc>
                <a:extLst>
                  <a:ext uri="{0D108BD9-81ED-4DB2-BD59-A6C34878D82A}">
                    <a16:rowId xmlns:a16="http://schemas.microsoft.com/office/drawing/2014/main" val="3799706817"/>
                  </a:ext>
                </a:extLst>
              </a:tr>
              <a:tr h="370840">
                <a:tc>
                  <a:txBody>
                    <a:bodyPr/>
                    <a:lstStyle/>
                    <a:p>
                      <a:r>
                        <a:rPr lang="en-GB" sz="2000" dirty="0">
                          <a:latin typeface="Source Sans Pro" panose="020B0503030403020204" pitchFamily="34" charset="0"/>
                          <a:ea typeface="Source Sans Pro" panose="020B0503030403020204" pitchFamily="34" charset="0"/>
                        </a:rPr>
                        <a:t>Conversion</a:t>
                      </a:r>
                    </a:p>
                  </a:txBody>
                  <a:tcPr/>
                </a:tc>
                <a:tc>
                  <a:txBody>
                    <a:bodyPr/>
                    <a:lstStyle/>
                    <a:p>
                      <a:r>
                        <a:rPr lang="en-GB" sz="2000" b="1" dirty="0" err="1">
                          <a:latin typeface="Cambria" panose="02040503050406030204" pitchFamily="18" charset="0"/>
                          <a:ea typeface="Cambria" panose="02040503050406030204" pitchFamily="18" charset="0"/>
                        </a:rPr>
                        <a:t>who_gs</a:t>
                      </a:r>
                      <a:r>
                        <a:rPr lang="en-GB" sz="2000" b="1" dirty="0">
                          <a:latin typeface="Cambria" panose="02040503050406030204" pitchFamily="18" charset="0"/>
                          <a:ea typeface="Cambria" panose="02040503050406030204" pitchFamily="18" charset="0"/>
                        </a:rPr>
                        <a:t>()</a:t>
                      </a:r>
                    </a:p>
                  </a:txBody>
                  <a:tcPr/>
                </a:tc>
                <a:tc>
                  <a:txBody>
                    <a:bodyPr/>
                    <a:lstStyle/>
                    <a:p>
                      <a:r>
                        <a:rPr lang="en-GB" sz="2000" dirty="0">
                          <a:latin typeface="Source Sans Pro" panose="020B0503030403020204" pitchFamily="34" charset="0"/>
                          <a:ea typeface="Source Sans Pro" panose="020B0503030403020204" pitchFamily="34" charset="0"/>
                        </a:rPr>
                        <a:t>Convert in WHO GS</a:t>
                      </a:r>
                    </a:p>
                  </a:txBody>
                  <a:tcPr/>
                </a:tc>
                <a:extLst>
                  <a:ext uri="{0D108BD9-81ED-4DB2-BD59-A6C34878D82A}">
                    <a16:rowId xmlns:a16="http://schemas.microsoft.com/office/drawing/2014/main" val="2103428219"/>
                  </a:ext>
                </a:extLst>
              </a:tr>
              <a:tr h="370840">
                <a:tc>
                  <a:txBody>
                    <a:bodyPr/>
                    <a:lstStyle/>
                    <a:p>
                      <a:endParaRPr lang="en-GB" sz="2000" dirty="0">
                        <a:latin typeface="Source Sans Pro" panose="020B0503030403020204" pitchFamily="34" charset="0"/>
                        <a:ea typeface="Source Sans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err="1">
                          <a:latin typeface="Cambria" panose="02040503050406030204" pitchFamily="18" charset="0"/>
                          <a:ea typeface="Cambria" panose="02040503050406030204" pitchFamily="18" charset="0"/>
                        </a:rPr>
                        <a:t>ig_nbs</a:t>
                      </a:r>
                      <a:r>
                        <a:rPr lang="en-GB" sz="2000" b="1" dirty="0">
                          <a:latin typeface="Cambria" panose="02040503050406030204" pitchFamily="18" charset="0"/>
                          <a:ea typeface="Cambria" panose="020405030504060302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Source Sans Pro" panose="020B0503030403020204" pitchFamily="34" charset="0"/>
                          <a:ea typeface="Source Sans Pro" panose="020B0503030403020204" pitchFamily="34" charset="0"/>
                        </a:rPr>
                        <a:t>Convert in IG-21</a:t>
                      </a:r>
                      <a:r>
                        <a:rPr lang="en-GB" sz="2000" baseline="30000" dirty="0">
                          <a:latin typeface="Source Sans Pro" panose="020B0503030403020204" pitchFamily="34" charset="0"/>
                          <a:ea typeface="Source Sans Pro" panose="020B0503030403020204" pitchFamily="34" charset="0"/>
                        </a:rPr>
                        <a:t>st </a:t>
                      </a:r>
                      <a:r>
                        <a:rPr lang="en-GB" sz="2000" dirty="0">
                          <a:latin typeface="Source Sans Pro" panose="020B0503030403020204" pitchFamily="34" charset="0"/>
                          <a:ea typeface="Source Sans Pro" panose="020B0503030403020204" pitchFamily="34" charset="0"/>
                        </a:rPr>
                        <a:t>NBS</a:t>
                      </a:r>
                    </a:p>
                  </a:txBody>
                  <a:tcPr/>
                </a:tc>
                <a:extLst>
                  <a:ext uri="{0D108BD9-81ED-4DB2-BD59-A6C34878D82A}">
                    <a16:rowId xmlns:a16="http://schemas.microsoft.com/office/drawing/2014/main" val="977034495"/>
                  </a:ext>
                </a:extLst>
              </a:tr>
              <a:tr h="370840">
                <a:tc>
                  <a:txBody>
                    <a:bodyPr/>
                    <a:lstStyle/>
                    <a:p>
                      <a:endParaRPr lang="en-GB" sz="2000" dirty="0">
                        <a:latin typeface="Source Sans Pro" panose="020B0503030403020204" pitchFamily="34" charset="0"/>
                        <a:ea typeface="Source Sans Pro" panose="020B0503030403020204" pitchFamily="34" charset="0"/>
                      </a:endParaRPr>
                    </a:p>
                  </a:txBody>
                  <a:tcPr/>
                </a:tc>
                <a:tc>
                  <a:txBody>
                    <a:bodyPr/>
                    <a:lstStyle/>
                    <a:p>
                      <a:r>
                        <a:rPr lang="en-GB" sz="2000" b="1" dirty="0" err="1">
                          <a:latin typeface="Cambria" panose="02040503050406030204" pitchFamily="18" charset="0"/>
                          <a:ea typeface="Cambria" panose="02040503050406030204" pitchFamily="18" charset="0"/>
                        </a:rPr>
                        <a:t>ig_png</a:t>
                      </a:r>
                      <a:r>
                        <a:rPr lang="en-GB" sz="2000" b="1" dirty="0">
                          <a:latin typeface="Cambria" panose="02040503050406030204" pitchFamily="18" charset="0"/>
                          <a:ea typeface="Cambria" panose="020405030504060302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Source Sans Pro" panose="020B0503030403020204" pitchFamily="34" charset="0"/>
                          <a:ea typeface="Source Sans Pro" panose="020B0503030403020204" pitchFamily="34" charset="0"/>
                        </a:rPr>
                        <a:t>Convert in IG-21</a:t>
                      </a:r>
                      <a:r>
                        <a:rPr lang="en-GB" sz="2000" baseline="30000" dirty="0">
                          <a:latin typeface="Source Sans Pro" panose="020B0503030403020204" pitchFamily="34" charset="0"/>
                          <a:ea typeface="Source Sans Pro" panose="020B0503030403020204" pitchFamily="34" charset="0"/>
                        </a:rPr>
                        <a:t>st </a:t>
                      </a:r>
                      <a:r>
                        <a:rPr lang="en-GB" sz="2000" dirty="0">
                          <a:latin typeface="Source Sans Pro" panose="020B0503030403020204" pitchFamily="34" charset="0"/>
                          <a:ea typeface="Source Sans Pro" panose="020B0503030403020204" pitchFamily="34" charset="0"/>
                        </a:rPr>
                        <a:t>PNG</a:t>
                      </a:r>
                    </a:p>
                  </a:txBody>
                  <a:tcPr/>
                </a:tc>
                <a:extLst>
                  <a:ext uri="{0D108BD9-81ED-4DB2-BD59-A6C34878D82A}">
                    <a16:rowId xmlns:a16="http://schemas.microsoft.com/office/drawing/2014/main" val="2397718177"/>
                  </a:ext>
                </a:extLst>
              </a:tr>
              <a:tr h="370840">
                <a:tc>
                  <a:txBody>
                    <a:bodyPr/>
                    <a:lstStyle/>
                    <a:p>
                      <a:r>
                        <a:rPr lang="en-GB" sz="2000" dirty="0">
                          <a:latin typeface="Source Sans Pro" panose="020B0503030403020204" pitchFamily="34" charset="0"/>
                          <a:ea typeface="Source Sans Pro" panose="020B0503030403020204" pitchFamily="34" charset="0"/>
                        </a:rPr>
                        <a:t>Classification</a:t>
                      </a:r>
                    </a:p>
                  </a:txBody>
                  <a:tcPr/>
                </a:tc>
                <a:tc>
                  <a:txBody>
                    <a:bodyPr/>
                    <a:lstStyle/>
                    <a:p>
                      <a:r>
                        <a:rPr lang="en-GB" sz="2000" b="1" dirty="0" err="1">
                          <a:latin typeface="Cambria" panose="02040503050406030204" pitchFamily="18" charset="0"/>
                          <a:ea typeface="Cambria" panose="02040503050406030204" pitchFamily="18" charset="0"/>
                        </a:rPr>
                        <a:t>classify_sga</a:t>
                      </a:r>
                      <a:r>
                        <a:rPr lang="en-GB" sz="2000" b="1" dirty="0">
                          <a:latin typeface="Cambria" panose="02040503050406030204" pitchFamily="18" charset="0"/>
                          <a:ea typeface="Cambria" panose="02040503050406030204" pitchFamily="18" charset="0"/>
                        </a:rPr>
                        <a:t>()</a:t>
                      </a:r>
                    </a:p>
                  </a:txBody>
                  <a:tcPr/>
                </a:tc>
                <a:tc>
                  <a:txBody>
                    <a:bodyPr/>
                    <a:lstStyle/>
                    <a:p>
                      <a:r>
                        <a:rPr lang="en-GB" sz="2000" dirty="0">
                          <a:latin typeface="Source Sans Pro" panose="020B0503030403020204" pitchFamily="34" charset="0"/>
                          <a:ea typeface="Source Sans Pro" panose="020B0503030403020204" pitchFamily="34" charset="0"/>
                        </a:rPr>
                        <a:t>Classify size-for-GA</a:t>
                      </a:r>
                    </a:p>
                  </a:txBody>
                  <a:tcPr/>
                </a:tc>
                <a:extLst>
                  <a:ext uri="{0D108BD9-81ED-4DB2-BD59-A6C34878D82A}">
                    <a16:rowId xmlns:a16="http://schemas.microsoft.com/office/drawing/2014/main" val="3648897264"/>
                  </a:ext>
                </a:extLst>
              </a:tr>
              <a:tr h="370840">
                <a:tc>
                  <a:txBody>
                    <a:bodyPr/>
                    <a:lstStyle/>
                    <a:p>
                      <a:endParaRPr lang="en-GB" sz="2000" dirty="0">
                        <a:latin typeface="Source Sans Pro" panose="020B0503030403020204" pitchFamily="34" charset="0"/>
                        <a:ea typeface="Source Sans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err="1">
                          <a:latin typeface="Cambria" panose="02040503050406030204" pitchFamily="18" charset="0"/>
                          <a:ea typeface="Cambria" panose="02040503050406030204" pitchFamily="18" charset="0"/>
                        </a:rPr>
                        <a:t>classify_stunting</a:t>
                      </a:r>
                      <a:r>
                        <a:rPr lang="en-GB" sz="2000" b="1" dirty="0">
                          <a:latin typeface="Cambria" panose="02040503050406030204" pitchFamily="18" charset="0"/>
                          <a:ea typeface="Cambria" panose="020405030504060302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Classify stunting</a:t>
                      </a:r>
                    </a:p>
                  </a:txBody>
                  <a:tcPr/>
                </a:tc>
                <a:extLst>
                  <a:ext uri="{0D108BD9-81ED-4DB2-BD59-A6C34878D82A}">
                    <a16:rowId xmlns:a16="http://schemas.microsoft.com/office/drawing/2014/main" val="930788457"/>
                  </a:ext>
                </a:extLst>
              </a:tr>
              <a:tr h="370840">
                <a:tc>
                  <a:txBody>
                    <a:bodyPr/>
                    <a:lstStyle/>
                    <a:p>
                      <a:endParaRPr lang="en-GB" sz="2000" dirty="0">
                        <a:latin typeface="Source Sans Pro" panose="020B0503030403020204" pitchFamily="34" charset="0"/>
                        <a:ea typeface="Source Sans Pro" panose="020B0503030403020204" pitchFamily="34" charset="0"/>
                      </a:endParaRPr>
                    </a:p>
                  </a:txBody>
                  <a:tcPr/>
                </a:tc>
                <a:tc>
                  <a:txBody>
                    <a:bodyPr/>
                    <a:lstStyle/>
                    <a:p>
                      <a:r>
                        <a:rPr lang="en-GB" sz="2000" b="1" dirty="0" err="1">
                          <a:latin typeface="Cambria" panose="02040503050406030204" pitchFamily="18" charset="0"/>
                          <a:ea typeface="Cambria" panose="02040503050406030204" pitchFamily="18" charset="0"/>
                        </a:rPr>
                        <a:t>classify_wasting</a:t>
                      </a:r>
                      <a:r>
                        <a:rPr lang="en-GB" sz="2000" b="1" dirty="0">
                          <a:latin typeface="Cambria" panose="02040503050406030204" pitchFamily="18" charset="0"/>
                          <a:ea typeface="Cambria" panose="020405030504060302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Classify wasting</a:t>
                      </a:r>
                    </a:p>
                  </a:txBody>
                  <a:tcPr/>
                </a:tc>
                <a:extLst>
                  <a:ext uri="{0D108BD9-81ED-4DB2-BD59-A6C34878D82A}">
                    <a16:rowId xmlns:a16="http://schemas.microsoft.com/office/drawing/2014/main" val="2055644594"/>
                  </a:ext>
                </a:extLst>
              </a:tr>
              <a:tr h="370840">
                <a:tc>
                  <a:txBody>
                    <a:bodyPr/>
                    <a:lstStyle/>
                    <a:p>
                      <a:endParaRPr lang="en-GB" sz="2000" dirty="0">
                        <a:latin typeface="Source Sans Pro" panose="020B0503030403020204" pitchFamily="34" charset="0"/>
                        <a:ea typeface="Source Sans Pro" panose="020B0503030403020204" pitchFamily="34" charset="0"/>
                      </a:endParaRPr>
                    </a:p>
                  </a:txBody>
                  <a:tcPr/>
                </a:tc>
                <a:tc>
                  <a:txBody>
                    <a:bodyPr/>
                    <a:lstStyle/>
                    <a:p>
                      <a:r>
                        <a:rPr lang="en-GB" sz="2000" b="1" dirty="0" err="1">
                          <a:latin typeface="Cambria" panose="02040503050406030204" pitchFamily="18" charset="0"/>
                          <a:ea typeface="Cambria" panose="02040503050406030204" pitchFamily="18" charset="0"/>
                        </a:rPr>
                        <a:t>classify_wfa</a:t>
                      </a:r>
                      <a:r>
                        <a:rPr lang="en-GB" sz="2000" b="1" dirty="0">
                          <a:latin typeface="Cambria" panose="02040503050406030204" pitchFamily="18" charset="0"/>
                          <a:ea typeface="Cambria" panose="020405030504060302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Classify weight-for-age</a:t>
                      </a:r>
                    </a:p>
                  </a:txBody>
                  <a:tcPr/>
                </a:tc>
                <a:extLst>
                  <a:ext uri="{0D108BD9-81ED-4DB2-BD59-A6C34878D82A}">
                    <a16:rowId xmlns:a16="http://schemas.microsoft.com/office/drawing/2014/main" val="3686510415"/>
                  </a:ext>
                </a:extLst>
              </a:tr>
            </a:tbl>
          </a:graphicData>
        </a:graphic>
      </p:graphicFrame>
      <p:sp>
        <p:nvSpPr>
          <p:cNvPr id="8" name="Google Shape;78;p16">
            <a:extLst>
              <a:ext uri="{FF2B5EF4-FFF2-40B4-BE49-F238E27FC236}">
                <a16:creationId xmlns:a16="http://schemas.microsoft.com/office/drawing/2014/main" id="{0DF9AB4C-0D1A-8C7E-819B-C015EE80A6FE}"/>
              </a:ext>
            </a:extLst>
          </p:cNvPr>
          <p:cNvSpPr txBox="1">
            <a:spLocks noGrp="1"/>
          </p:cNvSpPr>
          <p:nvPr>
            <p:ph type="body" idx="1"/>
          </p:nvPr>
        </p:nvSpPr>
        <p:spPr>
          <a:xfrm>
            <a:off x="2123393" y="1057667"/>
            <a:ext cx="7945211" cy="1433663"/>
          </a:xfrm>
          <a:prstGeom prst="rect">
            <a:avLst/>
          </a:prstGeom>
          <a:noFill/>
          <a:ln>
            <a:noFill/>
          </a:ln>
        </p:spPr>
        <p:txBody>
          <a:bodyPr spcFirstLastPara="1" vert="horz" wrap="square" lIns="121900" tIns="121900" rIns="121900" bIns="121900" rtlCol="0" anchor="t" anchorCtr="0">
            <a:noAutofit/>
          </a:bodyPr>
          <a:lstStyle/>
          <a:p>
            <a:pPr marL="169329" indent="0" algn="ctr">
              <a:buClr>
                <a:schemeClr val="dk1"/>
              </a:buClr>
              <a:buSzPts val="1600"/>
              <a:buNone/>
            </a:pPr>
            <a:r>
              <a:rPr lang="en" sz="4000" b="1" dirty="0">
                <a:solidFill>
                  <a:schemeClr val="dk1"/>
                </a:solidFill>
                <a:latin typeface="Source Sans Pro"/>
                <a:ea typeface="Source Sans Pro"/>
                <a:cs typeface="Source Sans Pro"/>
                <a:sym typeface="Source Sans Pro"/>
              </a:rPr>
              <a:t>A package for international, prescriptive growth standards</a:t>
            </a:r>
          </a:p>
        </p:txBody>
      </p:sp>
    </p:spTree>
    <p:extLst>
      <p:ext uri="{BB962C8B-B14F-4D97-AF65-F5344CB8AC3E}">
        <p14:creationId xmlns:p14="http://schemas.microsoft.com/office/powerpoint/2010/main" val="23325699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1307</TotalTime>
  <Words>3967</Words>
  <Application>Microsoft Office PowerPoint</Application>
  <PresentationFormat>Widescreen</PresentationFormat>
  <Paragraphs>271</Paragraphs>
  <Slides>21</Slides>
  <Notes>21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avenir-lt-w01_35-light1475496</vt:lpstr>
      <vt:lpstr>Calibri</vt:lpstr>
      <vt:lpstr>Cambria</vt:lpstr>
      <vt:lpstr>Courier New</vt:lpstr>
      <vt:lpstr>Source Sans Pro</vt:lpstr>
      <vt:lpstr>Source Sans Pro Light</vt:lpstr>
      <vt:lpstr>office theme</vt:lpstr>
      <vt:lpstr>Guidance for International Growth Standards (gigs) package - new egen functions for international newborn and child growth standards</vt:lpstr>
      <vt:lpstr>Talk structure</vt:lpstr>
      <vt:lpstr>Background | Why care about growth?</vt:lpstr>
      <vt:lpstr>Background | Analysing growth</vt:lpstr>
      <vt:lpstr>Background | Growth standards vs. references</vt:lpstr>
      <vt:lpstr>Background | International, prescriptive standards</vt:lpstr>
      <vt:lpstr>Background | Guidance for International Growth Standards</vt:lpstr>
      <vt:lpstr>Background | The Stata landscape</vt:lpstr>
      <vt:lpstr>gigs | Package overview</vt:lpstr>
      <vt:lpstr>gigs | Installation</vt:lpstr>
      <vt:lpstr>gigs | Conversion functions (who_gs())</vt:lpstr>
      <vt:lpstr>gigs | Conversion functions (ig_nbs())</vt:lpstr>
      <vt:lpstr>gigs | Conversion functions (ig_png())</vt:lpstr>
      <vt:lpstr>gigs | Classification functions</vt:lpstr>
      <vt:lpstr>gigs | Classification functions (classify_sga())</vt:lpstr>
      <vt:lpstr>gigs | Classification functions (classify_stunting())</vt:lpstr>
      <vt:lpstr>gigs | Classification functions (classify_ wasting())</vt:lpstr>
      <vt:lpstr>gigs | Classification functions (classify_wfa())</vt:lpstr>
      <vt:lpstr>gigs | The demonstration section</vt:lpstr>
      <vt:lpstr>gigs | Looking forwards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Parker</dc:creator>
  <cp:lastModifiedBy>Simon  Parker</cp:lastModifiedBy>
  <cp:revision>71</cp:revision>
  <dcterms:created xsi:type="dcterms:W3CDTF">2023-02-23T10:04:34Z</dcterms:created>
  <dcterms:modified xsi:type="dcterms:W3CDTF">2023-09-06T21:22:16Z</dcterms:modified>
</cp:coreProperties>
</file>