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50" r:id="rId2"/>
  </p:sldMasterIdLst>
  <p:notesMasterIdLst>
    <p:notesMasterId r:id="rId29"/>
  </p:notesMasterIdLst>
  <p:handoutMasterIdLst>
    <p:handoutMasterId r:id="rId30"/>
  </p:handoutMasterIdLst>
  <p:sldIdLst>
    <p:sldId id="288" r:id="rId3"/>
    <p:sldId id="306" r:id="rId4"/>
    <p:sldId id="351" r:id="rId5"/>
    <p:sldId id="332" r:id="rId6"/>
    <p:sldId id="335" r:id="rId7"/>
    <p:sldId id="336" r:id="rId8"/>
    <p:sldId id="334" r:id="rId9"/>
    <p:sldId id="352" r:id="rId10"/>
    <p:sldId id="353" r:id="rId11"/>
    <p:sldId id="355" r:id="rId12"/>
    <p:sldId id="354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43" r:id="rId26"/>
    <p:sldId id="328" r:id="rId27"/>
    <p:sldId id="347" r:id="rId28"/>
  </p:sldIdLst>
  <p:sldSz cx="9144000" cy="6858000" type="screen4x3"/>
  <p:notesSz cx="6794500" cy="99314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White" initials="IW" lastIdx="3" clrIdx="0">
    <p:extLst>
      <p:ext uri="{19B8F6BF-5375-455C-9EA6-DF929625EA0E}">
        <p15:presenceInfo xmlns:p15="http://schemas.microsoft.com/office/powerpoint/2012/main" userId="Ian Whi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22F5A"/>
    <a:srgbClr val="871E69"/>
    <a:srgbClr val="CC3300"/>
    <a:srgbClr val="FDA039"/>
    <a:srgbClr val="FD8603"/>
    <a:srgbClr val="DC8703"/>
    <a:srgbClr val="706E00"/>
    <a:srgbClr val="8A7967"/>
    <a:srgbClr val="607869"/>
    <a:srgbClr val="005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3979" autoAdjust="0"/>
  </p:normalViewPr>
  <p:slideViewPr>
    <p:cSldViewPr>
      <p:cViewPr varScale="1">
        <p:scale>
          <a:sx n="80" d="100"/>
          <a:sy n="80" d="100"/>
        </p:scale>
        <p:origin x="4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76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pPr>
              <a:defRPr/>
            </a:pPr>
            <a:fld id="{198BE525-53D5-418C-AFFF-83E322F4309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02686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13:47:00.0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13:47:24.9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13:47:17.4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8T15:29:34.90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289 1,'2'0,"1"0,-1 1,0-1,0 0,1 1,-1 0,0-1,0 1,0 0,0 0,0 0,0 1,0-1,0 0,0 1,0-1,-1 1,1 0,-1-1,1 1,-1 0,0 0,1 0,-1 0,0 0,0 0,-1 1,1-1,0 0,0 4,2 7,-1 1,-1-1,0 1,-1 14,0-17,-3 338,3-336,-1-1,-1 0,0 0,0 0,-1 0,-1 0,0 0,-1-1,-10 19,0-5,-1-1,-39 43,48-59,0 0,-1-1,0 0,0-1,-1 0,0 0,0-1,0 0,-1 0,1-1,-1 0,0-1,-1 0,-19 3,28-6,-1 0,1-1,0 1,-1 0,1-1,0 1,0-1,-1 0,1 0,0 0,0 0,0 0,0 0,0-1,0 1,0-1,0 1,1-1,-1 0,1 1,-1-1,1 0,0 0,-1 0,1 0,0 0,0-1,0-1,-2-5,0-1,1 1,0-1,0 1,0-17,2 5,1 0,1 0,0 1,2-1,0 1,11-33,-4 26,1-1,0 2,2 0,20-27,10-16,-31 43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8T15:29:35.42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968 1,'-31'0,"-9"-1,1 3,-61 8,20 10,0 2,2 5,-116 56,176-76,0 1,0-2,0-1,-1 0,0-1,0-1,0-1,0-1,-24-1,-48-3,66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8T15:29:35.98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782 0,'-3'0,"0"1,0-1,0 1,0 0,0 0,0 0,0 0,0 1,0-1,1 1,-1-1,0 1,1 0,0 0,-1 0,1 1,0-1,0 0,0 1,0-1,1 1,-3 5,-4 8,0 1,-9 34,7-21,-507 1607,486-1526,-42 156,22 4,47-246,1 30,12-77,-1-12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8T15:29:36.31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319 1,'-15'4,"-24"8,-15 5,-3 5,7 4,9-2,5-6,10-6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8T15:29:40.84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8T15:29:43.972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150 106,'0'1185,"6"-1392,33-206,5-151,-45 539,1 25,0 0,0 0,0 1,0-1,0 0,0 0,0 0,0 0,0 0,0 0,0 1,0-1,0 0,0 0,0 0,0 0,0 0,0 0,-1 0,1 1,0-1,0 0,0 0,0 0,0 0,0 0,0 0,0 0,0 0,0 0,0 0,-1 1,1-1,0 0,0 0,0 0,0 0,0 0,0 0,0 0,0 0,-1 0,1 0,0 0,0 0,0 0,0 0,0 0,0 0,-1 0,1 0,0 0,0 0,0 0,0 0,0 0,0 0,0-1,0 1,-1 0,1 0,0 0,0 0,0 0,0 0,0 0,0 0,0 0,-13 44,-87 453,52-278,-23 267,71-477,2-15,6-27,88-458,-10 47,-23 165,-43 208,-12 57,-8 14,0 0,0-1,0 1,0 0,0 0,0 0,0 0,1 0,-1 0,0 0,0 0,0 0,0 0,0 0,0 0,1 0,-1 0,0 0,0 0,0 0,0 0,0 0,1 0,-1 0,0 0,0 0,0 0,0 0,0 0,0 0,1 0,-1 0,0 0,0 0,0 0,0 0,0 0,0 0,0 0,1 1,-1-1,0 0,0 0,0 0,0 0,0 0,0 0,0 1,0-1,0 0,0 0,0 0,0 0,0 1,2 7,0 1,0 0,-1 0,-1 12,4 408,-6-267,0 229,-2 994,4-1503,14-760,0 171,-13 446,-1 234,0 23,0 7,0 42,-19 537,3-204,-8 1621,95-391,-65-1536,59 853,-61-412,-6-281,2-169,2 6,-4 0,-20 133,-25 34,-38 171,-36 218,85-379,7-65,-4 205,33 243,2-256,35 388,30-306,-37-275,-26-149,-2 0,0 35,-1 5,-3-256,4 99,-2-45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8T15:29:44.300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31T09:22:56.371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13:47:04.1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09:23:09.4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09:23:12.1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534 348 24575,'7'-5'0,"1"0"0,0 0 0,1 0 0,-1 1 0,1 0 0,-1 1 0,1 0 0,12-2 0,2-3 0,10-2 0,-15 5 0,-1-1 0,27-12 0,-43 18 0,-1 0 0,1-1 0,-1 1 0,1 0 0,-1 0 0,1-1 0,-1 1 0,1 0 0,-1-1 0,1 1 0,-1-1 0,1 1 0,-1 0 0,1-1 0,-1 1 0,0-1 0,1 1 0,-1-1 0,0 0 0,1 1 0,-1-1 0,0 1 0,0-1 0,0 1 0,1-1 0,-1 0 0,0 1 0,0-1 0,0 1 0,0-1 0,0 0 0,0 1 0,0-1 0,0 1 0,-1-2 0,0 1 0,0-1 0,0 1 0,0-1 0,0 1 0,-1 0 0,1-1 0,0 1 0,-1 0 0,0 0 0,1 0 0,-4-1 0,-6-4 0,-1 1 0,-18-6 0,-17 0 0,-1 3 0,1 1 0,-1 3 0,-93 2 0,134 2 0,0 1 0,-1-1 0,1 1 0,0 0 0,0 1 0,-10 3 0,15-4 0,1 0 0,-1-1 0,1 1 0,-1 0 0,1 0 0,-1 0 0,1 0 0,0 0 0,-1 0 0,1 0 0,0 0 0,0 1 0,0-1 0,0 0 0,0 1 0,0-1 0,0 1 0,1-1 0,-1 1 0,0-1 0,1 1 0,-1 0 0,1-1 0,0 1 0,0 0 0,-1-1 0,1 1 0,0 0 0,0-1 0,0 1 0,1 0 0,-1 0 0,1 2 0,0 0 0,0 1 0,1-1 0,0 0 0,0 1 0,0-1 0,0 0 0,1 0 0,-1 0 0,1-1 0,0 1 0,0-1 0,0 1 0,1-1 0,-1 0 0,1 0 0,0 0 0,0-1 0,0 1 0,0-1 0,0 0 0,0 0 0,1-1 0,-1 1 0,9 1 0,8 1 0,1-1 0,0-1 0,-1-1 0,25-1 0,-21-1 0,127-1 0,-139 5 0,-18 3 0,-24 10 0,27-15 0,-60 24 0,-1-2 0,-72 16 0,72-22 0,46-11 0,17-6 0,0 0 0,0 0 0,0 0 0,0 0 0,0 0 0,0 0 0,0 0 0,-1 0 0,1 0 0,0 0 0,0 0 0,0 0 0,0 0 0,0 0 0,0 1 0,0-1 0,0 0 0,0 0 0,0 0 0,-1 0 0,1 0 0,0 0 0,0 0 0,0 0 0,0 0 0,0 0 0,0 0 0,0 1 0,0-1 0,0 0 0,0 0 0,0 0 0,0 0 0,0 0 0,0 0 0,0 0 0,0 0 0,0 1 0,0-1 0,0 0 0,0 0 0,0 0 0,0 0 0,0 0 0,0 0 0,0 0 0,0 0 0,0 1 0,0-1 0,0 0 0,0 0 0,0 0 0,1 0 0,-1 0 0,0 0 0,0 0 0,26 4 0,251-8 0,-273 4 0,1 0 0,-1 0 0,0-1 0,1 0 0,-1 0 0,0 0 0,0 0 0,8-4 0,-12 5 0,0 0 0,0 0 0,1 0 0,-1-1 0,0 1 0,0 0 0,0 0 0,0 0 0,0 0 0,0 0 0,0 0 0,0 0 0,1 0 0,-1 0 0,0 0 0,0-1 0,0 1 0,0 0 0,0 0 0,0 0 0,0 0 0,0 0 0,0 0 0,0-1 0,0 1 0,0 0 0,0 0 0,0 0 0,0 0 0,0 0 0,0 0 0,0-1 0,0 1 0,0 0 0,0 0 0,0 0 0,0 0 0,0 0 0,0 0 0,0-1 0,0 1 0,0 0 0,-1 0 0,1 0 0,0 0 0,0 0 0,0 0 0,0 0 0,0 0 0,0 0 0,0-1 0,0 1 0,-1 0 0,-10-4 0,-13 0 0,-188 0 0,58 4 0,148 0 0,-1 0 0,1-1 0,-1 1 0,1-1 0,0 0 0,-1-1 0,1 1 0,0-1 0,0-1 0,-7-3 0,12 6 0,1 0 0,-1-1 0,1 1 0,-1 0 0,1-1 0,-1 1 0,1 0 0,0-1 0,-1 1 0,1-1 0,0 1 0,-1-1 0,1 1 0,0-1 0,-1 1 0,1-1 0,0 0 0,0 1 0,0-1 0,-1 1 0,1-1 0,0 0 0,0 1 0,0-1 0,0 1 0,0-1 0,0 0 0,0 1 0,0-1 0,1 1 0,-1-1 0,0 1 0,0-1 0,0 0 0,1 1 0,-1-1 0,0 1 0,1-2 0,1 0 0,1-1 0,-1 1 0,0 0 0,1 0 0,0 0 0,4-3 0,14-8 0,2 1 0,47-18 0,56-10 0,-69 22 0,-55 18 0,160-58 0,-157 55 0,1 1 0,-1-1 0,0 0 0,1-1 0,6-5 0,-12 8 0,1 1 0,-1 0 0,1-1 0,-1 1 0,0 0 0,1-1 0,-1 1 0,0 0 0,1-1 0,-1 1 0,0-1 0,0 1 0,1-1 0,-1 1 0,0-1 0,0 1 0,0-1 0,0 1 0,0-1 0,1 1 0,-1-1 0,0 1 0,0-1 0,0 1 0,0-1 0,-1 1 0,1-1 0,0 1 0,0-1 0,0 1 0,0-1 0,0 1 0,-1 0 0,1-1 0,0 1 0,0-1 0,-1 1 0,1-1 0,0 1 0,-1 0 0,1-1 0,0 1 0,-1 0 0,1-1 0,-1 1 0,1 0 0,0-1 0,-1 1 0,1 0 0,-1 0 0,-27-9 0,28 9 0,-25-4 0,-38 0 0,45 4 0,0-1 0,0-1 0,0-1 0,0 0 0,-18-6 0,35 8 0,-1 1 0,1 0 0,0-1 0,-1 1 0,1-1 0,-1 0 0,1 0 0,0 1 0,0-1 0,0 0 0,-1 0 0,1 0 0,0 0 0,0 0 0,0 0 0,0-1 0,1 1 0,-1 0 0,0 0 0,-1-3 0,2 2 0,0 1 0,0 0 0,0 0 0,0-1 0,0 1 0,1 0 0,-1 0 0,0-1 0,1 1 0,-1 0 0,1 0 0,-1 0 0,1 0 0,0-1 0,-1 1 0,1 0 0,0 0 0,0 0 0,1 0 0,3-5 0,1 1 0,0 0 0,1 0 0,-1 1 0,1 0 0,10-5 0,62-21 0,-78 30 0,0 0 0,0 0 0,-1 0 0,1 0 0,0 0 0,-1-1 0,1 1 0,0 0 0,-1 0 0,1-1 0,0 1 0,-1-1 0,1 1 0,-1-1 0,1 1 0,-1 0 0,1-1 0,-1 0 0,1 1 0,0-2 0,-13-2 0,-35 4 0,41 0 0,-23 0 0,0-1 0,1 2 0,-1 1 0,1 1 0,0 1 0,-49 14 0,-29 23 297,-61 19-1959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13:47:05.0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13:47:05.3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  <inkml:trace contextRef="#ctx0" brushRef="#br0" timeOffset="1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13:47:10.8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13:47: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13:47:13.5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13:47:14.2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31T13:47:20.2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8050"/>
            <a:ext cx="4978400" cy="4468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pPr>
              <a:defRPr/>
            </a:pPr>
            <a:fld id="{9D7826DE-3AA9-4202-9A4B-750F1D26E72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869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 </a:t>
            </a:r>
            <a:r>
              <a:rPr lang="en-GB" dirty="0" err="1"/>
              <a:t>mins</a:t>
            </a:r>
            <a:r>
              <a:rPr lang="en-GB" dirty="0"/>
              <a:t> presentation slot to </a:t>
            </a:r>
            <a:r>
              <a:rPr lang="en-GB"/>
              <a:t>include questions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7826DE-3AA9-4202-9A4B-750F1D26E725}" type="slidenum">
              <a:rPr lang="en-GB" altLang="en-US" smtClean="0"/>
              <a:pPr>
                <a:defRPr/>
              </a:pPr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8531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7826DE-3AA9-4202-9A4B-750F1D26E725}" type="slidenum">
              <a:rPr lang="en-GB" altLang="en-US" smtClean="0"/>
              <a:pPr>
                <a:defRPr/>
              </a:pPr>
              <a:t>25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20526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7826DE-3AA9-4202-9A4B-750F1D26E725}" type="slidenum">
              <a:rPr lang="en-GB" altLang="en-US" smtClean="0"/>
              <a:pPr>
                <a:defRPr/>
              </a:pPr>
              <a:t>26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7391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49773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5123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53187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6203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10619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72269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85710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52570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22678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99245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3722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 marL="742950" indent="-285750">
              <a:buFont typeface="Verdana" panose="020B0604030504040204" pitchFamily="34" charset="0"/>
              <a:buChar char="−"/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8990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4754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46474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9" y="458788"/>
            <a:ext cx="1955800" cy="5637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3614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42823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80854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26670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51715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45506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598789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163542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1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400" dirty="0"/>
          </a:p>
        </p:txBody>
      </p:sp>
      <p:pic>
        <p:nvPicPr>
          <p:cNvPr id="1027" name="Picture 4" descr="UCL_MRC_JOINT-210mm.ai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87963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Box 4"/>
          <p:cNvSpPr txBox="1">
            <a:spLocks noChangeArrowheads="1"/>
          </p:cNvSpPr>
          <p:nvPr userDrawn="1"/>
        </p:nvSpPr>
        <p:spPr bwMode="auto">
          <a:xfrm>
            <a:off x="5905501" y="6453190"/>
            <a:ext cx="30432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9pPr>
          </a:lstStyle>
          <a:p>
            <a:pPr algn="r">
              <a:defRPr/>
            </a:pPr>
            <a:r>
              <a:rPr lang="en-GB" altLang="en-US" sz="1100" dirty="0">
                <a:solidFill>
                  <a:srgbClr val="8A7967"/>
                </a:solidFill>
                <a:latin typeface="Arial" panose="020B0604020202020204" pitchFamily="34" charset="0"/>
              </a:rPr>
              <a:t>MRC Clinical Trials Unit at UCL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med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  <a:ea typeface="ＭＳ Ｐゴシック" pitchFamily="-84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  <a:ea typeface="ＭＳ Ｐゴシック" pitchFamily="-84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8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458790"/>
            <a:ext cx="78247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304800" y="1371600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400" dirty="0"/>
          </a:p>
        </p:txBody>
      </p:sp>
      <p:sp>
        <p:nvSpPr>
          <p:cNvPr id="2053" name="TextBox 6"/>
          <p:cNvSpPr txBox="1">
            <a:spLocks noChangeArrowheads="1"/>
          </p:cNvSpPr>
          <p:nvPr userDrawn="1"/>
        </p:nvSpPr>
        <p:spPr bwMode="auto">
          <a:xfrm>
            <a:off x="5905501" y="6453190"/>
            <a:ext cx="30432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9pPr>
          </a:lstStyle>
          <a:p>
            <a:pPr algn="r">
              <a:defRPr/>
            </a:pPr>
            <a:r>
              <a:rPr lang="en-GB" altLang="en-US" sz="1100" dirty="0">
                <a:solidFill>
                  <a:srgbClr val="8A7967"/>
                </a:solidFill>
                <a:latin typeface="Arial" panose="020B0604020202020204" pitchFamily="34" charset="0"/>
              </a:rPr>
              <a:t>MRC Clinical Trials Unit at UCL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95536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25EBFAC-650E-4D75-8632-02815481AE7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-1" charset="-128"/>
          <a:cs typeface="ＭＳ Ｐゴシック" pitchFamily="-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Arial" panose="020B0604020202020204" pitchFamily="34" charset="0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Font typeface="Verdana" panose="020B0604030504040204" pitchFamily="34" charset="0"/>
        <a:buChar char="−"/>
        <a:defRPr sz="2000">
          <a:solidFill>
            <a:schemeClr val="tx1"/>
          </a:solidFill>
          <a:latin typeface="Arial" panose="020B0604020202020204" pitchFamily="34" charset="0"/>
          <a:ea typeface="ＭＳ Ｐゴシック" pitchFamily="-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Font typeface="Courier New" panose="02070309020205020404" pitchFamily="49" charset="0"/>
        <a:buChar char="o"/>
        <a:defRPr>
          <a:solidFill>
            <a:schemeClr val="tx1"/>
          </a:solidFill>
          <a:latin typeface="Arial" panose="020B0604020202020204" pitchFamily="34" charset="0"/>
          <a:ea typeface="ＭＳ Ｐゴシック" pitchFamily="-84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>
          <a:solidFill>
            <a:schemeClr val="tx1"/>
          </a:solidFill>
          <a:latin typeface="Arial" panose="020B0604020202020204" pitchFamily="34" charset="0"/>
          <a:ea typeface="ＭＳ Ｐゴシック" pitchFamily="-84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Arial" panose="020B0604020202020204" pitchFamily="34" charset="0"/>
          <a:ea typeface="ＭＳ Ｐゴシック" pitchFamily="-84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3.png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12" Type="http://schemas.openxmlformats.org/officeDocument/2006/relationships/customXml" Target="../ink/ink5.xml"/><Relationship Id="rId17" Type="http://schemas.openxmlformats.org/officeDocument/2006/relationships/customXml" Target="../ink/ink10.xml"/><Relationship Id="rId2" Type="http://schemas.openxmlformats.org/officeDocument/2006/relationships/image" Target="../media/image10.png"/><Relationship Id="rId16" Type="http://schemas.openxmlformats.org/officeDocument/2006/relationships/customXml" Target="../ink/ink9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3.xml"/><Relationship Id="rId11" Type="http://schemas.openxmlformats.org/officeDocument/2006/relationships/image" Target="../media/image12.png"/><Relationship Id="rId5" Type="http://schemas.openxmlformats.org/officeDocument/2006/relationships/customXml" Target="../ink/ink2.xml"/><Relationship Id="rId15" Type="http://schemas.openxmlformats.org/officeDocument/2006/relationships/customXml" Target="../ink/ink8.xml"/><Relationship Id="rId4" Type="http://schemas.openxmlformats.org/officeDocument/2006/relationships/image" Target="../media/image11.png"/><Relationship Id="rId14" Type="http://schemas.openxmlformats.org/officeDocument/2006/relationships/customXml" Target="../ink/ink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17.xml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12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0.png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10" Type="http://schemas.openxmlformats.org/officeDocument/2006/relationships/image" Target="../media/image19.png"/><Relationship Id="rId4" Type="http://schemas.openxmlformats.org/officeDocument/2006/relationships/image" Target="../media/image160.png"/><Relationship Id="rId9" Type="http://schemas.openxmlformats.org/officeDocument/2006/relationships/customXml" Target="../ink/ink15.xml"/><Relationship Id="rId1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customXml" Target="../ink/ink20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467544" y="2060848"/>
            <a:ext cx="810260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ＭＳ Ｐゴシック" pitchFamily="-1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altLang="en-US" sz="3200" dirty="0" err="1">
                <a:solidFill>
                  <a:srgbClr val="822F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altLang="en-US" sz="3200" dirty="0">
                <a:solidFill>
                  <a:srgbClr val="822F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GB" altLang="en-US" sz="3200" dirty="0">
                <a:solidFill>
                  <a:srgbClr val="822F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suite of Stata programs for analysing simulation studies </a:t>
            </a:r>
          </a:p>
          <a:p>
            <a:pPr algn="l">
              <a:spcBef>
                <a:spcPct val="50000"/>
              </a:spcBef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Ella Marley-Zagar, Ian White, Tim Morris</a:t>
            </a:r>
          </a:p>
          <a:p>
            <a:pPr algn="l">
              <a:spcBef>
                <a:spcPct val="50000"/>
              </a:spcBef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e.marley-zagar@ucl.ac.uk</a:t>
            </a:r>
          </a:p>
          <a:p>
            <a:pPr algn="l"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MRC Clinical Trials Unit at UCL</a:t>
            </a:r>
          </a:p>
          <a:p>
            <a:pPr algn="l"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London Stata Conference</a:t>
            </a:r>
          </a:p>
          <a:p>
            <a:pPr algn="l"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 September 2022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71E6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Setting up </a:t>
            </a:r>
            <a:r>
              <a:rPr lang="en-GB" dirty="0" err="1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871E6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wide-wide format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3BD3D-4B3A-1DF6-7E9B-EEF5B6300AEA}"/>
              </a:ext>
            </a:extLst>
          </p:cNvPr>
          <p:cNvSpPr txBox="1"/>
          <p:nvPr/>
        </p:nvSpPr>
        <p:spPr>
          <a:xfrm>
            <a:off x="224165" y="4571581"/>
            <a:ext cx="9073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siman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setup, rep(rep) 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dgm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dgm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) </a:t>
            </a:r>
            <a:r>
              <a:rPr lang="en-GB" sz="2000" b="1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target(beta gamma)    </a:t>
            </a:r>
          </a:p>
          <a:p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  </a:t>
            </a:r>
            <a:r>
              <a:rPr lang="en-GB" sz="2000" b="1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method(A B) 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est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est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) se(se)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true(true) </a:t>
            </a:r>
            <a:r>
              <a:rPr lang="en-GB" sz="2000" b="1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order(method) </a:t>
            </a:r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90F933-C828-7820-3F1C-90C00BA8A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2690065"/>
            <a:ext cx="7946798" cy="900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176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71E6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Setting up </a:t>
            </a:r>
            <a:r>
              <a:rPr lang="en-GB" dirty="0" err="1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871E6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GB" dirty="0" err="1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describe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6CE8842-32E9-3F76-AC75-980EA37A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60" y="1611469"/>
            <a:ext cx="8590803" cy="4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endParaRPr lang="en-GB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3759DC-3D81-EB5D-CE44-AE8225A4A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51215"/>
            <a:ext cx="6048672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0479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Exploring the estimates data: </a:t>
            </a:r>
            <a:r>
              <a:rPr lang="en-GB" dirty="0" err="1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reshape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6CE8842-32E9-3F76-AC75-980EA37A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4445130"/>
            <a:ext cx="3910283" cy="81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siman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reshape, </a:t>
            </a: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longlong</a:t>
            </a:r>
            <a:endParaRPr lang="en-GB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siman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reshape, </a:t>
            </a: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longwide</a:t>
            </a:r>
            <a:endParaRPr lang="en-GB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lvl="0" indent="0">
              <a:buNone/>
            </a:pPr>
            <a:endParaRPr lang="en-GB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lvl="0" indent="0">
              <a:buNone/>
            </a:pPr>
            <a:endParaRPr lang="en-GB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836E0-3248-CC10-32DA-6E90D0C31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467436"/>
            <a:ext cx="6984776" cy="1907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6717E4-6E1D-9C30-E9A5-44503F8BE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95709" y="3374925"/>
            <a:ext cx="5110409" cy="3055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785947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Exploring the estimates data: </a:t>
            </a:r>
            <a:r>
              <a:rPr lang="en-GB" dirty="0" err="1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scatter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6CE8842-32E9-3F76-AC75-980EA37A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60" y="1611469"/>
            <a:ext cx="8590803" cy="4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siman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scatter [if] [in] [, options]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98BBE6-335B-C557-B8C7-02A84014D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7" y="2417053"/>
            <a:ext cx="5904655" cy="4113611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BC4C8EB8-B3A4-19D6-2CC0-747B699D7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60" y="1970043"/>
            <a:ext cx="8590803" cy="4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siman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scatter if </a:t>
            </a: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dgm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== 1</a:t>
            </a:r>
          </a:p>
        </p:txBody>
      </p:sp>
    </p:spTree>
    <p:extLst>
      <p:ext uri="{BB962C8B-B14F-4D97-AF65-F5344CB8AC3E}">
        <p14:creationId xmlns:p14="http://schemas.microsoft.com/office/powerpoint/2010/main" val="132702888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Exploring the estimates data: </a:t>
            </a:r>
            <a:r>
              <a:rPr lang="en-GB" dirty="0" err="1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swarm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6CE8842-32E9-3F76-AC75-980EA37A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60" y="1611469"/>
            <a:ext cx="8590803" cy="4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siman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swarm [if] [in] [, options]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623CF-4F32-9C83-067C-3E15CC5AD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33106"/>
            <a:ext cx="7177932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1198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Exploring the estimates data: </a:t>
            </a:r>
            <a:b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dirty="0" err="1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comparemethodsscatter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6CE8842-32E9-3F76-AC75-980EA37A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60" y="1611469"/>
            <a:ext cx="859080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siman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comparemethodsscatter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[</a:t>
            </a: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estimate|se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] [if] [in] </a:t>
            </a:r>
          </a:p>
          <a:p>
            <a:pPr marL="0" lvl="0" indent="0">
              <a:buNone/>
            </a:pP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                                   [, options]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FA295-617C-0C50-4F5A-D4636A2AD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2989" y="2264487"/>
            <a:ext cx="4575921" cy="42484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092DD99-8E75-EB5A-275A-E52501C4BF1B}"/>
                  </a:ext>
                </a:extLst>
              </p14:cNvPr>
              <p14:cNvContentPartPr/>
              <p14:nvPr/>
            </p14:nvContentPartPr>
            <p14:xfrm>
              <a:off x="4170851" y="389356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092DD99-8E75-EB5A-275A-E52501C4BF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7851" y="383056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BFC9D6E-CCBA-F9EE-DBEC-E96446E30A8C}"/>
                  </a:ext>
                </a:extLst>
              </p14:cNvPr>
              <p14:cNvContentPartPr/>
              <p14:nvPr/>
            </p14:nvContentPartPr>
            <p14:xfrm>
              <a:off x="5907131" y="418120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BFC9D6E-CCBA-F9EE-DBEC-E96446E30A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4491" y="4118562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2939F9D-A7C8-6CFC-01AA-E4A88346F574}"/>
              </a:ext>
            </a:extLst>
          </p:cNvPr>
          <p:cNvGrpSpPr/>
          <p:nvPr/>
        </p:nvGrpSpPr>
        <p:grpSpPr>
          <a:xfrm>
            <a:off x="5866451" y="3091842"/>
            <a:ext cx="360" cy="360"/>
            <a:chOff x="5866451" y="309184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4D7122C-A843-553A-3956-17FB1724F856}"/>
                    </a:ext>
                  </a:extLst>
                </p14:cNvPr>
                <p14:cNvContentPartPr/>
                <p14:nvPr/>
              </p14:nvContentPartPr>
              <p14:xfrm>
                <a:off x="5866451" y="3091842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4D7122C-A843-553A-3956-17FB1724F85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03451" y="302920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40C7863-3587-32D9-D0E0-AE58CF251DBF}"/>
                    </a:ext>
                  </a:extLst>
                </p14:cNvPr>
                <p14:cNvContentPartPr/>
                <p14:nvPr/>
              </p14:nvContentPartPr>
              <p14:xfrm>
                <a:off x="5866451" y="3091842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40C7863-3587-32D9-D0E0-AE58CF251D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03451" y="302920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CA4361B-E640-8ED3-7212-7AAAE86D02C4}"/>
                  </a:ext>
                </a:extLst>
              </p14:cNvPr>
              <p14:cNvContentPartPr/>
              <p14:nvPr/>
            </p14:nvContentPartPr>
            <p14:xfrm>
              <a:off x="5476211" y="4139802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CA4361B-E640-8ED3-7212-7AAAE86D02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3211" y="407716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7589C77-5F0C-8EBF-B6A2-8756652A94DD}"/>
                  </a:ext>
                </a:extLst>
              </p14:cNvPr>
              <p14:cNvContentPartPr/>
              <p14:nvPr/>
            </p14:nvContentPartPr>
            <p14:xfrm>
              <a:off x="3996611" y="3544002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7589C77-5F0C-8EBF-B6A2-8756652A94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3971" y="348100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F01DD43-5EF4-0EDB-8335-093A5E5031E1}"/>
                  </a:ext>
                </a:extLst>
              </p14:cNvPr>
              <p14:cNvContentPartPr/>
              <p14:nvPr/>
            </p14:nvContentPartPr>
            <p14:xfrm>
              <a:off x="4448771" y="306124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F01DD43-5EF4-0EDB-8335-093A5E5031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5771" y="299824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EC4EEA2-2AF2-1E1E-CB0E-93B607D06026}"/>
                  </a:ext>
                </a:extLst>
              </p14:cNvPr>
              <p14:cNvContentPartPr/>
              <p14:nvPr/>
            </p14:nvContentPartPr>
            <p14:xfrm>
              <a:off x="1643291" y="1067922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EC4EEA2-2AF2-1E1E-CB0E-93B607D060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0651" y="100492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3530E9F-9E53-8F95-E6D0-4C0C9508C9D0}"/>
                  </a:ext>
                </a:extLst>
              </p14:cNvPr>
              <p14:cNvContentPartPr/>
              <p14:nvPr/>
            </p14:nvContentPartPr>
            <p14:xfrm>
              <a:off x="4890131" y="3626082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3530E9F-9E53-8F95-E6D0-4C0C9508C9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7491" y="356344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A295ED6-3B0D-DE3E-B1B2-047E8D30C835}"/>
                  </a:ext>
                </a:extLst>
              </p14:cNvPr>
              <p14:cNvContentPartPr/>
              <p14:nvPr/>
            </p14:nvContentPartPr>
            <p14:xfrm>
              <a:off x="5219171" y="3246282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A295ED6-3B0D-DE3E-B1B2-047E8D30C8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6531" y="3183642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C575D62-4291-A38B-0BA0-C263A9B8ED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03648" y="2058530"/>
            <a:ext cx="5255262" cy="463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632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Exploring the estimates data: </a:t>
            </a:r>
            <a:b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dirty="0" err="1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blandaltman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6CE8842-32E9-3F76-AC75-980EA37A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60" y="1611469"/>
            <a:ext cx="8590803" cy="66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siman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blandaltman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[if] [in] [, options]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1FCC1-1C12-053D-FF74-94221A448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4236" y="2019934"/>
            <a:ext cx="5803503" cy="46779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A21B28-5668-EAA0-C2F9-63F918383F87}"/>
                  </a:ext>
                </a:extLst>
              </p14:cNvPr>
              <p14:cNvContentPartPr/>
              <p14:nvPr/>
            </p14:nvContentPartPr>
            <p14:xfrm>
              <a:off x="3308291" y="510568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A21B28-5668-EAA0-C2F9-63F918383F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5291" y="5042682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662174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Exploring the estimates data: </a:t>
            </a:r>
            <a:b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dirty="0" err="1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zipplot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6CE8842-32E9-3F76-AC75-980EA37A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60" y="1611469"/>
            <a:ext cx="8590803" cy="66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siman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zipplot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[if] [in] [, options]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03E60-0E21-DB4C-D4C3-5E76D2B3C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56746"/>
            <a:ext cx="6087951" cy="47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1094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Creating performance measures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6CE8842-32E9-3F76-AC75-980EA37A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98" y="1685671"/>
            <a:ext cx="8590803" cy="66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GB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Once </a:t>
            </a: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siman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setup </a:t>
            </a:r>
            <a:r>
              <a:rPr lang="en-GB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has been run, performance measures can be created using the command </a:t>
            </a:r>
            <a:r>
              <a:rPr lang="en-GB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siman</a:t>
            </a:r>
            <a:r>
              <a:rPr lang="en-GB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analyse</a:t>
            </a:r>
          </a:p>
          <a:p>
            <a:pPr marL="0" lvl="0" indent="0">
              <a:buNone/>
            </a:pPr>
            <a:endParaRPr lang="en-GB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C59C4C-8CE7-11E5-57D5-2E4EAF80D9FB}"/>
              </a:ext>
            </a:extLst>
          </p:cNvPr>
          <p:cNvSpPr txBox="1"/>
          <p:nvPr/>
        </p:nvSpPr>
        <p:spPr>
          <a:xfrm>
            <a:off x="264266" y="3495772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err="1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performancemeasures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as per </a:t>
            </a:r>
            <a:r>
              <a:rPr lang="en-GB" sz="2000" dirty="0" err="1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simsum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.  If none of the following options are specified, then all available performance measures are computed…..      </a:t>
            </a:r>
          </a:p>
          <a:p>
            <a:pPr algn="l"/>
            <a:endParaRPr lang="en-GB" sz="2000" dirty="0">
              <a:solidFill>
                <a:srgbClr val="822F5A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l"/>
            <a:endParaRPr lang="en-GB" sz="2000" dirty="0">
              <a:solidFill>
                <a:srgbClr val="822F5A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</a:t>
            </a:r>
          </a:p>
          <a:p>
            <a:pPr algn="l"/>
            <a:endParaRPr lang="en-GB" sz="2000" dirty="0">
              <a:solidFill>
                <a:srgbClr val="822F5A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</a:t>
            </a: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EC5433-9586-84DD-46DF-35E7B3AF9BFD}"/>
              </a:ext>
            </a:extLst>
          </p:cNvPr>
          <p:cNvSpPr txBox="1"/>
          <p:nvPr/>
        </p:nvSpPr>
        <p:spPr>
          <a:xfrm>
            <a:off x="887490" y="4749254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 err="1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bsims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reports the number of simulations with non-missing point estimates.</a:t>
            </a:r>
          </a:p>
          <a:p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C39536-DDB8-ECE8-8086-D2F4893CED14}"/>
              </a:ext>
            </a:extLst>
          </p:cNvPr>
          <p:cNvSpPr txBox="1"/>
          <p:nvPr/>
        </p:nvSpPr>
        <p:spPr>
          <a:xfrm>
            <a:off x="851486" y="4749254"/>
            <a:ext cx="8041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 err="1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sesims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reports the number of simulations with non-missing standard errors.</a:t>
            </a:r>
          </a:p>
          <a:p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B36D23-8C87-F673-E34A-C1162AE87112}"/>
              </a:ext>
            </a:extLst>
          </p:cNvPr>
          <p:cNvSpPr txBox="1"/>
          <p:nvPr/>
        </p:nvSpPr>
        <p:spPr>
          <a:xfrm>
            <a:off x="851486" y="4756529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bias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estimates the bias in the point estimates.</a:t>
            </a:r>
          </a:p>
          <a:p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CCFF12-D15E-A355-BA7C-BF2368D66757}"/>
              </a:ext>
            </a:extLst>
          </p:cNvPr>
          <p:cNvSpPr txBox="1"/>
          <p:nvPr/>
        </p:nvSpPr>
        <p:spPr>
          <a:xfrm>
            <a:off x="889738" y="4731132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 err="1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empse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estimates the empirical standard error -- the standard   </a:t>
            </a: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deviation of the point estimates.</a:t>
            </a:r>
          </a:p>
          <a:p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B1EF2B-D369-803D-9A3B-DF74CCDD7821}"/>
              </a:ext>
            </a:extLst>
          </p:cNvPr>
          <p:cNvSpPr txBox="1"/>
          <p:nvPr/>
        </p:nvSpPr>
        <p:spPr>
          <a:xfrm>
            <a:off x="604930" y="4727270"/>
            <a:ext cx="83590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 err="1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relprec</a:t>
            </a:r>
            <a:r>
              <a:rPr lang="en-GB" sz="2000" dirty="0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estimates the relative precision -- the inverse squared ratio </a:t>
            </a: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of the empirical standard error of this method to the </a:t>
            </a: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empirical standard error of the reference method.  This </a:t>
            </a: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calculation is slow: omitting it can reduce run time by up to </a:t>
            </a: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90%.</a:t>
            </a:r>
          </a:p>
          <a:p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54D73F-71A9-7F54-DC71-69C0F95ADA62}"/>
              </a:ext>
            </a:extLst>
          </p:cNvPr>
          <p:cNvSpPr txBox="1"/>
          <p:nvPr/>
        </p:nvSpPr>
        <p:spPr>
          <a:xfrm>
            <a:off x="854178" y="4707055"/>
            <a:ext cx="8845731" cy="713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 err="1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mse</a:t>
            </a:r>
            <a:r>
              <a:rPr lang="en-GB" sz="2000" dirty="0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estimates the mean squared error.</a:t>
            </a:r>
          </a:p>
          <a:p>
            <a:pPr algn="l"/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F440AE-8E06-8BD3-0E4C-4E5C7CD82470}"/>
              </a:ext>
            </a:extLst>
          </p:cNvPr>
          <p:cNvSpPr txBox="1"/>
          <p:nvPr/>
        </p:nvSpPr>
        <p:spPr>
          <a:xfrm>
            <a:off x="851486" y="471923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 err="1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modelse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estimates the model-based standard error.</a:t>
            </a:r>
          </a:p>
          <a:p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BD7A5E-1F14-A71D-BD7B-8455EA91D1DD}"/>
              </a:ext>
            </a:extLst>
          </p:cNvPr>
          <p:cNvSpPr txBox="1"/>
          <p:nvPr/>
        </p:nvSpPr>
        <p:spPr>
          <a:xfrm>
            <a:off x="790158" y="4719233"/>
            <a:ext cx="8485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 err="1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relerror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estimates the proportional error in the model-based </a:t>
            </a: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standard error, using the empirical standard error as gold   </a:t>
            </a: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standard.</a:t>
            </a:r>
          </a:p>
          <a:p>
            <a:pPr algn="l"/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A31C0-EF25-44CE-A886-02940F01A001}"/>
              </a:ext>
            </a:extLst>
          </p:cNvPr>
          <p:cNvSpPr txBox="1"/>
          <p:nvPr/>
        </p:nvSpPr>
        <p:spPr>
          <a:xfrm>
            <a:off x="826011" y="4690013"/>
            <a:ext cx="8485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cover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estimates the coverage of nominal confidence intervals at </a:t>
            </a: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the specified level.</a:t>
            </a:r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024AFB-6073-0359-9948-3C08A1B73DCB}"/>
              </a:ext>
            </a:extLst>
          </p:cNvPr>
          <p:cNvSpPr txBox="1"/>
          <p:nvPr/>
        </p:nvSpPr>
        <p:spPr>
          <a:xfrm>
            <a:off x="788024" y="4775323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power</a:t>
            </a:r>
            <a:r>
              <a:rPr lang="en-GB" sz="2000" dirty="0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   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estimates the power to reject the null hypothesis that the  </a:t>
            </a: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true parameter is zero, at the specified level.</a:t>
            </a:r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55B4FC-0EA5-85E7-26DC-5FD9F5F07C1C}"/>
              </a:ext>
            </a:extLst>
          </p:cNvPr>
          <p:cNvSpPr txBox="1"/>
          <p:nvPr/>
        </p:nvSpPr>
        <p:spPr>
          <a:xfrm>
            <a:off x="851486" y="4748918"/>
            <a:ext cx="7273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mean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the average (mean) of the point estimates.</a:t>
            </a:r>
          </a:p>
          <a:p>
            <a:pPr algn="l"/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4F7C18-AD81-EE18-D390-2E90EAFAF048}"/>
              </a:ext>
            </a:extLst>
          </p:cNvPr>
          <p:cNvSpPr txBox="1"/>
          <p:nvPr/>
        </p:nvSpPr>
        <p:spPr>
          <a:xfrm>
            <a:off x="683969" y="4731132"/>
            <a:ext cx="7401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 err="1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ciwidth</a:t>
            </a:r>
            <a:r>
              <a:rPr lang="en-GB" sz="2000" b="1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estimates the width of the confidence interval at </a:t>
            </a: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the specified level.</a:t>
            </a:r>
          </a:p>
          <a:p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F218BD-E7BF-8845-463F-7019EA881FEE}"/>
              </a:ext>
            </a:extLst>
          </p:cNvPr>
          <p:cNvSpPr txBox="1"/>
          <p:nvPr/>
        </p:nvSpPr>
        <p:spPr>
          <a:xfrm>
            <a:off x="873898" y="4713010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 err="1">
                <a:solidFill>
                  <a:srgbClr val="871E69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rmse</a:t>
            </a:r>
            <a:r>
              <a:rPr lang="en-GB" sz="2000" dirty="0">
                <a:solidFill>
                  <a:srgbClr val="871E6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</a:t>
            </a:r>
            <a:r>
              <a:rPr lang="en-GB" sz="2000" dirty="0">
                <a:solidFill>
                  <a:srgbClr val="871E69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estimates the root mean squared error.</a:t>
            </a:r>
          </a:p>
          <a:p>
            <a:endParaRPr lang="en-GB" sz="2000" dirty="0">
              <a:solidFill>
                <a:srgbClr val="871E6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F081E7-2DE3-3AB2-43F4-9318D178FC9A}"/>
              </a:ext>
            </a:extLst>
          </p:cNvPr>
          <p:cNvSpPr txBox="1"/>
          <p:nvPr/>
        </p:nvSpPr>
        <p:spPr>
          <a:xfrm>
            <a:off x="232146" y="2654342"/>
            <a:ext cx="8057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>
              <a:buNone/>
            </a:pPr>
            <a:r>
              <a:rPr lang="en-GB" sz="20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siman</a:t>
            </a:r>
            <a:r>
              <a:rPr lang="en-GB" sz="20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analyse [if], [</a:t>
            </a:r>
            <a:r>
              <a:rPr lang="en-GB" sz="20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performancemeasures</a:t>
            </a:r>
            <a:r>
              <a:rPr lang="en-GB" sz="20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perfonly</a:t>
            </a:r>
            <a:r>
              <a:rPr lang="en-GB" sz="20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replace]</a:t>
            </a:r>
          </a:p>
        </p:txBody>
      </p:sp>
    </p:spTree>
    <p:extLst>
      <p:ext uri="{BB962C8B-B14F-4D97-AF65-F5344CB8AC3E}">
        <p14:creationId xmlns:p14="http://schemas.microsoft.com/office/powerpoint/2010/main" val="1418723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2" grpId="0"/>
      <p:bldP spid="22" grpId="1"/>
      <p:bldP spid="23" grpId="0"/>
      <p:bldP spid="2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Creating performance measures cont.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6CE8842-32E9-3F76-AC75-980EA37A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48" y="2047157"/>
            <a:ext cx="8590803" cy="13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l">
              <a:buNone/>
            </a:pPr>
            <a:r>
              <a:rPr lang="en-GB" sz="2000" b="1" dirty="0" err="1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perfonly</a:t>
            </a:r>
            <a:r>
              <a:rPr lang="en-GB" sz="2000" dirty="0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the program will automatically append the </a:t>
            </a:r>
          </a:p>
          <a:p>
            <a:pPr marL="0" indent="0" algn="l">
              <a:buNone/>
            </a:pPr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           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performance measures data to the estimates data, </a:t>
            </a:r>
          </a:p>
          <a:p>
            <a:pPr marL="0" indent="0" algn="l">
              <a:buNone/>
            </a:pPr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           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unless the user specifies </a:t>
            </a:r>
            <a:r>
              <a:rPr lang="en-GB" sz="2000" dirty="0" err="1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perfonly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for performance </a:t>
            </a:r>
          </a:p>
          <a:p>
            <a:pPr marL="0" indent="0" algn="l">
              <a:buNone/>
            </a:pPr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           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measures only.</a:t>
            </a:r>
          </a:p>
          <a:p>
            <a:pPr algn="l"/>
            <a:endParaRPr lang="en-GB" sz="2000" dirty="0">
              <a:solidFill>
                <a:srgbClr val="822F5A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05CF8E-9811-7721-704C-E7ACC2024806}"/>
              </a:ext>
            </a:extLst>
          </p:cNvPr>
          <p:cNvSpPr txBox="1"/>
          <p:nvPr/>
        </p:nvSpPr>
        <p:spPr>
          <a:xfrm>
            <a:off x="276598" y="4196772"/>
            <a:ext cx="85908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 dirty="0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replace      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if </a:t>
            </a:r>
            <a:r>
              <a:rPr lang="en-GB" sz="2000" dirty="0" err="1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siman</a:t>
            </a:r>
            <a:r>
              <a:rPr lang="en-GB" sz="2000" dirty="0">
                <a:solidFill>
                  <a:srgbClr val="822F5A"/>
                </a:solidFill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analyse </a:t>
            </a:r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has already been run and the user </a:t>
            </a: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         specifies it again then they must use the replace </a:t>
            </a: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         option, to replace the existing performance measures </a:t>
            </a:r>
          </a:p>
          <a:p>
            <a:pPr algn="l"/>
            <a:r>
              <a:rPr lang="en-GB" sz="2000" dirty="0">
                <a:solidFill>
                  <a:srgbClr val="822F5A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                               in the data set.</a:t>
            </a:r>
            <a:endParaRPr lang="en-GB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7903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Introducing simulation studies and </a:t>
            </a:r>
            <a:r>
              <a:rPr lang="en-US" altLang="en-US" dirty="0" err="1">
                <a:solidFill>
                  <a:srgbClr val="822F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US" altLang="en-US" dirty="0">
                <a:solidFill>
                  <a:srgbClr val="822F5A"/>
                </a:solidFill>
              </a:rPr>
              <a:t> 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536" y="1769611"/>
            <a:ext cx="7772400" cy="4572000"/>
          </a:xfrm>
        </p:spPr>
        <p:txBody>
          <a:bodyPr/>
          <a:lstStyle/>
          <a:p>
            <a:pPr eaLnBrk="1" hangingPunct="1"/>
            <a:r>
              <a:rPr lang="en-GB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Simulation studies are used in a variety of disciplines to evaluate the properties of statistical methods.</a:t>
            </a:r>
          </a:p>
          <a:p>
            <a:pPr marL="0" indent="0" eaLnBrk="1" hangingPunct="1">
              <a:buNone/>
            </a:pPr>
            <a:endParaRPr lang="en-GB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en-GB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They are an important and useful tool which enables researchers to compare different statistical methods and understand their properties. </a:t>
            </a:r>
          </a:p>
          <a:p>
            <a:pPr marL="0" indent="0" eaLnBrk="1" hangingPunct="1">
              <a:buNone/>
            </a:pPr>
            <a:endParaRPr lang="en-GB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en-GB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We introduce the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suite which has been created to assist the analysis of simulation results.</a:t>
            </a:r>
          </a:p>
          <a:p>
            <a:pPr marL="0" indent="0" eaLnBrk="1" hangingPunct="1">
              <a:buNone/>
            </a:pPr>
            <a:endParaRPr lang="en-GB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en-GB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</a:t>
            </a:r>
            <a:r>
              <a:rPr lang="en-GB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set of Stata programs that offer data manipulation, analysis and graphics to process, explore and visualise the results of simulation studies.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Creating performance measures: </a:t>
            </a:r>
            <a:r>
              <a:rPr lang="en-GB" dirty="0" err="1">
                <a:solidFill>
                  <a:srgbClr val="822F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822F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table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C034C-5F94-9889-BDD9-24888D23E3A2}"/>
              </a:ext>
            </a:extLst>
          </p:cNvPr>
          <p:cNvSpPr txBox="1"/>
          <p:nvPr/>
        </p:nvSpPr>
        <p:spPr>
          <a:xfrm>
            <a:off x="179512" y="1599069"/>
            <a:ext cx="9145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siman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table [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performancemeasures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] [if], [column(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varname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)]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3551B5-F1F4-C0B9-54C1-DAB60F761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211" y="2436642"/>
            <a:ext cx="4638913" cy="42702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8955AC3-7E47-0CF8-86A0-C28BE9A1CFE7}"/>
                  </a:ext>
                </a:extLst>
              </p14:cNvPr>
              <p14:cNvContentPartPr/>
              <p14:nvPr/>
            </p14:nvContentPartPr>
            <p14:xfrm>
              <a:off x="1735131" y="2269962"/>
              <a:ext cx="125640" cy="297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8955AC3-7E47-0CF8-86A0-C28BE9A1CF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1131" y="2162322"/>
                <a:ext cx="23328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3282B5A-48C4-7A26-DD8A-B1B0A9B93AD1}"/>
                  </a:ext>
                </a:extLst>
              </p14:cNvPr>
              <p14:cNvContentPartPr/>
              <p14:nvPr/>
            </p14:nvContentPartPr>
            <p14:xfrm>
              <a:off x="1449291" y="2362482"/>
              <a:ext cx="348840" cy="74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3282B5A-48C4-7A26-DD8A-B1B0A9B93AD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5291" y="2254482"/>
                <a:ext cx="4564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762EDF4-EA47-86D1-A442-67C2AD554E7E}"/>
                  </a:ext>
                </a:extLst>
              </p14:cNvPr>
              <p14:cNvContentPartPr/>
              <p14:nvPr/>
            </p14:nvContentPartPr>
            <p14:xfrm>
              <a:off x="1012971" y="2352402"/>
              <a:ext cx="281880" cy="908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762EDF4-EA47-86D1-A442-67C2AD554E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8971" y="2244402"/>
                <a:ext cx="389520" cy="11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67ED17B-B8A2-FDAE-72D8-0798EB5B761E}"/>
                  </a:ext>
                </a:extLst>
              </p14:cNvPr>
              <p14:cNvContentPartPr/>
              <p14:nvPr/>
            </p14:nvContentPartPr>
            <p14:xfrm>
              <a:off x="809931" y="3133242"/>
              <a:ext cx="114840" cy="48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67ED17B-B8A2-FDAE-72D8-0798EB5B761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6291" y="3025602"/>
                <a:ext cx="2224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25A7189-D137-25CF-B361-6F22C2396228}"/>
                  </a:ext>
                </a:extLst>
              </p14:cNvPr>
              <p14:cNvContentPartPr/>
              <p14:nvPr/>
            </p14:nvContentPartPr>
            <p14:xfrm>
              <a:off x="369291" y="398608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25A7189-D137-25CF-B361-6F22C239622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9651" y="3806442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27536EF-EC4B-C8F8-99EF-393EB777E9D2}"/>
                  </a:ext>
                </a:extLst>
              </p14:cNvPr>
              <p14:cNvContentPartPr/>
              <p14:nvPr/>
            </p14:nvContentPartPr>
            <p14:xfrm>
              <a:off x="1754211" y="2242602"/>
              <a:ext cx="146880" cy="4273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27536EF-EC4B-C8F8-99EF-393EB777E9D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64571" y="2062962"/>
                <a:ext cx="326520" cy="46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D81336A-CC1D-E227-23D8-B7231E8B449E}"/>
                  </a:ext>
                </a:extLst>
              </p14:cNvPr>
              <p14:cNvContentPartPr/>
              <p14:nvPr/>
            </p14:nvContentPartPr>
            <p14:xfrm>
              <a:off x="1715331" y="5393322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D81336A-CC1D-E227-23D8-B7231E8B449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25691" y="5213682"/>
                <a:ext cx="180000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E5AEC5B-9D4D-99AB-7190-0DE6DDC63250}"/>
              </a:ext>
            </a:extLst>
          </p:cNvPr>
          <p:cNvSpPr txBox="1"/>
          <p:nvPr/>
        </p:nvSpPr>
        <p:spPr>
          <a:xfrm>
            <a:off x="179512" y="2013085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siman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table bias</a:t>
            </a:r>
            <a:endParaRPr lang="en-GB" sz="2000" dirty="0">
              <a:solidFill>
                <a:schemeClr val="bg1"/>
              </a:solidFill>
              <a:latin typeface="Courier New" panose="02070309020205020404" pitchFamily="49" charset="0"/>
              <a:ea typeface="Verdana" panose="020B060403050404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3998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Creating performance measures graphs: </a:t>
            </a:r>
            <a:r>
              <a:rPr lang="en-GB" dirty="0" err="1">
                <a:solidFill>
                  <a:srgbClr val="822F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822F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822F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lollyplot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C034C-5F94-9889-BDD9-24888D23E3A2}"/>
              </a:ext>
            </a:extLst>
          </p:cNvPr>
          <p:cNvSpPr txBox="1"/>
          <p:nvPr/>
        </p:nvSpPr>
        <p:spPr>
          <a:xfrm>
            <a:off x="179512" y="1599069"/>
            <a:ext cx="9145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siman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lollyplot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[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performancemeasures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] [if] [, options]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ABE490-2BFC-E819-95A8-F400F19AC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772" y="196821"/>
            <a:ext cx="8784976" cy="61926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1549BC7-307E-B9CC-9F99-6C9BC2768326}"/>
                  </a:ext>
                </a:extLst>
              </p14:cNvPr>
              <p14:cNvContentPartPr/>
              <p14:nvPr/>
            </p14:nvContentPartPr>
            <p14:xfrm>
              <a:off x="831851" y="607120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1549BC7-307E-B9CC-9F99-6C9BC27683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2211" y="5891562"/>
                <a:ext cx="180000" cy="36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33928E0-9A27-98F4-8209-1433AF56A1C2}"/>
              </a:ext>
            </a:extLst>
          </p:cNvPr>
          <p:cNvGrpSpPr/>
          <p:nvPr/>
        </p:nvGrpSpPr>
        <p:grpSpPr>
          <a:xfrm>
            <a:off x="516491" y="5936202"/>
            <a:ext cx="276120" cy="187200"/>
            <a:chOff x="516491" y="5936202"/>
            <a:chExt cx="27612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328FF2D-4AD0-99E8-E2FB-F495E31B6511}"/>
                    </a:ext>
                  </a:extLst>
                </p14:cNvPr>
                <p14:cNvContentPartPr/>
                <p14:nvPr/>
              </p14:nvContentPartPr>
              <p14:xfrm>
                <a:off x="739331" y="6123042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328FF2D-4AD0-99E8-E2FB-F495E31B651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6691" y="6060402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7A4549C-DF99-B052-7FE1-5CB0626819F1}"/>
                    </a:ext>
                  </a:extLst>
                </p14:cNvPr>
                <p14:cNvContentPartPr/>
                <p14:nvPr/>
              </p14:nvContentPartPr>
              <p14:xfrm>
                <a:off x="516491" y="5936202"/>
                <a:ext cx="276120" cy="167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7A4549C-DF99-B052-7FE1-5CB0626819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3491" y="5873202"/>
                  <a:ext cx="401760" cy="29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990977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Creating performance measures graphs: </a:t>
            </a:r>
            <a:b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dirty="0" err="1">
                <a:solidFill>
                  <a:srgbClr val="822F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822F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trellis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C034C-5F94-9889-BDD9-24888D23E3A2}"/>
              </a:ext>
            </a:extLst>
          </p:cNvPr>
          <p:cNvSpPr txBox="1"/>
          <p:nvPr/>
        </p:nvSpPr>
        <p:spPr>
          <a:xfrm>
            <a:off x="179512" y="1628800"/>
            <a:ext cx="9145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siman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trellis [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performancemeasures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] [if] [, options]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E4DD01-8ED4-609C-85B2-154A6BCA0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597" y="2034282"/>
            <a:ext cx="4508805" cy="48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7649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Creating performance measures graphs: </a:t>
            </a:r>
            <a:r>
              <a:rPr lang="en-GB" dirty="0" err="1">
                <a:solidFill>
                  <a:srgbClr val="822F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822F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822F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nestloop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C034C-5F94-9889-BDD9-24888D23E3A2}"/>
              </a:ext>
            </a:extLst>
          </p:cNvPr>
          <p:cNvSpPr txBox="1"/>
          <p:nvPr/>
        </p:nvSpPr>
        <p:spPr>
          <a:xfrm>
            <a:off x="179512" y="1599069"/>
            <a:ext cx="9145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siman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nestloop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[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performancemeasures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] [if] [, options]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84022B-2A13-222D-6C2F-F892C1917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554"/>
            <a:ext cx="9144000" cy="63908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A559B4-3574-7D83-4CD9-D43F03748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48"/>
            <a:ext cx="9144000" cy="683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03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871E6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86000"/>
            <a:ext cx="7772400" cy="3591272"/>
          </a:xfrm>
        </p:spPr>
        <p:txBody>
          <a:bodyPr/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We have a program of testing our unit’s software.</a:t>
            </a:r>
          </a:p>
          <a:p>
            <a:pPr marL="0" indent="0">
              <a:buNone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GB" dirty="0" err="1">
                <a:latin typeface="Segoe UI" panose="020B0502040204020203" pitchFamily="34" charset="0"/>
                <a:cs typeface="Segoe UI" panose="020B0502040204020203" pitchFamily="34" charset="0"/>
              </a:rPr>
              <a:t>siman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 suite is being tested on numerous data set formats by EMZ, IW, TM: long-long, long-wide, wide-wide, numeric and string, multiple methods, targets and </a:t>
            </a:r>
            <a:r>
              <a:rPr lang="en-GB" dirty="0" err="1">
                <a:latin typeface="Segoe UI" panose="020B0502040204020203" pitchFamily="34" charset="0"/>
                <a:cs typeface="Segoe UI" panose="020B0502040204020203" pitchFamily="34" charset="0"/>
              </a:rPr>
              <a:t>dgms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Error checking to make sure it fails when it is meant to (with a sensible error message).</a:t>
            </a:r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59273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401" y="1966914"/>
            <a:ext cx="7772400" cy="4572000"/>
          </a:xfrm>
        </p:spPr>
        <p:txBody>
          <a:bodyPr/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User-friendly software for analysing the results of simulation studies.</a:t>
            </a:r>
          </a:p>
          <a:p>
            <a:pPr marL="0" indent="0">
              <a:buNone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Multiple estimates and performance measures graphs available, visual tools to help assess the performance of different methods.</a:t>
            </a:r>
          </a:p>
          <a:p>
            <a:pPr marL="0" indent="0">
              <a:buNone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Paper is to be submitted to the SJ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to be released to SSC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23529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 for listening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72486"/>
                <a:ext cx="7772400" cy="4572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References:</a:t>
                </a:r>
              </a:p>
              <a:p>
                <a:pPr marL="0" indent="0">
                  <a:buNone/>
                </a:pPr>
                <a:endParaRPr lang="en-GB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GB" sz="1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 algn="l">
                  <a:buNone/>
                </a:pPr>
                <a:r>
                  <a:rPr lang="en-GB" sz="1800" b="0" i="0" u="none" strike="noStrike" baseline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Morris, T. P., I. R. White, and M. J. Crowther. 2019. Using simulation studies to evaluate statistical methods. Statistics in Medicine 38(11): 2074-2102.</a:t>
                </a:r>
              </a:p>
              <a:p>
                <a:pPr marL="0" indent="0" algn="l">
                  <a:buNone/>
                </a:pPr>
                <a:endParaRPr lang="en-GB" sz="1800" b="0" i="0" u="none" strike="noStrike" baseline="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 algn="l">
                  <a:buNone/>
                </a:pPr>
                <a:r>
                  <a:rPr lang="en-GB" sz="1800" b="0" i="0" u="none" strike="noStrike" baseline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GB" sz="1800" b="0" i="1" u="none" strike="noStrike" baseline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GB" sz="1800" b="0" i="0" u="none" strike="noStrike" baseline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u</m:t>
                        </m:r>
                      </m:e>
                    </m:acc>
                  </m:oMath>
                </a14:m>
                <a:r>
                  <a:rPr lang="en-GB" sz="1800" b="0" i="0" u="none" strike="noStrike" baseline="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cker</a:t>
                </a:r>
                <a:r>
                  <a:rPr lang="en-GB" sz="1800" b="0" i="0" u="none" strike="noStrike" baseline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G., and G. Schwarzer. 2014. Presenting simulation results in a nested loop plot. BMC Medical Research Methodology 14(1): 1-8.</a:t>
                </a:r>
              </a:p>
              <a:p>
                <a:pPr marL="0" indent="0" algn="l">
                  <a:buNone/>
                </a:pPr>
                <a:endParaRPr lang="en-GB" sz="1800" b="0" i="0" u="none" strike="noStrike" baseline="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 algn="l">
                  <a:buNone/>
                </a:pPr>
                <a:r>
                  <a:rPr lang="en-GB" sz="1800" b="0" i="0" u="none" strike="noStrike" baseline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White, I. R. 2010. </a:t>
                </a:r>
                <a:r>
                  <a:rPr lang="en-GB" sz="1800" b="0" i="0" u="none" strike="noStrike" baseline="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Simsum</a:t>
                </a:r>
                <a:r>
                  <a:rPr lang="en-GB" sz="1800" b="0" i="0" u="none" strike="noStrike" baseline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Analyses of simulation studies including Monte Carlo error.  Stata Journal 10(3): 369-385.</a:t>
                </a:r>
                <a:endParaRPr lang="en-GB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GB" sz="1400" dirty="0"/>
              </a:p>
              <a:p>
                <a:endParaRPr lang="en-GB" sz="1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72486"/>
                <a:ext cx="7772400" cy="4572000"/>
              </a:xfrm>
              <a:blipFill>
                <a:blip r:embed="rId3"/>
                <a:stretch>
                  <a:fillRect l="-863" t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8623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871E6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 of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394" y="182721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new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program described here is available at </a:t>
            </a:r>
            <a:r>
              <a:rPr lang="en-GB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https://github.com/UCL/simansuite</a:t>
            </a:r>
          </a:p>
          <a:p>
            <a:pPr marL="457200" indent="-457200">
              <a:buFont typeface="+mj-lt"/>
              <a:buAutoNum type="arabicPeriod"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Simulation study set up: ADEMP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Types of data sets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Performance measures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Setting up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Exploring the estimates data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Creating performance measures and graphs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Software testing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Discussion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1605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871E6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Simulation study set up: ADEMP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008" y="1757865"/>
            <a:ext cx="7772400" cy="4572000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A7FC066-D681-5630-170F-54DCA6E7D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578049"/>
            <a:ext cx="7772400" cy="187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 a simulation study, data is generated from a known distribution (so that we know the ‘truth’), the data is analysed and then compared with the known truth.</a:t>
            </a:r>
          </a:p>
          <a:p>
            <a:pPr eaLnBrk="1" hangingPunct="1"/>
            <a:endParaRPr lang="en-GB" kern="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eaLnBrk="1" hangingPunct="1"/>
            <a:r>
              <a:rPr lang="en-GB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 </a:t>
            </a:r>
            <a:r>
              <a:rPr lang="en-GB" b="1" kern="0" dirty="0">
                <a:solidFill>
                  <a:srgbClr val="871E69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ADEMP</a:t>
            </a:r>
            <a:r>
              <a:rPr lang="en-GB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Framework can be used:</a:t>
            </a:r>
          </a:p>
          <a:p>
            <a:pPr eaLnBrk="1" hangingPunct="1"/>
            <a:endParaRPr lang="en-GB" kern="0" dirty="0">
              <a:ea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2C69C5-8792-2B9B-8E19-069250006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31" y="3453463"/>
            <a:ext cx="8352928" cy="4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b="1" kern="0" dirty="0">
                <a:solidFill>
                  <a:srgbClr val="871E69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</a:t>
            </a:r>
            <a:r>
              <a:rPr lang="en-GB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im(s): </a:t>
            </a:r>
            <a:r>
              <a:rPr lang="en-GB" i="1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 </a:t>
            </a:r>
            <a:r>
              <a:rPr lang="en-GB" b="0" i="1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question(s) the simulation study is designed to address.</a:t>
            </a:r>
            <a:endParaRPr lang="en-GB" i="1" kern="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EF38A2A-CCF1-9B51-90E8-F1BB79D0A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95" y="3942913"/>
            <a:ext cx="7772400" cy="4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b="1" kern="0" dirty="0">
                <a:solidFill>
                  <a:srgbClr val="871E69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</a:t>
            </a:r>
            <a:r>
              <a:rPr lang="en-GB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ata-generating Mechanism(s), DGM(s): </a:t>
            </a:r>
            <a:r>
              <a:rPr lang="en-GB" b="0" i="1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Sets out how the simulated data will be created.</a:t>
            </a:r>
            <a:endParaRPr lang="en-GB" i="1" kern="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EDFA90E-6558-452C-E1A5-9A0ECB2C7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95" y="4646940"/>
            <a:ext cx="7772400" cy="4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b="1" kern="0" dirty="0" err="1">
                <a:solidFill>
                  <a:srgbClr val="871E69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</a:t>
            </a:r>
            <a:r>
              <a:rPr lang="en-GB" kern="0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stimand</a:t>
            </a:r>
            <a:r>
              <a:rPr lang="en-GB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(s):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b="0" i="1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Also called </a:t>
            </a:r>
            <a:r>
              <a:rPr lang="en-GB" b="1" i="1" u="none" strike="noStrike" baseline="0" dirty="0">
                <a:solidFill>
                  <a:srgbClr val="871E6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target</a:t>
            </a:r>
            <a:r>
              <a:rPr lang="en-GB" b="0" i="1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GB" i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GB" b="0" i="1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ets out what quantity the analysis is trying to estimate.</a:t>
            </a:r>
            <a:endParaRPr lang="en-GB" i="1" kern="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E7ED256-E82B-9534-AC32-2223BA46A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95" y="5363243"/>
            <a:ext cx="7772400" cy="4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b="1" kern="0" dirty="0">
                <a:solidFill>
                  <a:srgbClr val="871E69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</a:t>
            </a:r>
            <a:r>
              <a:rPr lang="en-GB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ethod(s): </a:t>
            </a:r>
            <a:r>
              <a:rPr lang="en-GB" b="0" i="1" u="none" strike="noStrike" baseline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Sets out how each simulated data set will be analysed to give an estimate of the </a:t>
            </a:r>
            <a:r>
              <a:rPr lang="en-GB" b="0" i="1" u="none" strike="noStrike" baseline="0" dirty="0" err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estimand</a:t>
            </a:r>
            <a:r>
              <a:rPr lang="en-GB" sz="1800" b="0" i="1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GB" i="1" kern="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4E0D545-3486-0781-0941-BDE5BA028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31" y="6097207"/>
            <a:ext cx="7772400" cy="4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b="1" kern="0" dirty="0">
                <a:solidFill>
                  <a:srgbClr val="871E69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</a:t>
            </a:r>
            <a:r>
              <a:rPr lang="en-GB" kern="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erformance Measure(s)</a:t>
            </a:r>
          </a:p>
        </p:txBody>
      </p:sp>
    </p:spTree>
    <p:extLst>
      <p:ext uri="{BB962C8B-B14F-4D97-AF65-F5344CB8AC3E}">
        <p14:creationId xmlns:p14="http://schemas.microsoft.com/office/powerpoint/2010/main" val="2869493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871E6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Types of Data Sets: INPUT Estimate Data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6CE8842-32E9-3F76-AC75-980EA37A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60" y="1611469"/>
            <a:ext cx="8590803" cy="145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871E69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Estimates data set</a:t>
            </a:r>
            <a:r>
              <a:rPr lang="en-GB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: results from analysing multiple simulated data sets, with data relating to different statistics (e.g. point estimate (</a:t>
            </a:r>
            <a:r>
              <a:rPr lang="en-GB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est</a:t>
            </a:r>
            <a:r>
              <a:rPr lang="en-GB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), se) for each simulated data set.</a:t>
            </a:r>
          </a:p>
          <a:p>
            <a:pPr lvl="0">
              <a:buFont typeface="Symbol" panose="05050102010706020507" pitchFamily="18" charset="2"/>
              <a:buChar char=""/>
            </a:pPr>
            <a:r>
              <a:rPr lang="en-GB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repetition (rep): simulation number</a:t>
            </a:r>
          </a:p>
          <a:p>
            <a:pPr lvl="0">
              <a:buFont typeface="Symbol" panose="05050102010706020507" pitchFamily="18" charset="2"/>
              <a:buChar char=""/>
            </a:pPr>
            <a:endParaRPr lang="en-GB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endParaRPr lang="en-GB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F39531-2C27-1B31-DF4D-A045C80E0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4910" y="2996953"/>
            <a:ext cx="578039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9129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871E6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Types of Data Sets: Long and Wide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72943" y="1315071"/>
            <a:ext cx="8640960" cy="2216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GB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GB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For the input estimates data, there are 3 formats permitted by the </a:t>
            </a:r>
            <a:r>
              <a:rPr lang="en-GB" sz="20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siman</a:t>
            </a:r>
            <a:r>
              <a:rPr lang="en-GB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suite:</a:t>
            </a:r>
          </a:p>
          <a:p>
            <a:r>
              <a:rPr lang="en-GB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  </a:t>
            </a: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GB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Long for both targets and methods: </a:t>
            </a:r>
            <a:r>
              <a:rPr lang="en-GB" sz="2000" i="1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longlong</a:t>
            </a:r>
            <a:endParaRPr lang="en-GB" sz="2000" i="1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GB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Wide for both target and </a:t>
            </a:r>
            <a:r>
              <a:rPr lang="en-GB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methods : </a:t>
            </a:r>
            <a:r>
              <a:rPr lang="en-GB" sz="2000" i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widewide</a:t>
            </a:r>
            <a:endParaRPr lang="en-GB" sz="20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0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Long for targets, wide for </a:t>
            </a:r>
            <a:r>
              <a:rPr lang="en-GB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methods : </a:t>
            </a:r>
            <a:r>
              <a:rPr lang="en-GB" sz="2000" i="1" dirty="0" err="1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longwide</a:t>
            </a:r>
            <a:endParaRPr lang="en-GB" sz="20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F892B9-F302-6DFD-6454-561A318C9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6030" y="3578103"/>
            <a:ext cx="4922193" cy="29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73C702-A799-0F76-9FE1-4A22E556A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219" y="4221088"/>
            <a:ext cx="8547562" cy="100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355FED-8C64-C319-1612-854C3B864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3792192"/>
            <a:ext cx="5859594" cy="141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314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822F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Performance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412776"/>
                <a:ext cx="7772400" cy="4572000"/>
              </a:xfrm>
            </p:spPr>
            <p:txBody>
              <a:bodyPr/>
              <a:lstStyle/>
              <a:p>
                <a:pPr algn="l"/>
                <a:endParaRPr lang="en-GB" b="0" i="0" u="none" strike="noStrike" baseline="0" dirty="0">
                  <a:solidFill>
                    <a:srgbClr val="000000"/>
                  </a:solidFill>
                  <a:latin typeface="Segoe UI" panose="020B0502040204020203" pitchFamily="34" charset="0"/>
                </a:endParaRPr>
              </a:p>
              <a:p>
                <a:r>
                  <a:rPr lang="en-GB" b="0" i="0" u="none" strike="noStrike" baseline="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Typically a statistical method outputs an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si-LK" b="0" i="0" u="none" strike="noStrike" baseline="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, </a:t>
                </a:r>
                <a:r>
                  <a:rPr lang="en-GB" b="0" i="0" u="none" strike="noStrike" baseline="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its standard error</a:t>
                </a:r>
                <a:r>
                  <a:rPr lang="en-GB" b="0" i="0" u="none" strike="noStrike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0" i="1" u="none" strike="noStrik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u="none" strike="noStrik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𝑠𝑒</m:t>
                        </m:r>
                        <m:r>
                          <a:rPr lang="en-GB" b="0" i="1" u="none" strike="noStrik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b="0" i="1" u="none" strike="noStrike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</m:e>
                    </m:acc>
                  </m:oMath>
                </a14:m>
                <a:r>
                  <a:rPr lang="en-GB" b="0" i="0" u="none" strike="noStrike" baseline="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and a confidence interval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i-LK" b="0" i="0" u="none" strike="noStrike" baseline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𝑙𝑜𝑤,</a:t>
                </a:r>
                <a:r>
                  <a:rPr lang="en-GB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i-LK" b="0" i="0" u="none" strike="noStrike" baseline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𝑢𝑝𝑝</a:t>
                </a:r>
                <a:r>
                  <a:rPr lang="en-GB" b="0" i="0" u="none" strike="noStrike" baseline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)</a:t>
                </a:r>
                <a:endParaRPr lang="si-LK" b="0" i="0" u="none" strike="noStrike" baseline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GB" b="0" i="0" u="none" strike="noStrike" baseline="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The following performance measures may be of interest: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b="0" i="0" u="none" strike="noStrike" baseline="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Properties of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u="none" strike="noStrike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si-LK" b="0" i="0" u="none" strike="noStrike" baseline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b="0" i="0" u="none" strike="noStrike" baseline="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Bias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b="0" i="0" u="none" strike="noStrike" baseline="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Empirical SE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b="0" i="0" u="none" strike="noStrike" baseline="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MSE</a:t>
                </a:r>
              </a:p>
              <a:p>
                <a:pPr marL="857250" lvl="1" indent="-342900">
                  <a:buFont typeface="Arial" panose="020B0604020202020204" pitchFamily="34" charset="0"/>
                  <a:buChar char="•"/>
                </a:pPr>
                <a:r>
                  <a:rPr lang="en-GB" b="0" i="0" u="none" strike="noStrike" baseline="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Properties of SE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b="0" i="0" u="none" strike="noStrike" baseline="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Average model-based SE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b="0" i="0" u="none" strike="noStrike" baseline="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Properties of confidence interval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b="0" i="0" u="none" strike="noStrike" baseline="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Coverage</a:t>
                </a:r>
                <a:endParaRPr lang="en-GB" dirty="0">
                  <a:solidFill>
                    <a:srgbClr val="000000"/>
                  </a:solidFill>
                  <a:latin typeface="Segoe UI" panose="020B0502040204020203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b="0" i="0" u="none" strike="noStrike" baseline="0" dirty="0">
                    <a:solidFill>
                      <a:srgbClr val="000000"/>
                    </a:solidFill>
                    <a:latin typeface="Segoe UI" panose="020B0502040204020203" pitchFamily="34" charset="0"/>
                  </a:rPr>
                  <a:t>Power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412776"/>
                <a:ext cx="7772400" cy="4572000"/>
              </a:xfrm>
              <a:blipFill>
                <a:blip r:embed="rId2"/>
                <a:stretch>
                  <a:fillRect l="-1020" r="-863" b="-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99865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71E6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Types of Data Sets: OUTPUT Performance Measures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6CE8842-32E9-3F76-AC75-980EA37A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60" y="1611469"/>
            <a:ext cx="8590803" cy="48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>
                <a:solidFill>
                  <a:srgbClr val="871E6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Performance measures data set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: results from analysing an estimates data set, with data relating to different performance measures (e.g. bias, coverage) summarised over estimates data sets for different data generating mechanisms.</a:t>
            </a:r>
          </a:p>
          <a:p>
            <a:pPr marL="0" lvl="0" indent="0">
              <a:buNone/>
            </a:pPr>
            <a:endParaRPr lang="en-GB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endParaRPr lang="en-GB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761FA-BA17-8103-599C-043B09D1D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28" y="2911177"/>
            <a:ext cx="7668344" cy="35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0348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884" y="476672"/>
            <a:ext cx="7824788" cy="809625"/>
          </a:xfrm>
        </p:spPr>
        <p:txBody>
          <a:bodyPr/>
          <a:lstStyle/>
          <a:p>
            <a:r>
              <a:rPr lang="en-GB" dirty="0">
                <a:solidFill>
                  <a:srgbClr val="871E6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Setting up </a:t>
            </a:r>
            <a:r>
              <a:rPr lang="en-GB" dirty="0" err="1">
                <a:solidFill>
                  <a:srgbClr val="871E6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solidFill>
                  <a:srgbClr val="871E6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long-long format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BFAC-650E-4D75-8632-02815481AE76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6CE8842-32E9-3F76-AC75-980EA37A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60" y="1611469"/>
            <a:ext cx="8590803" cy="109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Verdana" panose="020B0604030504040204" pitchFamily="34" charset="0"/>
              <a:buChar char="−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20049"/>
              </a:buClr>
              <a:buChar char="»"/>
              <a:defRPr i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siman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setup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takes the estimates data set held in memory, </a:t>
            </a:r>
            <a:r>
              <a:rPr lang="en-GB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checks the data, reformats it if necessary and attaches characteristics to the data set available for use across multiple sessions.</a:t>
            </a:r>
            <a:endParaRPr lang="en-GB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0">
              <a:buFont typeface="Symbol" panose="05050102010706020507" pitchFamily="18" charset="2"/>
              <a:buChar char=""/>
            </a:pPr>
            <a:endParaRPr lang="en-GB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607D6B-A22C-7D59-CE8C-E1D49F43C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5018" y="2582907"/>
            <a:ext cx="5110409" cy="305576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63BD3D-4B3A-1DF6-7E9B-EEF5B6300AEA}"/>
              </a:ext>
            </a:extLst>
          </p:cNvPr>
          <p:cNvSpPr txBox="1"/>
          <p:nvPr/>
        </p:nvSpPr>
        <p:spPr>
          <a:xfrm>
            <a:off x="-144524" y="5643571"/>
            <a:ext cx="8747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siman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setup, rep(rep) 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dgm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dgm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) target(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estimand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)    </a:t>
            </a:r>
          </a:p>
          <a:p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              method(method) 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est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(</a:t>
            </a:r>
            <a:r>
              <a:rPr lang="en-GB" sz="2000" dirty="0" err="1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est</a:t>
            </a:r>
            <a:r>
              <a:rPr lang="en-GB" sz="2000" dirty="0">
                <a:latin typeface="Courier New" panose="02070309020205020404" pitchFamily="49" charset="0"/>
                <a:ea typeface="Verdana" panose="020B0604030504040204" pitchFamily="34" charset="0"/>
                <a:cs typeface="Courier New" panose="02070309020205020404" pitchFamily="49" charset="0"/>
              </a:rPr>
              <a:t>) se(se) true(true) 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15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RC slides template">
  <a:themeElements>
    <a:clrScheme name="MRC slide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 slides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>
    <a:extraClrScheme>
      <a:clrScheme name="MRC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 slid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CTU_powerpoint_template</Template>
  <TotalTime>4870</TotalTime>
  <Words>1391</Words>
  <Application>Microsoft Office PowerPoint</Application>
  <PresentationFormat>On-screen Show (4:3)</PresentationFormat>
  <Paragraphs>186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Cambria Math</vt:lpstr>
      <vt:lpstr>Courier New</vt:lpstr>
      <vt:lpstr>Segoe UI</vt:lpstr>
      <vt:lpstr>Symbol</vt:lpstr>
      <vt:lpstr>Times</vt:lpstr>
      <vt:lpstr>Times New Roman</vt:lpstr>
      <vt:lpstr>Verdana</vt:lpstr>
      <vt:lpstr>Wingdings</vt:lpstr>
      <vt:lpstr>blank</vt:lpstr>
      <vt:lpstr>MRC slides template</vt:lpstr>
      <vt:lpstr>PowerPoint Presentation</vt:lpstr>
      <vt:lpstr>Introducing simulation studies and siman </vt:lpstr>
      <vt:lpstr>Plan of talk</vt:lpstr>
      <vt:lpstr>Simulation study set up: ADEMP </vt:lpstr>
      <vt:lpstr>Types of Data Sets: INPUT Estimate Data</vt:lpstr>
      <vt:lpstr>Types of Data Sets: Long and Wide</vt:lpstr>
      <vt:lpstr>Performance Measures</vt:lpstr>
      <vt:lpstr>Types of Data Sets: OUTPUT Performance Measures</vt:lpstr>
      <vt:lpstr>Setting up siman: long-long format</vt:lpstr>
      <vt:lpstr>Setting up siman: wide-wide format</vt:lpstr>
      <vt:lpstr>Setting up siman: siman describe</vt:lpstr>
      <vt:lpstr>Exploring the estimates data: siman reshape</vt:lpstr>
      <vt:lpstr>Exploring the estimates data: siman scatter</vt:lpstr>
      <vt:lpstr>Exploring the estimates data: siman swarm</vt:lpstr>
      <vt:lpstr>Exploring the estimates data:  siman comparemethodsscatter</vt:lpstr>
      <vt:lpstr>Exploring the estimates data:  siman blandaltman</vt:lpstr>
      <vt:lpstr>Exploring the estimates data:  siman zipplot</vt:lpstr>
      <vt:lpstr>Creating performance measures</vt:lpstr>
      <vt:lpstr>Creating performance measures cont.</vt:lpstr>
      <vt:lpstr>Creating performance measures: siman table</vt:lpstr>
      <vt:lpstr>Creating performance measures graphs: siman lollyplot</vt:lpstr>
      <vt:lpstr>Creating performance measures graphs:  siman trellis</vt:lpstr>
      <vt:lpstr>Creating performance measures graphs: siman nestloop</vt:lpstr>
      <vt:lpstr>Software testing</vt:lpstr>
      <vt:lpstr>Discussion</vt:lpstr>
      <vt:lpstr>Thank you for listening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White</dc:creator>
  <cp:lastModifiedBy>Jensen Stallworth</cp:lastModifiedBy>
  <cp:revision>287</cp:revision>
  <cp:lastPrinted>2002-07-16T15:27:40Z</cp:lastPrinted>
  <dcterms:created xsi:type="dcterms:W3CDTF">2020-09-03T15:08:49Z</dcterms:created>
  <dcterms:modified xsi:type="dcterms:W3CDTF">2022-09-20T14:26:48Z</dcterms:modified>
</cp:coreProperties>
</file>