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261" r:id="rId2"/>
    <p:sldId id="507" r:id="rId3"/>
    <p:sldId id="541" r:id="rId4"/>
    <p:sldId id="508" r:id="rId5"/>
    <p:sldId id="509" r:id="rId6"/>
    <p:sldId id="510" r:id="rId7"/>
    <p:sldId id="511" r:id="rId8"/>
    <p:sldId id="513" r:id="rId9"/>
    <p:sldId id="549" r:id="rId10"/>
    <p:sldId id="512" r:id="rId11"/>
    <p:sldId id="514" r:id="rId12"/>
    <p:sldId id="532" r:id="rId13"/>
    <p:sldId id="533" r:id="rId14"/>
    <p:sldId id="548" r:id="rId15"/>
    <p:sldId id="534" r:id="rId16"/>
    <p:sldId id="535" r:id="rId17"/>
    <p:sldId id="536" r:id="rId18"/>
    <p:sldId id="537" r:id="rId19"/>
    <p:sldId id="538" r:id="rId20"/>
    <p:sldId id="539" r:id="rId21"/>
    <p:sldId id="515" r:id="rId22"/>
    <p:sldId id="542" r:id="rId23"/>
    <p:sldId id="516" r:id="rId24"/>
    <p:sldId id="517" r:id="rId25"/>
    <p:sldId id="518" r:id="rId26"/>
    <p:sldId id="543" r:id="rId27"/>
    <p:sldId id="519" r:id="rId28"/>
    <p:sldId id="544" r:id="rId29"/>
    <p:sldId id="520" r:id="rId30"/>
    <p:sldId id="545" r:id="rId31"/>
    <p:sldId id="521" r:id="rId32"/>
    <p:sldId id="522" r:id="rId33"/>
    <p:sldId id="526" r:id="rId34"/>
    <p:sldId id="527" r:id="rId35"/>
    <p:sldId id="528" r:id="rId36"/>
    <p:sldId id="529" r:id="rId37"/>
    <p:sldId id="530" r:id="rId38"/>
    <p:sldId id="531" r:id="rId39"/>
    <p:sldId id="546" r:id="rId40"/>
    <p:sldId id="547" r:id="rId41"/>
    <p:sldId id="550" r:id="rId42"/>
    <p:sldId id="387" r:id="rId43"/>
    <p:sldId id="309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A9B800-52E1-410D-BB91-3FDBC7B9F4E9}">
          <p14:sldIdLst>
            <p14:sldId id="261"/>
            <p14:sldId id="507"/>
            <p14:sldId id="541"/>
            <p14:sldId id="508"/>
            <p14:sldId id="509"/>
            <p14:sldId id="510"/>
            <p14:sldId id="511"/>
            <p14:sldId id="513"/>
            <p14:sldId id="549"/>
          </p14:sldIdLst>
        </p14:section>
        <p14:section name="Untitled Section" id="{F71246D1-7D03-43B3-829C-7B29E694E91D}">
          <p14:sldIdLst>
            <p14:sldId id="512"/>
            <p14:sldId id="514"/>
            <p14:sldId id="532"/>
            <p14:sldId id="533"/>
            <p14:sldId id="548"/>
            <p14:sldId id="534"/>
            <p14:sldId id="535"/>
            <p14:sldId id="536"/>
            <p14:sldId id="537"/>
            <p14:sldId id="538"/>
            <p14:sldId id="539"/>
            <p14:sldId id="515"/>
            <p14:sldId id="542"/>
            <p14:sldId id="516"/>
            <p14:sldId id="517"/>
            <p14:sldId id="518"/>
            <p14:sldId id="543"/>
            <p14:sldId id="519"/>
            <p14:sldId id="544"/>
            <p14:sldId id="520"/>
            <p14:sldId id="545"/>
            <p14:sldId id="521"/>
            <p14:sldId id="522"/>
            <p14:sldId id="526"/>
            <p14:sldId id="527"/>
            <p14:sldId id="528"/>
            <p14:sldId id="529"/>
            <p14:sldId id="530"/>
            <p14:sldId id="531"/>
            <p14:sldId id="546"/>
            <p14:sldId id="547"/>
            <p14:sldId id="550"/>
            <p14:sldId id="387"/>
            <p14:sldId id="3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FF686-7BBE-4667-B224-69157BCE7E3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280AC-57C1-4067-9A77-F535B9B0FC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7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5CDD8-2965-45C3-A3B1-243B89E93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C9EB8-5B27-4702-9EC1-CC233B0CD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BB0E3-43F5-4E6F-BD84-BCD069E3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D534-67EE-4A62-96E2-F1AE1B46CB59}" type="datetime1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54D83-5A62-4835-BC94-AEDCD2B42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51552-4969-4180-98F5-36F8A3737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8841F-A7E2-4594-8EA9-16CEEB0FF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5D585-D67F-4AC0-AAB3-4DFB77330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457DF-0A1E-4BA1-B9F4-87F3FCDE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83C8-7AA2-402F-B42B-4F669E61D5B3}" type="datetime1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4CDCD-F391-43D8-8096-9B231101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ED0D5-768A-4F60-A66B-9A6356E6B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2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5F1FE-EB6C-476A-A2A0-FB399DCD2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0388A-508F-46B8-8A78-AF5E610D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255E8-4E70-46DA-A0C3-0FA93118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AE3-C0EE-47A6-B87B-8D8B722B32B3}" type="datetime1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35A77-686D-4259-9D7F-5D242309C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A11E0-7DDD-498E-89CD-C556A8028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10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CCC01-1EC9-4714-A9FC-3DE76B04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744C1-1F57-492D-9242-0DBE21D75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15F0B-97FA-4964-BEFB-3167F6AE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9977-E9B9-4F73-A6F3-E7A661A263DB}" type="datetime1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331DB-3034-427B-919C-1C88D5B3A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886FB-9979-45D9-8C71-BC40B500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88A5-3ADC-4273-A03D-20950769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8700B-320C-4DC1-BFE3-7B570AD69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E612-C402-495F-9FFC-F77BD863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ACDE-924D-4739-917A-12E49B9A7246}" type="datetime1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E83C7-8E54-4533-8F9E-24B91005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80CA0-5862-4F54-BE2D-4077C5EE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70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004C-58CB-49EC-B2E4-0C8BCC0F0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2C53-013B-4871-BC5A-172B93A76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4C0E3-FFB1-480E-8D4C-BB5FD381B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04FA8-DAD5-4CEA-A014-381524C60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AEE7-16D1-48C7-9E44-FF24C1745B12}" type="datetime1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487C3-2448-4FA3-A4CD-9B965836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1C8E5-8E37-4FD2-B2D6-F2A82917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BEE6-6B07-42E7-9EDF-DDA8B8F1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0EC6C-4816-4532-9720-7B3196219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C8E6E-46F1-4901-A8A1-2B2F83724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6AF97-FBF5-4797-8B89-F7AFEB58C5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61AB81-D567-4E2E-99F6-6E580F700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A476EC-E83D-4882-ACF1-863E678B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2219-C0A5-4AB5-BCA8-7C96025A8631}" type="datetime1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5F05A-76A6-47C9-93CB-0A771B3D8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C83E5-A5F6-45E9-B8C2-C91A6F07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73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4ECD-A69C-4D69-99FE-72F140A7A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B17376-E37B-4C1F-A267-CBAB5809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D1E7-FA87-4B56-8FDC-E7B062FCA9A1}" type="datetime1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483504-1FF6-49AA-9547-C9BEBF726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78AC1-4DC9-4862-8CE0-60ABDE39C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73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26DC0-6988-42FD-8211-53BE6AAA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0EA6-C581-4D80-9883-FF7C534ED00E}" type="datetime1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9F8F4-FC9D-45DD-933B-475F6BE51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439E2-B9A0-4E58-BDED-5C7567F2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9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B7F58-3BDC-4E85-99F2-94BCE2AA2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3B437-591B-4660-86C5-599542595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284D1-5D5D-4905-BB22-BA53ED1DB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5D00E-9732-484F-8C4A-9C36CD32A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BD2-75A8-4D0B-AEF1-D08AFDFE0F03}" type="datetime1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FD153-84A1-4727-B527-72D88EF5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1CB6F-F6C4-430F-BC57-CC1C9A81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4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6D51F-3FCD-4CFA-BA95-13398DC4B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149F82-9919-402F-A812-E0C73EC15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F017FA-0D5C-403D-9705-7F3ABCAB1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48192-399F-4E57-9C9C-4D9A2BFEB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62F1-AF7F-4F09-BB16-1C206D915B14}" type="datetime1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36AE7-4BFE-48D9-9C4A-6B880CBA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9F4F1-DFED-4559-BD1C-E0086A2A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3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43B29B-5E09-464A-9774-81AD9BE7F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9C7E1-B54A-4B67-BD85-3862F4A4E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7C40A-CF36-4EA8-81C2-C71C58E06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8B813-9515-4CD8-B6EB-5AD6BBCC91AC}" type="datetime1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97DE-15CD-49A6-9E04-4D4F00F42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1742A-DF9E-4F8E-8A48-452E3B587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7E1B6-02E0-4F0E-87BA-CC5D1F54E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9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agereyes.org/criticism/autism-diagnosis-accurac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38/nature1124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tor.org/stable/2773648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4973" y="1124745"/>
            <a:ext cx="9369287" cy="2043905"/>
          </a:xfrm>
        </p:spPr>
        <p:txBody>
          <a:bodyPr>
            <a:noAutofit/>
          </a:bodyPr>
          <a:lstStyle/>
          <a:p>
            <a:pPr algn="l"/>
            <a:r>
              <a:rPr lang="en-GB" sz="3200" b="0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The joy of sets: </a:t>
            </a:r>
            <a:br>
              <a:rPr lang="en-GB" sz="3200" b="0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br>
              <a:rPr lang="en-GB" sz="3200" b="0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</a:br>
            <a:r>
              <a:rPr lang="en-GB" sz="3200" b="0" i="0" dirty="0">
                <a:solidFill>
                  <a:srgbClr val="7030A0"/>
                </a:solidFill>
                <a:effectLst/>
                <a:latin typeface="Georgia" panose="02040502050405020303" pitchFamily="18" charset="0"/>
              </a:rPr>
              <a:t>Graphical alternatives to Euler and Venn diagrams</a:t>
            </a:r>
            <a:br>
              <a:rPr lang="en-GB" sz="3200" u="sng" dirty="0">
                <a:latin typeface="Georgia" panose="02040502050405020303" pitchFamily="18" charset="0"/>
              </a:rPr>
            </a:br>
            <a:endParaRPr lang="en-GB" sz="3200" u="sng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4973" y="3886200"/>
            <a:ext cx="9236765" cy="2660374"/>
          </a:xfrm>
        </p:spPr>
        <p:txBody>
          <a:bodyPr>
            <a:normAutofit/>
          </a:bodyPr>
          <a:lstStyle/>
          <a:p>
            <a:pPr algn="l"/>
            <a:r>
              <a:rPr lang="en-GB" sz="2800" dirty="0">
                <a:latin typeface="Georgia" panose="02040502050405020303" pitchFamily="18" charset="0"/>
              </a:rPr>
              <a:t>Nicholas J. Cox</a:t>
            </a:r>
          </a:p>
          <a:p>
            <a:pPr algn="l"/>
            <a:r>
              <a:rPr lang="en-GB" sz="2800" dirty="0">
                <a:latin typeface="Georgia" panose="02040502050405020303" pitchFamily="18" charset="0"/>
              </a:rPr>
              <a:t>Department of Geography, Durham University</a:t>
            </a:r>
          </a:p>
          <a:p>
            <a:pPr algn="l"/>
            <a:endParaRPr lang="en-GB" sz="2800" dirty="0">
              <a:latin typeface="Georgia" panose="02040502050405020303" pitchFamily="18" charset="0"/>
            </a:endParaRPr>
          </a:p>
          <a:p>
            <a:pPr algn="l"/>
            <a:r>
              <a:rPr lang="en-GB" sz="2800" dirty="0">
                <a:latin typeface="Georgia" panose="02040502050405020303" pitchFamily="18" charset="0"/>
              </a:rPr>
              <a:t>Tim P. Morris</a:t>
            </a:r>
          </a:p>
          <a:p>
            <a:pPr algn="l"/>
            <a:r>
              <a:rPr lang="en-GB" sz="2800" dirty="0">
                <a:latin typeface="Georgia" panose="02040502050405020303" pitchFamily="18" charset="0"/>
              </a:rPr>
              <a:t>MRC Clinical Trials Unit at UCL</a:t>
            </a:r>
          </a:p>
          <a:p>
            <a:pPr algn="l"/>
            <a:endParaRPr lang="en-GB" sz="2800" dirty="0">
              <a:latin typeface="Georgia" panose="02040502050405020303" pitchFamily="18" charset="0"/>
            </a:endParaRPr>
          </a:p>
          <a:p>
            <a:pPr algn="l"/>
            <a:endParaRPr lang="en-GB" sz="2800" dirty="0">
              <a:latin typeface="Georgia" panose="020405020504050203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929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016CD0-FE49-5803-0B6C-28EFB436D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Problems with the Venn solution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8AC7B-59C2-ABB7-143A-B7DF74B04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Richard Hamming (</a:t>
            </a:r>
            <a:r>
              <a:rPr lang="en-GB" sz="2400" i="1" dirty="0">
                <a:latin typeface="Georgia" panose="02040502050405020303" pitchFamily="18" charset="0"/>
              </a:rPr>
              <a:t>The Art of Probability for Scientists and Engineers, </a:t>
            </a:r>
            <a:r>
              <a:rPr lang="en-GB" sz="2400" dirty="0">
                <a:latin typeface="Georgia" panose="02040502050405020303" pitchFamily="18" charset="0"/>
              </a:rPr>
              <a:t>1991,  pp.16–17) commended Venn diagrams for simple cases yet continued: </a:t>
            </a:r>
          </a:p>
          <a:p>
            <a:pPr marL="0" indent="0">
              <a:buNone/>
            </a:pPr>
            <a:r>
              <a:rPr lang="en-GB" sz="2400" i="1" dirty="0">
                <a:latin typeface="Georgia" panose="02040502050405020303" pitchFamily="18" charset="0"/>
              </a:rPr>
              <a:t>But if you try to go to very many subsets then the problem of drawing a diagram which will show clearly what you are doing is often difficult. Circles are not, of course, necessary but when you are forced to draw very snake-like regions then the diagram is of little help in visualizing  the situation.</a:t>
            </a:r>
          </a:p>
          <a:p>
            <a:pPr marL="0" indent="0">
              <a:buNone/>
            </a:pPr>
            <a:endParaRPr lang="en-GB" sz="24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Robert </a:t>
            </a:r>
            <a:r>
              <a:rPr lang="en-GB" sz="2400" dirty="0" err="1">
                <a:latin typeface="Georgia" panose="02040502050405020303" pitchFamily="18" charset="0"/>
              </a:rPr>
              <a:t>Kosara</a:t>
            </a:r>
            <a:r>
              <a:rPr lang="en-GB" sz="2400" dirty="0">
                <a:latin typeface="Georgia" panose="02040502050405020303" pitchFamily="18" charset="0"/>
              </a:rPr>
              <a:t> (</a:t>
            </a:r>
            <a:r>
              <a:rPr lang="en-GB" sz="2400" dirty="0">
                <a:latin typeface="Georgia" panose="02040502050405020303" pitchFamily="18" charset="0"/>
                <a:hlinkClick r:id="rId2"/>
              </a:rPr>
              <a:t>https://eagereyes.org/criticism/autism-diagnosis-accuracy</a:t>
            </a:r>
            <a:r>
              <a:rPr lang="en-GB" sz="2400" dirty="0">
                <a:latin typeface="Georgia" panose="02040502050405020303" pitchFamily="18" charset="0"/>
              </a:rPr>
              <a:t>, 2007)</a:t>
            </a:r>
          </a:p>
          <a:p>
            <a:pPr marL="0" indent="0">
              <a:buNone/>
            </a:pPr>
            <a:r>
              <a:rPr lang="en-GB" sz="2400" i="1" dirty="0">
                <a:latin typeface="Georgia" panose="02040502050405020303" pitchFamily="18" charset="0"/>
              </a:rPr>
              <a:t>I would argue that Venn diagrams are a great tool for learning about sets, but useless as a visualization. </a:t>
            </a:r>
          </a:p>
          <a:p>
            <a:pPr marL="0" indent="0">
              <a:buNone/>
            </a:pPr>
            <a:endParaRPr lang="en-GB" sz="24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4BB39E-FDC2-203B-E56F-1CC2AE23F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075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7564F5-D53D-4BB1-CFC3-B22DB7F64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11</a:t>
            </a:fld>
            <a:endParaRPr lang="en-GB"/>
          </a:p>
        </p:txBody>
      </p:sp>
      <p:pic>
        <p:nvPicPr>
          <p:cNvPr id="6" name="Picture 5" descr="A diagram of a banana&#10;&#10;Description automatically generated">
            <a:extLst>
              <a:ext uri="{FF2B5EF4-FFF2-40B4-BE49-F238E27FC236}">
                <a16:creationId xmlns:a16="http://schemas.microsoft.com/office/drawing/2014/main" id="{65E0DDA1-C557-076F-7DCA-4AEED722F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259" y="177059"/>
            <a:ext cx="8701482" cy="650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65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629331-7372-CAAF-8A76-E7EB9CEFD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The banana genome, suitably represented?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ED9DE-747B-9670-899D-180C730C9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err="1">
                <a:latin typeface="Georgia" panose="02040502050405020303" pitchFamily="18" charset="0"/>
              </a:rPr>
              <a:t>D'Hont</a:t>
            </a:r>
            <a:r>
              <a:rPr lang="en-GB" sz="2400" dirty="0">
                <a:latin typeface="Georgia" panose="02040502050405020303" pitchFamily="18" charset="0"/>
              </a:rPr>
              <a:t>, A. and many authors. 2012.  The banana (</a:t>
            </a:r>
            <a:r>
              <a:rPr lang="en-GB" sz="2400" i="1" dirty="0">
                <a:latin typeface="Georgia" panose="02040502050405020303" pitchFamily="18" charset="0"/>
              </a:rPr>
              <a:t>Musa acuminata</a:t>
            </a:r>
            <a:r>
              <a:rPr lang="en-GB" sz="2400" dirty="0">
                <a:latin typeface="Georgia" panose="02040502050405020303" pitchFamily="18" charset="0"/>
              </a:rPr>
              <a:t>) genome and the evolution of monocotyledonous plants.  </a:t>
            </a:r>
            <a:r>
              <a:rPr lang="en-GB" sz="2400" i="1" dirty="0">
                <a:latin typeface="Georgia" panose="02040502050405020303" pitchFamily="18" charset="0"/>
              </a:rPr>
              <a:t>Nature</a:t>
            </a:r>
            <a:r>
              <a:rPr lang="en-GB" sz="2400" dirty="0">
                <a:latin typeface="Georgia" panose="02040502050405020303" pitchFamily="18" charset="0"/>
              </a:rPr>
              <a:t> 488: 213-217. </a:t>
            </a:r>
            <a:r>
              <a:rPr lang="en-GB" sz="2400" dirty="0">
                <a:latin typeface="Georgia" panose="02040502050405020303" pitchFamily="18" charset="0"/>
                <a:hlinkClick r:id="rId2"/>
              </a:rPr>
              <a:t>https://doi.org/10.1038/nature11241</a:t>
            </a: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But does it work well?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In principle, all the data on frequencies are shown.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In practice, only individual detail can be read off easily and effectively.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C5C984-65D3-DA50-AD71-B6C8B48D6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68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52606-2598-7203-4BAF-97E7BD7C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A combinatorial challenge for almost every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79011-B9A7-9766-40A3-D54DCAD48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Given </a:t>
            </a:r>
            <a:r>
              <a:rPr lang="en-GB" sz="2400" i="1" dirty="0">
                <a:latin typeface="Georgia" panose="02040502050405020303" pitchFamily="18" charset="0"/>
              </a:rPr>
              <a:t>k </a:t>
            </a:r>
            <a:r>
              <a:rPr lang="en-GB" sz="2400" dirty="0">
                <a:latin typeface="Georgia" panose="02040502050405020303" pitchFamily="18" charset="0"/>
              </a:rPr>
              <a:t>sets and their indicator variables, there are 2</a:t>
            </a:r>
            <a:r>
              <a:rPr lang="en-GB" sz="2400" i="1" baseline="30000" dirty="0">
                <a:latin typeface="Georgia" panose="02040502050405020303" pitchFamily="18" charset="0"/>
              </a:rPr>
              <a:t>k</a:t>
            </a:r>
            <a:r>
              <a:rPr lang="en-GB" sz="2400" dirty="0">
                <a:latin typeface="Georgia" panose="02040502050405020303" pitchFamily="18" charset="0"/>
              </a:rPr>
              <a:t>  possible subsets.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Thus for </a:t>
            </a:r>
            <a:r>
              <a:rPr lang="en-GB" sz="2400" i="1" dirty="0">
                <a:latin typeface="Georgia" panose="02040502050405020303" pitchFamily="18" charset="0"/>
              </a:rPr>
              <a:t>k </a:t>
            </a:r>
            <a:r>
              <a:rPr lang="en-GB" sz="2400" dirty="0">
                <a:latin typeface="Georgia" panose="02040502050405020303" pitchFamily="18" charset="0"/>
              </a:rPr>
              <a:t>= 1, 2, … , 5, … , 10, … that means 2, 4, … , 32, … , 1024, …  possible subsets.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We could code these by binary numbers, such as 00, 01, 10, 11 for </a:t>
            </a:r>
            <a:r>
              <a:rPr lang="en-GB" sz="2400" i="1" dirty="0">
                <a:latin typeface="Georgia" panose="02040502050405020303" pitchFamily="18" charset="0"/>
              </a:rPr>
              <a:t>k</a:t>
            </a:r>
            <a:r>
              <a:rPr lang="en-GB" sz="2400" dirty="0">
                <a:latin typeface="Georgia" panose="02040502050405020303" pitchFamily="18" charset="0"/>
              </a:rPr>
              <a:t> = 2.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The subset that is binary number zero may or may not occur in the data. </a:t>
            </a:r>
          </a:p>
          <a:p>
            <a:pPr>
              <a:buFont typeface="Georgia" panose="02040502050405020303" pitchFamily="18" charset="0"/>
              <a:buChar char="◊"/>
            </a:pPr>
            <a:r>
              <a:rPr lang="en-GB" sz="2400" dirty="0">
                <a:latin typeface="Georgia" panose="02040502050405020303" pitchFamily="18" charset="0"/>
              </a:rPr>
              <a:t>sometimes it does: patients with no symptoms</a:t>
            </a:r>
          </a:p>
          <a:p>
            <a:pPr>
              <a:buFont typeface="Georgia" panose="02040502050405020303" pitchFamily="18" charset="0"/>
              <a:buChar char="◊"/>
            </a:pPr>
            <a:r>
              <a:rPr lang="en-GB" sz="2400" dirty="0">
                <a:latin typeface="Georgia" panose="02040502050405020303" pitchFamily="18" charset="0"/>
              </a:rPr>
              <a:t>sometimes it doesn’t: gene families that occur in no genomes in the study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70196-FBF6-D89C-2B35-398BB2BD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442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6F30D-FA67-E1E9-1CF5-1004EA9C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What may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30D0F-42C1-F183-062A-20E1B82B1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Many possible subsets may not occur in practice.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What is more, the commands here allow selections of which subsets to show.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3F69E-4F8E-0D31-F9DF-1C65CBC0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591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A9F73-AA3C-729F-5FB4-9D52B1739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The great divide – and its compensations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F65C0-6A32-D1D9-88AD-2F35083F8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As often with Stata graphics, there is a choice for the programmer between writing a wrapper for say </a:t>
            </a:r>
            <a:r>
              <a:rPr lang="en-GB" sz="2400" dirty="0">
                <a:latin typeface="Lucida Console" panose="020B0609040504020204" pitchFamily="49" charset="0"/>
              </a:rPr>
              <a:t>graph bar </a:t>
            </a:r>
            <a:r>
              <a:rPr lang="en-GB" sz="2400" dirty="0">
                <a:latin typeface="Georgia" panose="02040502050405020303" pitchFamily="18" charset="0"/>
              </a:rPr>
              <a:t>or  </a:t>
            </a:r>
            <a:r>
              <a:rPr lang="en-GB" sz="2400" dirty="0" err="1">
                <a:latin typeface="Lucida Console" panose="020B0609040504020204" pitchFamily="49" charset="0"/>
              </a:rPr>
              <a:t>twoway</a:t>
            </a:r>
            <a:r>
              <a:rPr lang="en-GB" sz="2400" dirty="0">
                <a:latin typeface="Lucida Console" panose="020B0609040504020204" pitchFamily="49" charset="0"/>
              </a:rPr>
              <a:t> bar</a:t>
            </a:r>
            <a:r>
              <a:rPr lang="en-GB" sz="2400" dirty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This is the main reason for the provision of two separate commands, </a:t>
            </a:r>
            <a:r>
              <a:rPr lang="en-GB" sz="2400" dirty="0" err="1">
                <a:latin typeface="Lucida Console" panose="020B0609040504020204" pitchFamily="49" charset="0"/>
              </a:rPr>
              <a:t>upsetplot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and </a:t>
            </a:r>
            <a:r>
              <a:rPr lang="en-GB" sz="2400" dirty="0" err="1">
                <a:latin typeface="Lucida Console" panose="020B0609040504020204" pitchFamily="49" charset="0"/>
              </a:rPr>
              <a:t>vennbar</a:t>
            </a:r>
            <a:r>
              <a:rPr lang="en-GB" sz="2400" dirty="0">
                <a:latin typeface="Georgia" panose="02040502050405020303" pitchFamily="18" charset="0"/>
              </a:rPr>
              <a:t>. 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upsetplot</a:t>
            </a:r>
            <a:r>
              <a:rPr lang="en-GB" sz="2400" dirty="0">
                <a:latin typeface="Lucida Console" panose="020B0609040504020204" pitchFamily="49" charset="0"/>
              </a:rPr>
              <a:t> i</a:t>
            </a:r>
            <a:r>
              <a:rPr lang="en-GB" sz="2400" dirty="0">
                <a:latin typeface="Georgia" panose="02040502050405020303" pitchFamily="18" charset="0"/>
              </a:rPr>
              <a:t>s a wrapper for </a:t>
            </a:r>
            <a:r>
              <a:rPr lang="en-GB" sz="2400" dirty="0" err="1">
                <a:latin typeface="Lucida Console" panose="020B0609040504020204" pitchFamily="49" charset="0"/>
              </a:rPr>
              <a:t>twoway</a:t>
            </a:r>
            <a:r>
              <a:rPr lang="en-GB" sz="2400" dirty="0">
                <a:latin typeface="Lucida Console" panose="020B0609040504020204" pitchFamily="49" charset="0"/>
              </a:rPr>
              <a:t> bar </a:t>
            </a:r>
            <a:r>
              <a:rPr lang="en-GB" sz="2400" dirty="0">
                <a:latin typeface="Georgia" panose="02040502050405020303" pitchFamily="18" charset="0"/>
              </a:rPr>
              <a:t>and siblings. </a:t>
            </a: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vennbar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is a wrapper for </a:t>
            </a:r>
            <a:r>
              <a:rPr lang="en-GB" sz="2400" dirty="0">
                <a:latin typeface="Lucida Console" panose="020B0609040504020204" pitchFamily="49" charset="0"/>
              </a:rPr>
              <a:t>graph </a:t>
            </a:r>
            <a:r>
              <a:rPr lang="en-GB" sz="2400" dirty="0" err="1">
                <a:latin typeface="Lucida Console" panose="020B0609040504020204" pitchFamily="49" charset="0"/>
              </a:rPr>
              <a:t>hbar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[NB] but could be recast by (e.g.) calling up </a:t>
            </a:r>
            <a:r>
              <a:rPr lang="en-GB" sz="2400" dirty="0">
                <a:latin typeface="Lucida Console" panose="020B0609040504020204" pitchFamily="49" charset="0"/>
              </a:rPr>
              <a:t>graph dot</a:t>
            </a:r>
            <a:r>
              <a:rPr lang="en-GB" sz="2400" dirty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In each case options provide a great deal of flexibility.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D0366-0BAC-C40E-0FB1-ABC0CE22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13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A22B9-D921-3F49-7689-E114B4AAE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Working with a reduced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D2BA-D3C6-FCBF-F534-0D73EBBAB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Like many graphics commands, these commands do various calculations first and use a reduced dataset in plotting data.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Unusually, the reduced dataset has variable names that are accessible to the user – and that are used in any saved version.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BB640-3532-005C-6598-CA3C5E62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662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2E1F853-C6BA-B3BD-7E52-7DE233EC7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Variables for each </a:t>
            </a:r>
            <a:r>
              <a:rPr lang="en-GB" sz="3200" b="1" dirty="0">
                <a:latin typeface="Georgia" panose="02040502050405020303" pitchFamily="18" charset="0"/>
              </a:rPr>
              <a:t>subset</a:t>
            </a:r>
            <a:r>
              <a:rPr lang="en-GB" sz="3200" dirty="0">
                <a:latin typeface="Georgia" panose="02040502050405020303" pitchFamily="18" charset="0"/>
              </a:rPr>
              <a:t> in reduced data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2278097-21F6-6061-833A-DE8A7F4FE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_binary </a:t>
            </a:r>
            <a:r>
              <a:rPr lang="en-GB" sz="2400" dirty="0">
                <a:latin typeface="Georgia" panose="02040502050405020303" pitchFamily="18" charset="0"/>
              </a:rPr>
              <a:t>is string and contains a code such as "00", "01", "10" or "11".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_decimal </a:t>
            </a:r>
            <a:r>
              <a:rPr lang="en-GB" sz="2400" dirty="0">
                <a:latin typeface="Georgia" panose="02040502050405020303" pitchFamily="18" charset="0"/>
              </a:rPr>
              <a:t>is numeric and contains a decimal equivalent such as 0, 1, 2 or 3.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_text </a:t>
            </a:r>
            <a:r>
              <a:rPr lang="en-GB" sz="2400" dirty="0">
                <a:latin typeface="Georgia" panose="02040502050405020303" pitchFamily="18" charset="0"/>
              </a:rPr>
              <a:t>is string and contains a description using variable names or labels.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 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_count </a:t>
            </a:r>
            <a:r>
              <a:rPr lang="en-GB" sz="2400" dirty="0">
                <a:latin typeface="Georgia" panose="02040502050405020303" pitchFamily="18" charset="0"/>
              </a:rPr>
              <a:t>is numeric and contains the count (more generally frequency).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 (Optionally) </a:t>
            </a:r>
            <a:r>
              <a:rPr lang="en-GB" sz="2400" dirty="0">
                <a:latin typeface="Lucida Console" panose="020B0609040504020204" pitchFamily="49" charset="0"/>
              </a:rPr>
              <a:t>_percent </a:t>
            </a:r>
            <a:r>
              <a:rPr lang="en-GB" sz="2400" dirty="0">
                <a:latin typeface="Georgia" panose="02040502050405020303" pitchFamily="18" charset="0"/>
              </a:rPr>
              <a:t>is numeric and contains percent occurrence.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_degree </a:t>
            </a:r>
            <a:r>
              <a:rPr lang="en-GB" sz="2400" dirty="0">
                <a:latin typeface="Georgia" panose="02040502050405020303" pitchFamily="18" charset="0"/>
              </a:rPr>
              <a:t>is numeric and indicates the number of participating sets.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40624-45D7-2279-2DDA-353DA3171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573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F776-0330-456A-F757-A7F9051B2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Variables for each </a:t>
            </a:r>
            <a:r>
              <a:rPr lang="en-GB" sz="3200" b="1" dirty="0">
                <a:latin typeface="Georgia" panose="02040502050405020303" pitchFamily="18" charset="0"/>
              </a:rPr>
              <a:t>set </a:t>
            </a:r>
            <a:r>
              <a:rPr lang="en-GB" sz="3200" dirty="0">
                <a:latin typeface="Georgia" panose="02040502050405020303" pitchFamily="18" charset="0"/>
              </a:rPr>
              <a:t>in reduced data 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CF260-122E-2F79-F8D9-39A705C0D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_set </a:t>
            </a:r>
            <a:r>
              <a:rPr lang="en-GB" sz="2400" dirty="0">
                <a:latin typeface="Georgia" panose="02040502050405020303" pitchFamily="18" charset="0"/>
              </a:rPr>
              <a:t>is string and indicates each set using its variable name or its variable label.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</a:t>
            </a:r>
            <a:r>
              <a:rPr lang="en-GB" sz="2400" dirty="0" err="1">
                <a:latin typeface="Lucida Console" panose="020B0609040504020204" pitchFamily="49" charset="0"/>
              </a:rPr>
              <a:t>setfreq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is numeric and indicates the frequency of each set.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_set </a:t>
            </a:r>
            <a:r>
              <a:rPr lang="en-GB" sz="2400" dirty="0">
                <a:latin typeface="Georgia" panose="02040502050405020303" pitchFamily="18" charset="0"/>
              </a:rPr>
              <a:t>and _</a:t>
            </a:r>
            <a:r>
              <a:rPr lang="en-GB" sz="2400" dirty="0" err="1">
                <a:latin typeface="Lucida Console" panose="020B0609040504020204" pitchFamily="49" charset="0"/>
              </a:rPr>
              <a:t>setfreq</a:t>
            </a:r>
            <a:r>
              <a:rPr lang="en-GB" sz="2400" dirty="0">
                <a:latin typeface="Georgia" panose="02040502050405020303" pitchFamily="18" charset="0"/>
              </a:rPr>
              <a:t> are physically but not logically aligned with the other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F3EAD-6A2B-0C53-0F13-DD03578E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603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5B358B3-1557-ECE8-BCD8-B426660C7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>
                <a:latin typeface="Lucida Console" panose="020B0609040504020204" pitchFamily="49" charset="0"/>
              </a:rPr>
              <a:t>upsetplot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1EA710-ED25-4DCB-0ACF-86AFF0700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Names should not matter, but they often do.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 good name can be evocative, encouraging, or even entertaining.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 poor name can confuse or even condemn an idea to obscurity.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The name </a:t>
            </a:r>
            <a:r>
              <a:rPr lang="en-GB" sz="2400" i="1" dirty="0" err="1">
                <a:latin typeface="Georgia" panose="02040502050405020303" pitchFamily="18" charset="0"/>
              </a:rPr>
              <a:t>upsetplot</a:t>
            </a:r>
            <a:r>
              <a:rPr lang="en-GB" sz="2400" dirty="0">
                <a:latin typeface="Georgia" panose="02040502050405020303" pitchFamily="18" charset="0"/>
              </a:rPr>
              <a:t> (or mutations using upper case) was a play on </a:t>
            </a:r>
            <a:r>
              <a:rPr lang="en-GB" sz="2400" i="1" dirty="0">
                <a:latin typeface="Georgia" panose="02040502050405020303" pitchFamily="18" charset="0"/>
              </a:rPr>
              <a:t>set. </a:t>
            </a:r>
            <a:r>
              <a:rPr lang="en-GB" sz="2400" dirty="0">
                <a:latin typeface="Georgia" panose="02040502050405020303" pitchFamily="18" charset="0"/>
              </a:rPr>
              <a:t>     The original author, Alexander Lex, was </a:t>
            </a:r>
            <a:r>
              <a:rPr lang="en-GB" sz="2400" i="1" dirty="0">
                <a:latin typeface="Georgia" panose="02040502050405020303" pitchFamily="18" charset="0"/>
              </a:rPr>
              <a:t>upset </a:t>
            </a:r>
            <a:r>
              <a:rPr lang="en-GB" sz="2400" dirty="0">
                <a:latin typeface="Georgia" panose="02040502050405020303" pitchFamily="18" charset="0"/>
              </a:rPr>
              <a:t>by Venn-Euler diagrams. 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The term and the idea seem to have caught on widely within genomics.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Whatever you think, note that the main idea was independently published by Antony Unwin in his book </a:t>
            </a:r>
            <a:r>
              <a:rPr lang="en-GB" sz="2400" i="1" dirty="0">
                <a:latin typeface="Georgia" panose="02040502050405020303" pitchFamily="18" charset="0"/>
              </a:rPr>
              <a:t>Graphical Data Analysis with R </a:t>
            </a:r>
            <a:r>
              <a:rPr lang="en-GB" sz="2400" dirty="0">
                <a:latin typeface="Georgia" panose="02040502050405020303" pitchFamily="18" charset="0"/>
              </a:rPr>
              <a:t>(2015).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F72F1-4CC9-2646-C538-A4C1CF30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9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B32B3-6813-9C19-81A5-433D960B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How this started and where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AB388-623D-2A5A-FB5F-802AA074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During the previous meeting on 8 September 2022                                                          TPM asked NJC for advice on how to draw so-called </a:t>
            </a:r>
            <a:r>
              <a:rPr lang="en-GB" sz="2400" dirty="0" err="1">
                <a:latin typeface="Georgia" panose="02040502050405020303" pitchFamily="18" charset="0"/>
              </a:rPr>
              <a:t>upsetplots</a:t>
            </a:r>
            <a:r>
              <a:rPr lang="en-GB" sz="2400" dirty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 year later we have four commands on SSC: </a:t>
            </a: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upsetplot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vennbar</a:t>
            </a: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sortmean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(a little deal; bundled with either of the above)  </a:t>
            </a: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jaccard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(another little deal)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 paper is intended for the </a:t>
            </a:r>
            <a:r>
              <a:rPr lang="en-GB" sz="2400" i="1" dirty="0">
                <a:latin typeface="Georgia" panose="02040502050405020303" pitchFamily="18" charset="0"/>
              </a:rPr>
              <a:t>Stata Journal</a:t>
            </a:r>
            <a:r>
              <a:rPr lang="en-GB" sz="2400" dirty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Here following is a sample graph from </a:t>
            </a:r>
            <a:r>
              <a:rPr lang="en-GB" sz="2400" dirty="0" err="1">
                <a:latin typeface="Lucida Console" panose="020B0609040504020204" pitchFamily="49" charset="0"/>
              </a:rPr>
              <a:t>upsetplot</a:t>
            </a:r>
            <a:r>
              <a:rPr lang="en-GB" sz="2400" dirty="0">
                <a:latin typeface="Georgia" panose="02040502050405020303" pitchFamily="18" charset="0"/>
              </a:rPr>
              <a:t> to give some flavour.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FE2406-816D-3D97-21D0-2AE39C265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90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57A9-BC7D-042B-BC85-1C3278129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90898-7DA6-A042-EF23-781C30590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Our Stata implementation does not claim to provide or support all the extra bells and whistles implemented elsewhere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– some of which seem likely only to complicate or confuse an already challenging design.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3200" dirty="0">
                <a:latin typeface="Georgia" panose="02040502050405020303" pitchFamily="18" charset="0"/>
              </a:rPr>
              <a:t>Proclaimer </a:t>
            </a:r>
          </a:p>
          <a:p>
            <a:pPr marL="0" indent="0">
              <a:buNone/>
            </a:pPr>
            <a:endParaRPr lang="en-GB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In some detailed respects, our implementation may allow better plots than some others.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66F79-1A1D-CE3E-A819-EDA84ED2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8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4F162F-AB7C-911D-402A-50424098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21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327E7B-F99B-9600-3318-DD32D2EC6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497114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59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38DE6C8-CDE9-875C-5413-4B5AAB568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26EE8-7FD6-1A80-CCC0-79C694603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Data from </a:t>
            </a:r>
            <a:r>
              <a:rPr lang="en-GB" sz="2400" dirty="0" err="1">
                <a:latin typeface="Georgia" panose="02040502050405020303" pitchFamily="18" charset="0"/>
              </a:rPr>
              <a:t>Schnable</a:t>
            </a:r>
            <a:r>
              <a:rPr lang="en-GB" sz="2400" dirty="0">
                <a:latin typeface="Georgia" panose="02040502050405020303" pitchFamily="18" charset="0"/>
              </a:rPr>
              <a:t>, P.S. and many co-authors. 2009.  The B73 maize genome: complexity, diversity, and dynamics.  </a:t>
            </a:r>
            <a:r>
              <a:rPr lang="en-GB" sz="2400" i="1" dirty="0">
                <a:latin typeface="Georgia" panose="02040502050405020303" pitchFamily="18" charset="0"/>
              </a:rPr>
              <a:t>Science</a:t>
            </a:r>
            <a:r>
              <a:rPr lang="en-GB" sz="2400" dirty="0">
                <a:latin typeface="Georgia" panose="02040502050405020303" pitchFamily="18" charset="0"/>
              </a:rPr>
              <a:t> 326: 1112–1115. </a:t>
            </a:r>
            <a:r>
              <a:rPr lang="en-GB" sz="2400" dirty="0">
                <a:latin typeface="Georgia" panose="02040502050405020303" pitchFamily="18" charset="0"/>
                <a:hlinkClick r:id="rId2"/>
              </a:rPr>
              <a:t>http://www.jstor.org/stable/27736489</a:t>
            </a: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The main twist on standard designs is the graphical legend in which a marker that is present denotes membership of a set.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The options, some standard for </a:t>
            </a:r>
            <a:r>
              <a:rPr lang="en-GB" sz="2400" dirty="0" err="1">
                <a:latin typeface="Lucida Console" panose="020B0609040504020204" pitchFamily="49" charset="0"/>
              </a:rPr>
              <a:t>twoway</a:t>
            </a:r>
            <a:r>
              <a:rPr lang="en-GB" sz="2400" dirty="0">
                <a:latin typeface="Georgia" panose="02040502050405020303" pitchFamily="18" charset="0"/>
              </a:rPr>
              <a:t> and others designed for purpose, allow flexibility, for example in sort order.                                                           The next three slides show variations in sort order.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965B93-54E8-6835-6FE2-E6DCB544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150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E97798-A38B-DE0E-9E61-C0CD478B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23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50C7D-5DEA-5B7D-17E1-E8566A63F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886" y="395514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30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1EA3ED-6DD3-E8D8-978D-6541144A4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24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7476B9-01A1-81FF-FD22-033AA93DC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942" y="468085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315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0EBA31-3BCD-FD1D-90B0-C84C6F04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25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A907AC-F245-3811-A924-F3878677E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628" y="395514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2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259709-C1AD-2808-7260-5B2B6E60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Set information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497C3-96B6-0E09-E80B-137254149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As mentioned earlier, information on frequency in each set can be saved – and so plotted separately.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For this example, a plot is of limited use, but that is not true generally.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30D25-51B1-FD93-768F-60F42FCE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92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D28ED3-9AAB-1E75-5152-6B79B1D5B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27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74067C-5004-435E-F8C2-BBF2555F8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458" y="86995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758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632966-538C-B8EB-C3D1-B5558C409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Back to bananas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F10F53-4326-D024-85E7-79B7AC7D5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For a more challenging example, we try our hand at the banana genome as compared with others. </a:t>
            </a:r>
          </a:p>
          <a:p>
            <a:pPr marL="0" indent="0">
              <a:buNone/>
            </a:pPr>
            <a:endParaRPr lang="en-GB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dirty="0">
                <a:latin typeface="Georgia" panose="02040502050405020303" pitchFamily="18" charset="0"/>
              </a:rPr>
              <a:t>2</a:t>
            </a:r>
            <a:r>
              <a:rPr lang="en-GB" baseline="30000" dirty="0">
                <a:latin typeface="Georgia" panose="02040502050405020303" pitchFamily="18" charset="0"/>
              </a:rPr>
              <a:t>6</a:t>
            </a:r>
            <a:r>
              <a:rPr lang="en-GB" dirty="0">
                <a:latin typeface="Georgia" panose="02040502050405020303" pitchFamily="18" charset="0"/>
              </a:rPr>
              <a:t> = 64 possible subsets! Or 63.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3690B2-9EA3-9227-7798-219116B8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303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E6170E-0C66-7C90-F892-871E2500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29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A1DE6C-D563-DE6F-1288-3F2C79A04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66486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57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4F162F-AB7C-911D-402A-50424098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327E7B-F99B-9600-3318-DD32D2EC6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497114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1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D88775-7551-8980-6564-AC8718EA6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Missing value structure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90CEC-75AB-8E77-B059-1426FBAEB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Missing values for some variables in the dataset downloadable by       </a:t>
            </a:r>
            <a:r>
              <a:rPr lang="en-GB" sz="2400" dirty="0" err="1">
                <a:latin typeface="Lucida Console" panose="020B0609040504020204" pitchFamily="49" charset="0"/>
              </a:rPr>
              <a:t>webuse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nlswork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4BD9BF-EBA8-767B-E7BA-F967A759F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233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129FBF-63E1-1024-571A-FB120D124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31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8531D9-3B59-2847-DF0E-EAD2DF00D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424543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9482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3670B8-4442-459D-3FEC-667A48B6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9C4760-4999-945F-2F46-7B508E2FC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48260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20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327F9D-2C1E-9773-7EBE-291AE535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>
                <a:latin typeface="Lucida Console" panose="020B0609040504020204" pitchFamily="49" charset="0"/>
              </a:rPr>
              <a:t>vennbar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2390E-3033-C2ED-F3B3-DDB5D7EDE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For consistency this might have been called </a:t>
            </a:r>
            <a:r>
              <a:rPr lang="en-GB" sz="2400" dirty="0" err="1">
                <a:latin typeface="Lucida Console" panose="020B0609040504020204" pitchFamily="49" charset="0"/>
              </a:rPr>
              <a:t>vennbarchart</a:t>
            </a:r>
            <a:r>
              <a:rPr lang="en-GB" sz="2400" dirty="0">
                <a:latin typeface="Georgia" panose="02040502050405020303" pitchFamily="18" charset="0"/>
              </a:rPr>
              <a:t>, but that was too tedious to type.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More importantly, some flexibility comes free with use of </a:t>
            </a:r>
            <a:r>
              <a:rPr lang="en-GB" sz="2400" dirty="0">
                <a:latin typeface="Lucida Console" panose="020B0609040504020204" pitchFamily="49" charset="0"/>
              </a:rPr>
              <a:t>graph </a:t>
            </a:r>
            <a:r>
              <a:rPr lang="en-GB" sz="2400" dirty="0" err="1">
                <a:latin typeface="Lucida Console" panose="020B0609040504020204" pitchFamily="49" charset="0"/>
              </a:rPr>
              <a:t>hbar</a:t>
            </a:r>
            <a:r>
              <a:rPr lang="en-GB" sz="2400" dirty="0">
                <a:latin typeface="Georgia" panose="02040502050405020303" pitchFamily="18" charset="0"/>
              </a:rPr>
              <a:t>, such as good support for groupings from </a:t>
            </a:r>
            <a:r>
              <a:rPr lang="en-GB" sz="2400" dirty="0">
                <a:latin typeface="Lucida Console" panose="020B0609040504020204" pitchFamily="49" charset="0"/>
              </a:rPr>
              <a:t>over() </a:t>
            </a:r>
            <a:r>
              <a:rPr lang="en-GB" sz="2400" dirty="0">
                <a:latin typeface="Georgia" panose="02040502050405020303" pitchFamily="18" charset="0"/>
              </a:rPr>
              <a:t>options.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As in general, </a:t>
            </a:r>
            <a:r>
              <a:rPr lang="en-GB" sz="2400" dirty="0">
                <a:latin typeface="Lucida Console" panose="020B0609040504020204" pitchFamily="49" charset="0"/>
              </a:rPr>
              <a:t>graph </a:t>
            </a:r>
            <a:r>
              <a:rPr lang="en-GB" sz="2400" dirty="0" err="1">
                <a:latin typeface="Lucida Console" panose="020B0609040504020204" pitchFamily="49" charset="0"/>
              </a:rPr>
              <a:t>hbar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is a good idea to ensure that text is always easy to read.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But you can call up </a:t>
            </a:r>
            <a:r>
              <a:rPr lang="en-GB" sz="2400" dirty="0">
                <a:latin typeface="Lucida Console" panose="020B0609040504020204" pitchFamily="49" charset="0"/>
              </a:rPr>
              <a:t>graph bar </a:t>
            </a:r>
            <a:r>
              <a:rPr lang="en-GB" sz="2400" dirty="0">
                <a:latin typeface="Georgia" panose="02040502050405020303" pitchFamily="18" charset="0"/>
              </a:rPr>
              <a:t>or </a:t>
            </a:r>
            <a:r>
              <a:rPr lang="en-GB" sz="2400" dirty="0">
                <a:latin typeface="Lucida Console" panose="020B0609040504020204" pitchFamily="49" charset="0"/>
              </a:rPr>
              <a:t>graph dot </a:t>
            </a:r>
            <a:r>
              <a:rPr lang="en-GB" sz="2400" dirty="0">
                <a:latin typeface="Georgia" panose="02040502050405020303" pitchFamily="18" charset="0"/>
              </a:rPr>
              <a:t>if you prefer.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CFDE4-1B37-4E8C-E63A-DB5D14B2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3716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81C965-7278-9213-8E73-DC7705F4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34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3D2399-0157-F2E1-3475-40B4CE583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057" y="86995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84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FCD77E-82EF-A694-FFB4-4B00CF41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35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5EF6C9-EBDC-9C95-59CA-CC8321C68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522514"/>
            <a:ext cx="75438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32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6DBD78-16AE-4D7A-D7DE-976596AA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36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408AA0-6161-61D6-6709-D64BF4B52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200" y="580571"/>
            <a:ext cx="7543800" cy="646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42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F21BB4-8CFA-F476-4F55-61751CF17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37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A9DF56-1E48-E011-A01E-076995614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972" y="136525"/>
            <a:ext cx="7543800" cy="650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473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FFF3B5-010A-31CE-1447-EED70917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38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E8E195-7D0B-8F38-9991-D275527FE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869950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215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778B0C-2E3A-10B8-1D44-CF8BDAE70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39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09C7B2-4BB0-CACA-5798-8377B04FC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6029" y="1052512"/>
            <a:ext cx="7543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185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799B-B2A2-5782-07AD-54559B999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>
                <a:latin typeface="Georgia" panose="02040502050405020303" pitchFamily="18" charset="0"/>
              </a:rPr>
              <a:t>The problem: indicating set membership graphically</a:t>
            </a:r>
            <a:endParaRPr lang="en-GB" sz="32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F38F-26B0-726D-58AB-C0FC13D61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We have overlapping or intersecting sets.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Data on membership of each set can be held in a bundle of indicator variables         (1 if inside, 0 if outside the set).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We want to show the frequencies of different subsets graphically.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Counting is easy. The problem lies in the graphics.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If the frequencies are already a separate variable in your dataset, that’s fine.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Examples are </a:t>
            </a:r>
          </a:p>
          <a:p>
            <a:pPr>
              <a:buFont typeface="Georgia" panose="02040502050405020303" pitchFamily="18" charset="0"/>
              <a:buChar char="◊"/>
            </a:pPr>
            <a:r>
              <a:rPr lang="en-GB" sz="2400" dirty="0">
                <a:latin typeface="Georgia" panose="02040502050405020303" pitchFamily="18" charset="0"/>
              </a:rPr>
              <a:t>Missing value structure (1 if missing, 0 if not)</a:t>
            </a:r>
          </a:p>
          <a:p>
            <a:pPr>
              <a:buFont typeface="Georgia" panose="02040502050405020303" pitchFamily="18" charset="0"/>
              <a:buChar char="◊"/>
            </a:pPr>
            <a:r>
              <a:rPr lang="en-GB" sz="2400" dirty="0">
                <a:latin typeface="Georgia" panose="02040502050405020303" pitchFamily="18" charset="0"/>
              </a:rPr>
              <a:t>Medical symptoms </a:t>
            </a:r>
          </a:p>
          <a:p>
            <a:pPr>
              <a:buFont typeface="Georgia" panose="02040502050405020303" pitchFamily="18" charset="0"/>
              <a:buChar char="◊"/>
            </a:pPr>
            <a:r>
              <a:rPr lang="en-GB" sz="2400" dirty="0">
                <a:latin typeface="Georgia" panose="02040502050405020303" pitchFamily="18" charset="0"/>
              </a:rPr>
              <a:t>Social survey </a:t>
            </a:r>
          </a:p>
          <a:p>
            <a:pPr>
              <a:buFont typeface="Georgia" panose="02040502050405020303" pitchFamily="18" charset="0"/>
              <a:buChar char="◊"/>
            </a:pPr>
            <a:r>
              <a:rPr lang="en-GB" sz="2400" dirty="0">
                <a:latin typeface="Georgia" panose="02040502050405020303" pitchFamily="18" charset="0"/>
              </a:rPr>
              <a:t>Gene families in genomes </a:t>
            </a:r>
          </a:p>
          <a:p>
            <a:pPr marL="0" indent="0">
              <a:buNone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092A5-4DD4-6362-C86A-AB6532F40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0480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464D88F-6294-F034-999D-3EB6B6A67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Going further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E8D938-5759-0ABA-2D52-A68FBD4C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Square root scale for subset frequencies? (cf. John W. Tukey’s rootogram).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All graphs use Stata scheme </a:t>
            </a:r>
            <a:r>
              <a:rPr lang="en-GB" sz="2400" dirty="0">
                <a:latin typeface="Lucida Console" panose="020B0609040504020204" pitchFamily="49" charset="0"/>
              </a:rPr>
              <a:t>s1color</a:t>
            </a:r>
            <a:r>
              <a:rPr lang="en-GB" sz="2400" dirty="0"/>
              <a:t>, </a:t>
            </a:r>
            <a:r>
              <a:rPr lang="en-GB" sz="2400" dirty="0">
                <a:latin typeface="Georgia" panose="02040502050405020303" pitchFamily="18" charset="0"/>
              </a:rPr>
              <a:t>which is recommended as a lazy but good default. 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In Stata 18 upwards </a:t>
            </a:r>
            <a:r>
              <a:rPr lang="en-GB" sz="2400" dirty="0" err="1">
                <a:latin typeface="Lucida Console" panose="020B0609040504020204" pitchFamily="49" charset="0"/>
              </a:rPr>
              <a:t>stcolor</a:t>
            </a:r>
            <a:r>
              <a:rPr lang="en-GB" sz="2400" dirty="0">
                <a:latin typeface="Georgia" panose="02040502050405020303" pitchFamily="18" charset="0"/>
              </a:rPr>
              <a:t> is an excellent alternative.  In fact, the larger default </a:t>
            </a:r>
            <a:r>
              <a:rPr lang="en-GB" sz="2400" dirty="0" err="1">
                <a:latin typeface="Lucida Console" panose="020B0609040504020204" pitchFamily="49" charset="0"/>
              </a:rPr>
              <a:t>xsize</a:t>
            </a:r>
            <a:r>
              <a:rPr lang="en-GB" sz="2400" dirty="0">
                <a:latin typeface="Georgia" panose="02040502050405020303" pitchFamily="18" charset="0"/>
              </a:rPr>
              <a:t> in </a:t>
            </a:r>
            <a:r>
              <a:rPr lang="en-GB" sz="2400" dirty="0" err="1">
                <a:latin typeface="Lucida Console" panose="020B0609040504020204" pitchFamily="49" charset="0"/>
              </a:rPr>
              <a:t>stcolor</a:t>
            </a:r>
            <a:r>
              <a:rPr lang="en-GB" sz="2400" dirty="0">
                <a:latin typeface="Georgia" panose="02040502050405020303" pitchFamily="18" charset="0"/>
              </a:rPr>
              <a:t> is good for many </a:t>
            </a:r>
            <a:r>
              <a:rPr lang="en-GB" sz="2400" dirty="0" err="1">
                <a:latin typeface="Georgia" panose="02040502050405020303" pitchFamily="18" charset="0"/>
              </a:rPr>
              <a:t>upsetplots</a:t>
            </a:r>
            <a:r>
              <a:rPr lang="en-GB" sz="2400" dirty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The help files are very detailed, with complete code for all examples here, much advice and many references.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98E7BC-E81F-7696-CFB1-3ADDBECB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3058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6824-979E-8417-B018-A29E6022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Cognate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283BF-B43D-7A99-BF89-5D1D61942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findname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Georgia" panose="02040502050405020303" pitchFamily="18" charset="0"/>
              </a:rPr>
              <a:t>(</a:t>
            </a:r>
            <a:r>
              <a:rPr lang="en-GB" sz="2400" i="1" dirty="0">
                <a:latin typeface="Georgia" panose="02040502050405020303" pitchFamily="18" charset="0"/>
              </a:rPr>
              <a:t>Stata Journal</a:t>
            </a:r>
            <a:r>
              <a:rPr lang="en-GB" sz="2400" dirty="0">
                <a:latin typeface="Georgia" panose="02040502050405020303" pitchFamily="18" charset="0"/>
              </a:rPr>
              <a:t>)   </a:t>
            </a: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        </a:t>
            </a:r>
            <a:r>
              <a:rPr lang="en-GB" sz="2400" dirty="0">
                <a:latin typeface="Lucida Console" panose="020B0609040504020204" pitchFamily="49" charset="0"/>
              </a:rPr>
              <a:t>search </a:t>
            </a:r>
            <a:r>
              <a:rPr lang="en-GB" sz="2400" dirty="0" err="1">
                <a:latin typeface="Lucida Console" panose="020B0609040504020204" pitchFamily="49" charset="0"/>
              </a:rPr>
              <a:t>findname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                              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groups</a:t>
            </a:r>
            <a:r>
              <a:rPr lang="en-GB" sz="2400" dirty="0">
                <a:latin typeface="Georgia" panose="02040502050405020303" pitchFamily="18" charset="0"/>
              </a:rPr>
              <a:t> (</a:t>
            </a:r>
            <a:r>
              <a:rPr lang="en-GB" sz="2400" i="1" dirty="0">
                <a:latin typeface="Georgia" panose="02040502050405020303" pitchFamily="18" charset="0"/>
              </a:rPr>
              <a:t>Stata Journal</a:t>
            </a:r>
            <a:r>
              <a:rPr lang="en-GB" sz="2400" dirty="0">
                <a:latin typeface="Georgia" panose="02040502050405020303" pitchFamily="18" charset="0"/>
              </a:rPr>
              <a:t>)  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 search st0496, entry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5A12B-3262-4AA4-AB5D-C768410E8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7393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42</a:t>
            </a:fld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148" y="1369449"/>
            <a:ext cx="5181600" cy="3906838"/>
          </a:xfrm>
        </p:spPr>
      </p:pic>
    </p:spTree>
    <p:extLst>
      <p:ext uri="{BB962C8B-B14F-4D97-AF65-F5344CB8AC3E}">
        <p14:creationId xmlns:p14="http://schemas.microsoft.com/office/powerpoint/2010/main" val="1446295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20050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This font is Georgia.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This font is Lucida Console. 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6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A1285-9FCE-5E21-735F-7D702937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Georgia" panose="02040502050405020303" pitchFamily="18" charset="0"/>
              </a:rPr>
              <a:t>The solution? Venn or Euler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CBD0-00E6-57BA-6BDC-714D573C7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A common solution for a few sets is to annotate a Venn or Euler diagram. 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Community-contributed Stata programs exist from Jens M. Lauritsen,      </a:t>
            </a:r>
            <a:r>
              <a:rPr lang="en-GB" sz="2400" dirty="0" err="1">
                <a:latin typeface="Georgia" panose="02040502050405020303" pitchFamily="18" charset="0"/>
              </a:rPr>
              <a:t>Wenfeng</a:t>
            </a:r>
            <a:r>
              <a:rPr lang="en-GB" sz="2400" dirty="0">
                <a:latin typeface="Georgia" panose="02040502050405020303" pitchFamily="18" charset="0"/>
              </a:rPr>
              <a:t> Gong and Jan Ostermann, and Mead Over. 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search </a:t>
            </a:r>
            <a:r>
              <a:rPr lang="en-GB" sz="2400" dirty="0" err="1">
                <a:latin typeface="Lucida Console" panose="020B0609040504020204" pitchFamily="49" charset="0"/>
              </a:rPr>
              <a:t>venndiag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search </a:t>
            </a:r>
            <a:r>
              <a:rPr lang="en-GB" sz="2400" dirty="0" err="1">
                <a:latin typeface="Lucida Console" panose="020B0609040504020204" pitchFamily="49" charset="0"/>
              </a:rPr>
              <a:t>pvenn</a:t>
            </a: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search pvenn2  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… but there is no official command!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AD310-6489-7769-B810-BD1A2392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04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CBF9A7-6FC5-845F-882B-25AC4F6B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Un </a:t>
            </a:r>
            <a:r>
              <a:rPr lang="en-GB" sz="3200" dirty="0" err="1">
                <a:latin typeface="Georgia" panose="02040502050405020303" pitchFamily="18" charset="0"/>
              </a:rPr>
              <a:t>peu</a:t>
            </a:r>
            <a:r>
              <a:rPr lang="en-GB" sz="3200" dirty="0">
                <a:latin typeface="Georgia" panose="02040502050405020303" pitchFamily="18" charset="0"/>
              </a:rPr>
              <a:t> </a:t>
            </a:r>
            <a:r>
              <a:rPr lang="en-GB" sz="3200" dirty="0" err="1">
                <a:latin typeface="Georgia" panose="02040502050405020303" pitchFamily="18" charset="0"/>
              </a:rPr>
              <a:t>d’histoire</a:t>
            </a:r>
            <a:r>
              <a:rPr lang="en-GB" sz="3200" dirty="0">
                <a:latin typeface="Georgia" panose="02040502050405020303" pitchFamily="18" charset="0"/>
              </a:rPr>
              <a:t>: On the shoulders of giants</a:t>
            </a:r>
          </a:p>
        </p:txBody>
      </p:sp>
      <p:pic>
        <p:nvPicPr>
          <p:cNvPr id="9" name="Content Placeholder 8" descr="A person with a beard&#10;&#10;Description automatically generated">
            <a:extLst>
              <a:ext uri="{FF2B5EF4-FFF2-40B4-BE49-F238E27FC236}">
                <a16:creationId xmlns:a16="http://schemas.microsoft.com/office/drawing/2014/main" id="{35CDF213-FEC0-1E38-A1CE-160FEE7E45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41" y="1825625"/>
            <a:ext cx="2900118" cy="4351338"/>
          </a:xfrm>
        </p:spPr>
      </p:pic>
      <p:pic>
        <p:nvPicPr>
          <p:cNvPr id="11" name="Content Placeholder 10" descr="A book cover with a person in a hat&#10;&#10;Description automatically generated">
            <a:extLst>
              <a:ext uri="{FF2B5EF4-FFF2-40B4-BE49-F238E27FC236}">
                <a16:creationId xmlns:a16="http://schemas.microsoft.com/office/drawing/2014/main" id="{002D12F8-4304-C005-3C0F-57F76382B5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101" y="1825625"/>
            <a:ext cx="2903798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AE4BF-54C4-FD5F-90FF-D9C47A10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05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0302F-F5E7-4571-136C-757F3626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7</a:t>
            </a:fld>
            <a:endParaRPr lang="en-GB"/>
          </a:p>
        </p:txBody>
      </p:sp>
      <p:pic>
        <p:nvPicPr>
          <p:cNvPr id="9" name="Picture 8" descr="A blue sign on a brick wall">
            <a:extLst>
              <a:ext uri="{FF2B5EF4-FFF2-40B4-BE49-F238E27FC236}">
                <a16:creationId xmlns:a16="http://schemas.microsoft.com/office/drawing/2014/main" id="{45DDBEBD-0EA2-6FB4-3D20-988DD8219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037" y="918809"/>
            <a:ext cx="7723163" cy="453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61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2EE541-0FBA-EBF9-F153-1F59CE6D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8</a:t>
            </a:fld>
            <a:endParaRPr lang="en-GB"/>
          </a:p>
        </p:txBody>
      </p:sp>
      <p:pic>
        <p:nvPicPr>
          <p:cNvPr id="4" name="Picture 3" descr="A group of men with different colors and words&#10;&#10;Description automatically generated">
            <a:extLst>
              <a:ext uri="{FF2B5EF4-FFF2-40B4-BE49-F238E27FC236}">
                <a16:creationId xmlns:a16="http://schemas.microsoft.com/office/drawing/2014/main" id="{A5752B55-2A8E-E14D-65F3-6DBF2003B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958" y="317138"/>
            <a:ext cx="9146084" cy="571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8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72A261-E4DD-5DD6-7FFD-C7EFB53BB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10294374" cy="132556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What’s in a name?</a:t>
            </a:r>
            <a:r>
              <a:rPr lang="en-GB" sz="3200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79467-3A78-F25D-3F76-A06FF3CA1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Georgia" panose="02040502050405020303" pitchFamily="18" charset="0"/>
              </a:rPr>
              <a:t>Euler deserves to be mentioned more often, and the history is even longer, but we will follow common usage and just mention Venn from now on.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12386C-7BBF-F50A-4F0D-4FEE4C26B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E1B6-02E0-4F0E-87BA-CC5D1F54E6F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9647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43974</TotalTime>
  <Words>1529</Words>
  <Application>Microsoft Office PowerPoint</Application>
  <PresentationFormat>Widescreen</PresentationFormat>
  <Paragraphs>196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Calibri Light</vt:lpstr>
      <vt:lpstr>Georgia</vt:lpstr>
      <vt:lpstr>Lucida Console</vt:lpstr>
      <vt:lpstr>Office Theme</vt:lpstr>
      <vt:lpstr>The joy of sets:   Graphical alternatives to Euler and Venn diagrams </vt:lpstr>
      <vt:lpstr>How this started and where we are</vt:lpstr>
      <vt:lpstr>PowerPoint Presentation</vt:lpstr>
      <vt:lpstr>The problem: indicating set membership graphically</vt:lpstr>
      <vt:lpstr>The solution? Venn or Euler diagrams</vt:lpstr>
      <vt:lpstr>Un peu d’histoire: On the shoulders of giants</vt:lpstr>
      <vt:lpstr>PowerPoint Presentation</vt:lpstr>
      <vt:lpstr>PowerPoint Presentation</vt:lpstr>
      <vt:lpstr>What’s in a name? </vt:lpstr>
      <vt:lpstr>Problems with the Venn solution</vt:lpstr>
      <vt:lpstr>PowerPoint Presentation</vt:lpstr>
      <vt:lpstr>The banana genome, suitably represented?</vt:lpstr>
      <vt:lpstr>A combinatorial challenge for almost every solution</vt:lpstr>
      <vt:lpstr>What may help</vt:lpstr>
      <vt:lpstr>The great divide – and its compensations </vt:lpstr>
      <vt:lpstr>Working with a reduced dataset</vt:lpstr>
      <vt:lpstr>Variables for each subset in reduced data</vt:lpstr>
      <vt:lpstr>Variables for each set in reduced data </vt:lpstr>
      <vt:lpstr>upsetplot</vt:lpstr>
      <vt:lpstr>Disclaimer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Set information</vt:lpstr>
      <vt:lpstr>PowerPoint Presentation</vt:lpstr>
      <vt:lpstr>Back to bananas</vt:lpstr>
      <vt:lpstr>PowerPoint Presentation</vt:lpstr>
      <vt:lpstr>Missing value structure</vt:lpstr>
      <vt:lpstr>PowerPoint Presentation</vt:lpstr>
      <vt:lpstr>PowerPoint Presentation</vt:lpstr>
      <vt:lpstr>vennbar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Going further</vt:lpstr>
      <vt:lpstr>Cognate commands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histograms and box plots:  Some commands for univariate distribution graphics</dc:title>
  <dc:creator>Nicholas</dc:creator>
  <cp:lastModifiedBy>COX, NICHOLAS J.</cp:lastModifiedBy>
  <cp:revision>65</cp:revision>
  <dcterms:created xsi:type="dcterms:W3CDTF">2021-07-03T09:13:17Z</dcterms:created>
  <dcterms:modified xsi:type="dcterms:W3CDTF">2023-09-04T09:29:53Z</dcterms:modified>
</cp:coreProperties>
</file>