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66" r:id="rId3"/>
    <p:sldId id="268" r:id="rId4"/>
    <p:sldId id="272" r:id="rId5"/>
    <p:sldId id="274" r:id="rId6"/>
    <p:sldId id="273" r:id="rId7"/>
    <p:sldId id="289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3" r:id="rId16"/>
    <p:sldId id="285" r:id="rId17"/>
    <p:sldId id="286" r:id="rId18"/>
    <p:sldId id="287" r:id="rId19"/>
    <p:sldId id="288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525" autoAdjust="0"/>
  </p:normalViewPr>
  <p:slideViewPr>
    <p:cSldViewPr snapToGrid="0" snapToObjects="1">
      <p:cViewPr>
        <p:scale>
          <a:sx n="56" d="100"/>
          <a:sy n="56" d="100"/>
        </p:scale>
        <p:origin x="809" y="-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B8F4-58FF-42FA-8638-A4B0B3080BAC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75A9-AA76-4212-B4F8-B8667CC8A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8" y="1262969"/>
            <a:ext cx="7471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2CAD6D"/>
                </a:solidFill>
                <a:latin typeface="Constantia" panose="02030602050306030303" pitchFamily="18" charset="0"/>
              </a:rPr>
              <a:t>Prioritizing clinically important outcomes using the win ratio </a:t>
            </a:r>
            <a:endParaRPr lang="en-GB" sz="5400" dirty="0">
              <a:solidFill>
                <a:srgbClr val="2CAD6D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851" y="4302369"/>
            <a:ext cx="2464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John Gregson</a:t>
            </a:r>
          </a:p>
          <a:p>
            <a:pPr algn="ctr"/>
            <a:r>
              <a:rPr lang="en-US" sz="2800" dirty="0"/>
              <a:t>Tim Collier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439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32F3B4-3466-AD6E-AB2F-C7CB004A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winratiotest</a:t>
            </a:r>
            <a:r>
              <a:rPr lang="en-US" dirty="0"/>
              <a:t> syntax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766D0-17FB-25EF-8858-295AA2F9AE82}"/>
              </a:ext>
            </a:extLst>
          </p:cNvPr>
          <p:cNvSpPr txBox="1"/>
          <p:nvPr/>
        </p:nvSpPr>
        <p:spPr>
          <a:xfrm>
            <a:off x="306372" y="14776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winratiotest</a:t>
            </a:r>
            <a:r>
              <a:rPr lang="en-GB" dirty="0"/>
              <a:t> </a:t>
            </a:r>
            <a:r>
              <a:rPr lang="en-GB" dirty="0" err="1"/>
              <a:t>idvar</a:t>
            </a:r>
            <a:r>
              <a:rPr lang="en-GB" dirty="0"/>
              <a:t> </a:t>
            </a:r>
            <a:r>
              <a:rPr lang="en-GB" dirty="0" err="1"/>
              <a:t>trtvar</a:t>
            </a:r>
            <a:r>
              <a:rPr lang="en-GB" dirty="0"/>
              <a:t>, outcomes(list)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BA4B96-65D0-DE85-A591-697F8FA2A360}"/>
              </a:ext>
            </a:extLst>
          </p:cNvPr>
          <p:cNvCxnSpPr>
            <a:cxnSpLocks/>
          </p:cNvCxnSpPr>
          <p:nvPr/>
        </p:nvCxnSpPr>
        <p:spPr>
          <a:xfrm flipV="1">
            <a:off x="920389" y="1782642"/>
            <a:ext cx="837710" cy="1020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3B55A3-D7B1-191A-4301-0649CB4753F2}"/>
              </a:ext>
            </a:extLst>
          </p:cNvPr>
          <p:cNvSpPr txBox="1"/>
          <p:nvPr/>
        </p:nvSpPr>
        <p:spPr>
          <a:xfrm>
            <a:off x="306372" y="2866402"/>
            <a:ext cx="260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</a:t>
            </a:r>
          </a:p>
          <a:p>
            <a:r>
              <a:rPr lang="en-US" dirty="0"/>
              <a:t> subject </a:t>
            </a:r>
          </a:p>
          <a:p>
            <a:r>
              <a:rPr lang="en-US" dirty="0"/>
              <a:t>identifier</a:t>
            </a:r>
            <a:endParaRPr lang="en-GB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53ABE8-31F4-D76F-3EF3-E5A438A491C6}"/>
              </a:ext>
            </a:extLst>
          </p:cNvPr>
          <p:cNvCxnSpPr>
            <a:cxnSpLocks/>
          </p:cNvCxnSpPr>
          <p:nvPr/>
        </p:nvCxnSpPr>
        <p:spPr>
          <a:xfrm flipV="1">
            <a:off x="1567750" y="1791321"/>
            <a:ext cx="713295" cy="2350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A4C212-F0B0-E04D-235A-834D75FABB9C}"/>
              </a:ext>
            </a:extLst>
          </p:cNvPr>
          <p:cNvSpPr txBox="1"/>
          <p:nvPr/>
        </p:nvSpPr>
        <p:spPr>
          <a:xfrm>
            <a:off x="422431" y="4095924"/>
            <a:ext cx="2121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Randomised</a:t>
            </a:r>
            <a:r>
              <a:rPr lang="en-US" dirty="0"/>
              <a:t> </a:t>
            </a:r>
          </a:p>
          <a:p>
            <a:r>
              <a:rPr lang="en-US" dirty="0"/>
              <a:t>treatment</a:t>
            </a:r>
          </a:p>
          <a:p>
            <a:r>
              <a:rPr lang="en-GB" dirty="0"/>
              <a:t>[0=control, 1=active]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EC4E734-47C5-FFF3-CAF0-439EE8006A32}"/>
              </a:ext>
            </a:extLst>
          </p:cNvPr>
          <p:cNvCxnSpPr>
            <a:cxnSpLocks/>
          </p:cNvCxnSpPr>
          <p:nvPr/>
        </p:nvCxnSpPr>
        <p:spPr>
          <a:xfrm flipH="1">
            <a:off x="4319043" y="1662300"/>
            <a:ext cx="8892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3D807E4-8988-4EFD-03A6-73500940A40E}"/>
              </a:ext>
            </a:extLst>
          </p:cNvPr>
          <p:cNvSpPr txBox="1"/>
          <p:nvPr/>
        </p:nvSpPr>
        <p:spPr>
          <a:xfrm>
            <a:off x="5281950" y="1312045"/>
            <a:ext cx="335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tells </a:t>
            </a:r>
            <a:r>
              <a:rPr lang="en-US" b="1" dirty="0" err="1"/>
              <a:t>winratiotest</a:t>
            </a:r>
            <a:r>
              <a:rPr lang="en-US" dirty="0"/>
              <a:t> which variables form part of the outcome, and how to </a:t>
            </a:r>
            <a:r>
              <a:rPr lang="en-US" dirty="0" err="1"/>
              <a:t>analyse</a:t>
            </a:r>
            <a:r>
              <a:rPr lang="en-US" dirty="0"/>
              <a:t> them</a:t>
            </a:r>
            <a:endParaRPr lang="en-GB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B340DA-7063-F9F6-217D-2C86D991DCA1}"/>
              </a:ext>
            </a:extLst>
          </p:cNvPr>
          <p:cNvCxnSpPr>
            <a:cxnSpLocks/>
          </p:cNvCxnSpPr>
          <p:nvPr/>
        </p:nvCxnSpPr>
        <p:spPr>
          <a:xfrm flipV="1">
            <a:off x="3986450" y="1791321"/>
            <a:ext cx="0" cy="70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F116FB2-2231-7BAA-F271-3B5F27BFA4C7}"/>
              </a:ext>
            </a:extLst>
          </p:cNvPr>
          <p:cNvSpPr txBox="1"/>
          <p:nvPr/>
        </p:nvSpPr>
        <p:spPr>
          <a:xfrm>
            <a:off x="2823331" y="2623784"/>
            <a:ext cx="6014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consists of 3 parts: </a:t>
            </a:r>
          </a:p>
          <a:p>
            <a:r>
              <a:rPr lang="en-US" b="1" dirty="0"/>
              <a:t>	1) the (main) variable name for this outcome</a:t>
            </a:r>
          </a:p>
          <a:p>
            <a:r>
              <a:rPr lang="en-US" b="1" dirty="0"/>
              <a:t>	2) the type of outcome, options are </a:t>
            </a:r>
          </a:p>
          <a:p>
            <a:r>
              <a:rPr lang="en-US" b="1" dirty="0"/>
              <a:t>			c for continuous, ordinal or binary</a:t>
            </a:r>
          </a:p>
          <a:p>
            <a:r>
              <a:rPr lang="en-US" b="1" dirty="0"/>
              <a:t>			</a:t>
            </a:r>
            <a:r>
              <a:rPr lang="en-US" b="1" dirty="0" err="1"/>
              <a:t>tf</a:t>
            </a:r>
            <a:r>
              <a:rPr lang="en-US" b="1" dirty="0"/>
              <a:t>  for time-to-failure, </a:t>
            </a:r>
            <a:r>
              <a:rPr lang="en-US" b="1" dirty="0" err="1"/>
              <a:t>ts</a:t>
            </a:r>
            <a:r>
              <a:rPr lang="en-US" b="1" dirty="0"/>
              <a:t> for time-to-success</a:t>
            </a:r>
          </a:p>
          <a:p>
            <a:r>
              <a:rPr lang="en-US" b="1" dirty="0"/>
              <a:t>			r for repeat events</a:t>
            </a:r>
          </a:p>
          <a:p>
            <a:r>
              <a:rPr lang="en-US" b="1" dirty="0"/>
              <a:t>	3) Depends on the type of the outcome. </a:t>
            </a:r>
          </a:p>
          <a:p>
            <a:r>
              <a:rPr lang="en-US" b="1" dirty="0"/>
              <a:t>			For continuous, ordinal or binary it is the 				direction (&lt; for lower is better, &gt; for higher is 			better)</a:t>
            </a:r>
          </a:p>
          <a:p>
            <a:r>
              <a:rPr lang="en-US" b="1" dirty="0"/>
              <a:t>			For other outcomes it gives the event (or 				censoring time)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			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9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1204FC-2234-BD3E-F20E-FEE0F4A8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winratiotest</a:t>
            </a:r>
            <a:r>
              <a:rPr lang="en-US" dirty="0"/>
              <a:t> optional syntax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88215-6F38-A33F-5A24-FF596319B53A}"/>
              </a:ext>
            </a:extLst>
          </p:cNvPr>
          <p:cNvSpPr txBox="1"/>
          <p:nvPr/>
        </p:nvSpPr>
        <p:spPr>
          <a:xfrm>
            <a:off x="457201" y="15725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winratiotest</a:t>
            </a:r>
            <a:r>
              <a:rPr lang="en-GB" dirty="0"/>
              <a:t> </a:t>
            </a:r>
            <a:r>
              <a:rPr lang="en-GB" dirty="0" err="1"/>
              <a:t>idvar</a:t>
            </a:r>
            <a:r>
              <a:rPr lang="en-GB" dirty="0"/>
              <a:t> </a:t>
            </a:r>
            <a:r>
              <a:rPr lang="en-GB" dirty="0" err="1"/>
              <a:t>trtvar</a:t>
            </a:r>
            <a:r>
              <a:rPr lang="en-GB" dirty="0"/>
              <a:t>, outcomes(list)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822FC-439E-2C0D-A3B8-E9A24286CCBA}"/>
              </a:ext>
            </a:extLst>
          </p:cNvPr>
          <p:cNvSpPr txBox="1"/>
          <p:nvPr/>
        </p:nvSpPr>
        <p:spPr>
          <a:xfrm>
            <a:off x="598603" y="2099929"/>
            <a:ext cx="7046536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[outcomes(list)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strata(</a:t>
            </a:r>
            <a:r>
              <a:rPr lang="en-GB" dirty="0" err="1"/>
              <a:t>varname</a:t>
            </a:r>
            <a:r>
              <a:rPr lang="en-GB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err="1"/>
              <a:t>stweight</a:t>
            </a:r>
            <a:r>
              <a:rPr lang="en-GB" dirty="0"/>
              <a:t>(method)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err="1"/>
              <a:t>pformat</a:t>
            </a:r>
            <a:r>
              <a:rPr lang="en-GB" dirty="0"/>
              <a:t>(%</a:t>
            </a:r>
            <a:r>
              <a:rPr lang="en-GB" dirty="0" err="1"/>
              <a:t>fmt</a:t>
            </a:r>
            <a:r>
              <a:rPr lang="en-GB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err="1"/>
              <a:t>wrformat</a:t>
            </a:r>
            <a:r>
              <a:rPr lang="en-GB" dirty="0"/>
              <a:t>(%</a:t>
            </a:r>
            <a:r>
              <a:rPr lang="en-GB" dirty="0" err="1"/>
              <a:t>fmt</a:t>
            </a:r>
            <a:r>
              <a:rPr lang="en-GB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saving(filename, replace)]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AC0DA1-29B8-E445-243D-D30D5621E474}"/>
              </a:ext>
            </a:extLst>
          </p:cNvPr>
          <p:cNvCxnSpPr>
            <a:cxnSpLocks/>
          </p:cNvCxnSpPr>
          <p:nvPr/>
        </p:nvCxnSpPr>
        <p:spPr>
          <a:xfrm flipH="1" flipV="1">
            <a:off x="2363465" y="2394765"/>
            <a:ext cx="3390516" cy="18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B0F294-0FA3-BFE5-7FE6-0B908A66A115}"/>
              </a:ext>
            </a:extLst>
          </p:cNvPr>
          <p:cNvSpPr txBox="1"/>
          <p:nvPr/>
        </p:nvSpPr>
        <p:spPr>
          <a:xfrm>
            <a:off x="5792773" y="2221116"/>
            <a:ext cx="3351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outcomes </a:t>
            </a:r>
            <a:r>
              <a:rPr lang="en-US" dirty="0"/>
              <a:t>is a repeated option</a:t>
            </a:r>
          </a:p>
          <a:p>
            <a:r>
              <a:rPr lang="en-US" b="1" dirty="0"/>
              <a:t>	</a:t>
            </a:r>
            <a:r>
              <a:rPr lang="en-US" dirty="0"/>
              <a:t>each instance represents an </a:t>
            </a:r>
          </a:p>
          <a:p>
            <a:r>
              <a:rPr lang="en-US" b="1" dirty="0"/>
              <a:t>	</a:t>
            </a:r>
            <a:r>
              <a:rPr lang="en-US" dirty="0"/>
              <a:t>outcome in the hierarchy</a:t>
            </a:r>
          </a:p>
          <a:p>
            <a:endParaRPr lang="en-GB" b="1" dirty="0"/>
          </a:p>
          <a:p>
            <a:r>
              <a:rPr lang="en-GB" dirty="0"/>
              <a:t>The order they are specified is their priority in the hierarchy</a:t>
            </a:r>
          </a:p>
        </p:txBody>
      </p:sp>
    </p:spTree>
    <p:extLst>
      <p:ext uri="{BB962C8B-B14F-4D97-AF65-F5344CB8AC3E}">
        <p14:creationId xmlns:p14="http://schemas.microsoft.com/office/powerpoint/2010/main" val="13911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818077-45FD-310D-78F8-2A373C6A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85" y="2248929"/>
            <a:ext cx="3868862" cy="25116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Trial of new medication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 is a hierarchical outcome</a:t>
            </a:r>
          </a:p>
          <a:p>
            <a:pPr marL="0" indent="0">
              <a:buNone/>
            </a:pPr>
            <a:r>
              <a:rPr lang="en-US" dirty="0"/>
              <a:t>	-Time to death as most	important </a:t>
            </a:r>
          </a:p>
          <a:p>
            <a:pPr marL="0" indent="0">
              <a:buNone/>
            </a:pPr>
            <a:r>
              <a:rPr lang="en-US" dirty="0"/>
              <a:t>	-Quality of life amongst those </a:t>
            </a:r>
          </a:p>
          <a:p>
            <a:pPr marL="0" indent="0">
              <a:buNone/>
            </a:pPr>
            <a:r>
              <a:rPr lang="en-US" dirty="0"/>
              <a:t>	 who survive (higher is better)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06859-75A2-94AC-6CA0-1516F782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Death and quality of life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90147-20F7-5A3B-7B76-55D1C225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185" r="22812" b="5741"/>
          <a:stretch/>
        </p:blipFill>
        <p:spPr>
          <a:xfrm>
            <a:off x="4166647" y="1885203"/>
            <a:ext cx="4821810" cy="41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B20BA7-AB0C-676D-2027-76BA3B5A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Death and quality of life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82469-F0E4-B784-E90E-DA08E738335B}"/>
              </a:ext>
            </a:extLst>
          </p:cNvPr>
          <p:cNvSpPr txBox="1"/>
          <p:nvPr/>
        </p:nvSpPr>
        <p:spPr>
          <a:xfrm>
            <a:off x="381784" y="1294594"/>
            <a:ext cx="6961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winratiotest</a:t>
            </a:r>
            <a:r>
              <a:rPr lang="en-GB" dirty="0"/>
              <a:t> </a:t>
            </a:r>
            <a:r>
              <a:rPr lang="en-GB" dirty="0" err="1"/>
              <a:t>idvar</a:t>
            </a:r>
            <a:r>
              <a:rPr lang="en-GB" dirty="0"/>
              <a:t> </a:t>
            </a:r>
            <a:r>
              <a:rPr lang="en-GB" dirty="0" err="1"/>
              <a:t>trtvar</a:t>
            </a:r>
            <a:r>
              <a:rPr lang="en-GB" dirty="0"/>
              <a:t>, outcomes(list)  outcomes(list)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859EA-6431-D187-C246-A23468E64DA8}"/>
              </a:ext>
            </a:extLst>
          </p:cNvPr>
          <p:cNvSpPr txBox="1"/>
          <p:nvPr/>
        </p:nvSpPr>
        <p:spPr>
          <a:xfrm>
            <a:off x="598602" y="218146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/>
              <a:t>winratiotest</a:t>
            </a:r>
            <a:r>
              <a:rPr lang="en-GB" dirty="0"/>
              <a:t> </a:t>
            </a:r>
            <a:r>
              <a:rPr lang="en-GB" dirty="0" err="1"/>
              <a:t>patid</a:t>
            </a:r>
            <a:r>
              <a:rPr lang="en-GB" dirty="0"/>
              <a:t> </a:t>
            </a:r>
            <a:r>
              <a:rPr lang="en-GB" dirty="0" err="1"/>
              <a:t>trt</a:t>
            </a:r>
            <a:r>
              <a:rPr lang="en-GB" dirty="0"/>
              <a:t>,</a:t>
            </a:r>
          </a:p>
          <a:p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B0F1D-C942-A4FE-1F3F-69F0ED5D2D1D}"/>
              </a:ext>
            </a:extLst>
          </p:cNvPr>
          <p:cNvSpPr txBox="1"/>
          <p:nvPr/>
        </p:nvSpPr>
        <p:spPr>
          <a:xfrm>
            <a:off x="598602" y="25046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outcomes(</a:t>
            </a:r>
            <a:r>
              <a:rPr lang="en-GB" dirty="0" err="1"/>
              <a:t>dth</a:t>
            </a:r>
            <a:r>
              <a:rPr lang="en-GB" dirty="0"/>
              <a:t> </a:t>
            </a:r>
            <a:r>
              <a:rPr lang="en-GB" dirty="0" err="1"/>
              <a:t>tf</a:t>
            </a:r>
            <a:r>
              <a:rPr lang="en-GB" dirty="0"/>
              <a:t> </a:t>
            </a:r>
            <a:r>
              <a:rPr lang="en-GB" dirty="0" err="1"/>
              <a:t>fudth</a:t>
            </a:r>
            <a:r>
              <a:rPr lang="en-GB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6A783-BE94-82C9-986A-8CCBA2CCA336}"/>
              </a:ext>
            </a:extLst>
          </p:cNvPr>
          <p:cNvSpPr txBox="1"/>
          <p:nvPr/>
        </p:nvSpPr>
        <p:spPr>
          <a:xfrm>
            <a:off x="598602" y="27816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outcomes(</a:t>
            </a:r>
            <a:r>
              <a:rPr lang="en-GB" dirty="0" err="1"/>
              <a:t>qol</a:t>
            </a:r>
            <a:r>
              <a:rPr lang="en-GB" dirty="0"/>
              <a:t> c &gt;)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76FA4-2845-D0F4-875B-236D97B77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185" r="22812" b="5741"/>
          <a:stretch/>
        </p:blipFill>
        <p:spPr>
          <a:xfrm>
            <a:off x="3723588" y="1885203"/>
            <a:ext cx="4821810" cy="41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8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32322A-6309-ACB5-1865-F605558D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winratiotest</a:t>
            </a:r>
            <a:r>
              <a:rPr lang="en-US" dirty="0"/>
              <a:t> output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DB28C-74ED-587A-5516-4295727C22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7678" y="1170214"/>
            <a:ext cx="7876722" cy="568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 err="1"/>
              <a:t>winratiotest</a:t>
            </a:r>
            <a:r>
              <a:rPr lang="en-GB" sz="1800" dirty="0"/>
              <a:t> </a:t>
            </a:r>
            <a:r>
              <a:rPr lang="en-GB" sz="1800" dirty="0" err="1"/>
              <a:t>patid</a:t>
            </a:r>
            <a:r>
              <a:rPr lang="en-GB" sz="1800" dirty="0"/>
              <a:t> </a:t>
            </a:r>
            <a:r>
              <a:rPr lang="en-GB" sz="1800" dirty="0" err="1"/>
              <a:t>trt</a:t>
            </a:r>
            <a:r>
              <a:rPr lang="en-GB" sz="1800" dirty="0"/>
              <a:t>, outcomes(</a:t>
            </a:r>
            <a:r>
              <a:rPr lang="en-GB" sz="1800" dirty="0" err="1"/>
              <a:t>dth</a:t>
            </a:r>
            <a:r>
              <a:rPr lang="en-GB" sz="1800" dirty="0"/>
              <a:t> </a:t>
            </a:r>
            <a:r>
              <a:rPr lang="en-GB" sz="1800" dirty="0" err="1"/>
              <a:t>tf</a:t>
            </a:r>
            <a:r>
              <a:rPr lang="en-GB" sz="1800" dirty="0"/>
              <a:t> </a:t>
            </a:r>
            <a:r>
              <a:rPr lang="en-GB" sz="1800" dirty="0" err="1"/>
              <a:t>fudth</a:t>
            </a:r>
            <a:r>
              <a:rPr lang="en-GB" sz="1800" dirty="0"/>
              <a:t>) outcomes(</a:t>
            </a:r>
            <a:r>
              <a:rPr lang="en-GB" sz="1800" dirty="0" err="1"/>
              <a:t>qol</a:t>
            </a:r>
            <a:r>
              <a:rPr lang="en-GB" sz="1800" dirty="0"/>
              <a:t> c &gt;)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Total number of patients:         800</a:t>
            </a:r>
          </a:p>
          <a:p>
            <a:pPr marL="0" indent="0">
              <a:buNone/>
            </a:pPr>
            <a:r>
              <a:rPr lang="en-GB" sz="1800" dirty="0"/>
              <a:t>Number in control group:          400</a:t>
            </a:r>
          </a:p>
          <a:p>
            <a:pPr marL="0" indent="0">
              <a:buNone/>
            </a:pPr>
            <a:r>
              <a:rPr lang="en-GB" sz="1800" dirty="0"/>
              <a:t>Number in active group:           400</a:t>
            </a:r>
          </a:p>
          <a:p>
            <a:pPr marL="0" indent="0">
              <a:buNone/>
            </a:pPr>
            <a:r>
              <a:rPr lang="en-GB" sz="1800" dirty="0"/>
              <a:t>Number of comparisons:            160000</a:t>
            </a:r>
          </a:p>
          <a:p>
            <a:pPr marL="0" indent="0">
              <a:buNone/>
            </a:pPr>
            <a:r>
              <a:rPr lang="en-GB" sz="1800" dirty="0"/>
              <a:t>	</a:t>
            </a:r>
          </a:p>
          <a:p>
            <a:pPr marL="0" indent="0">
              <a:buNone/>
            </a:pPr>
            <a:r>
              <a:rPr lang="en-GB" sz="1800" dirty="0"/>
              <a:t>				</a:t>
            </a:r>
            <a:r>
              <a:rPr lang="en-GB" sz="1800" u="sng" dirty="0"/>
              <a:t>Wins</a:t>
            </a:r>
            <a:r>
              <a:rPr lang="en-GB" sz="1800" dirty="0"/>
              <a:t>         </a:t>
            </a:r>
            <a:r>
              <a:rPr lang="en-GB" sz="1800" u="sng" dirty="0"/>
              <a:t>Losses</a:t>
            </a:r>
            <a:r>
              <a:rPr lang="en-GB" sz="1800" dirty="0"/>
              <a:t>          </a:t>
            </a:r>
            <a:r>
              <a:rPr lang="en-GB" sz="1800" u="sng" dirty="0"/>
              <a:t>Ties</a:t>
            </a:r>
          </a:p>
          <a:p>
            <a:pPr marL="0" indent="0">
              <a:buNone/>
            </a:pPr>
            <a:r>
              <a:rPr lang="en-GB" sz="1800" dirty="0"/>
              <a:t>	</a:t>
            </a:r>
          </a:p>
          <a:p>
            <a:pPr marL="0" indent="0">
              <a:buNone/>
            </a:pPr>
            <a:r>
              <a:rPr lang="en-GB" sz="1800" dirty="0"/>
              <a:t>Outcome 1        23182         19870</a:t>
            </a:r>
          </a:p>
          <a:p>
            <a:pPr marL="0" indent="0">
              <a:buNone/>
            </a:pPr>
            <a:r>
              <a:rPr lang="en-GB" sz="1800" dirty="0"/>
              <a:t>Outcome 2        76572         40369</a:t>
            </a:r>
          </a:p>
          <a:p>
            <a:pPr marL="0" indent="0">
              <a:buNone/>
            </a:pPr>
            <a:r>
              <a:rPr lang="en-GB" sz="1800" dirty="0"/>
              <a:t>	</a:t>
            </a:r>
          </a:p>
          <a:p>
            <a:pPr marL="0" indent="0">
              <a:buNone/>
            </a:pPr>
            <a:r>
              <a:rPr lang="en-GB" sz="1800" b="1" dirty="0"/>
              <a:t>Total             	  99754        60246         0  </a:t>
            </a:r>
          </a:p>
          <a:p>
            <a:pPr marL="0" indent="0">
              <a:buNone/>
            </a:pPr>
            <a:r>
              <a:rPr lang="en-GB" sz="1800" dirty="0"/>
              <a:t>	</a:t>
            </a:r>
          </a:p>
          <a:p>
            <a:pPr marL="0" indent="0">
              <a:buNone/>
            </a:pPr>
            <a:r>
              <a:rPr lang="en-GB" sz="1800" dirty="0"/>
              <a:t>Win Ratio: 1.66, 95% CI(1.41, 1.95) P&lt;0.0001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Statistics available using return list . Or using the option [saving()]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1F7027-E604-6C6C-257D-AE3A9635B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185" r="22812" b="5741"/>
          <a:stretch/>
        </p:blipFill>
        <p:spPr>
          <a:xfrm>
            <a:off x="4719116" y="1924050"/>
            <a:ext cx="410687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10FF59-0905-3B3A-BDAB-6D8868CEC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4972"/>
              </p:ext>
            </p:extLst>
          </p:nvPr>
        </p:nvGraphicFramePr>
        <p:xfrm>
          <a:off x="264405" y="1223377"/>
          <a:ext cx="8615189" cy="5074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91">
                  <a:extLst>
                    <a:ext uri="{9D8B030D-6E8A-4147-A177-3AD203B41FA5}">
                      <a16:colId xmlns:a16="http://schemas.microsoft.com/office/drawing/2014/main" val="258522497"/>
                    </a:ext>
                  </a:extLst>
                </a:gridCol>
                <a:gridCol w="2618838">
                  <a:extLst>
                    <a:ext uri="{9D8B030D-6E8A-4147-A177-3AD203B41FA5}">
                      <a16:colId xmlns:a16="http://schemas.microsoft.com/office/drawing/2014/main" val="3310724462"/>
                    </a:ext>
                  </a:extLst>
                </a:gridCol>
                <a:gridCol w="938391">
                  <a:extLst>
                    <a:ext uri="{9D8B030D-6E8A-4147-A177-3AD203B41FA5}">
                      <a16:colId xmlns:a16="http://schemas.microsoft.com/office/drawing/2014/main" val="3660186469"/>
                    </a:ext>
                  </a:extLst>
                </a:gridCol>
                <a:gridCol w="1150647">
                  <a:extLst>
                    <a:ext uri="{9D8B030D-6E8A-4147-A177-3AD203B41FA5}">
                      <a16:colId xmlns:a16="http://schemas.microsoft.com/office/drawing/2014/main" val="648790356"/>
                    </a:ext>
                  </a:extLst>
                </a:gridCol>
                <a:gridCol w="1247892">
                  <a:extLst>
                    <a:ext uri="{9D8B030D-6E8A-4147-A177-3AD203B41FA5}">
                      <a16:colId xmlns:a16="http://schemas.microsoft.com/office/drawing/2014/main" val="2036283807"/>
                    </a:ext>
                  </a:extLst>
                </a:gridCol>
                <a:gridCol w="1090130">
                  <a:extLst>
                    <a:ext uri="{9D8B030D-6E8A-4147-A177-3AD203B41FA5}">
                      <a16:colId xmlns:a16="http://schemas.microsoft.com/office/drawing/2014/main" val="2662285222"/>
                    </a:ext>
                  </a:extLst>
                </a:gridCol>
              </a:tblGrid>
              <a:tr h="1050701">
                <a:tc>
                  <a:txBody>
                    <a:bodyPr/>
                    <a:lstStyle/>
                    <a:p>
                      <a:r>
                        <a:rPr lang="en-US" sz="1800" dirty="0"/>
                        <a:t>Software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Outcome types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Strata?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Margins?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Other win statistics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Speed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275739"/>
                  </a:ext>
                </a:extLst>
              </a:tr>
              <a:tr h="808231"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Winratiotest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Binary, ordinal continuous, time-to-event, repeat events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SLOW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70004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R: </a:t>
                      </a:r>
                      <a:r>
                        <a:rPr lang="en-US" sz="1800" dirty="0" err="1"/>
                        <a:t>WinRatio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Binary, ordinal continuous, time-to-event, repeat events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332176"/>
                  </a:ext>
                </a:extLst>
              </a:tr>
              <a:tr h="808231"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R: WINS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Binary, ordinal, continuous, time-to-event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96412"/>
                  </a:ext>
                </a:extLst>
              </a:tr>
              <a:tr h="571029"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R: </a:t>
                      </a:r>
                      <a:r>
                        <a:rPr lang="en-US" sz="1800" dirty="0" err="1"/>
                        <a:t>wwr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Two time-to-failure outcomes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71181"/>
                  </a:ext>
                </a:extLst>
              </a:tr>
              <a:tr h="571029">
                <a:tc>
                  <a:txBody>
                    <a:bodyPr/>
                    <a:lstStyle/>
                    <a:p>
                      <a:pPr marL="0" marR="0" lvl="0" indent="0" algn="ctr" defTabSz="342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SAS</a:t>
                      </a:r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 (general) publicly available software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31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E0CA47C-FFDC-97BB-D162-DC935204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other software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420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1A7CF-A1D9-581D-DAAD-67252802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91919"/>
            <a:ext cx="7886700" cy="4807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Software available for analysis</a:t>
            </a:r>
          </a:p>
          <a:p>
            <a:pPr marL="0" indent="0">
              <a:buNone/>
            </a:pPr>
            <a:r>
              <a:rPr lang="en-US" dirty="0"/>
              <a:t>	But power calculations needed to design studies using win ratio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Sample size calculations complex</a:t>
            </a:r>
          </a:p>
          <a:p>
            <a:pPr marL="0" indent="0">
              <a:buNone/>
            </a:pPr>
            <a:r>
              <a:rPr lang="en-GB" dirty="0"/>
              <a:t>	conventionally done by simulation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08D12A-90BD-AAFC-5C7C-806229A0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calculations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5615B-1C62-9B02-C4CD-09508FFBABD8}"/>
              </a:ext>
            </a:extLst>
          </p:cNvPr>
          <p:cNvSpPr txBox="1"/>
          <p:nvPr/>
        </p:nvSpPr>
        <p:spPr>
          <a:xfrm>
            <a:off x="458107" y="3495594"/>
            <a:ext cx="8570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EMPULSE (trial in heart failure): </a:t>
            </a:r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Powers for superiority were estimated by simulation using a shared frailty approach. Initially a frailty value was simulated for each patient using a gamma distribution. Deaths were assumed to have constant hazard for any given patient dependent upon the frailty term, leading to a marginal Lomax distribution. HFEs were assumed to have a Poisson distribution within patients, again depending on the frailty parameter, leading to a marginal negative binomial distribution. The number of HFEs per patient was nominally capped at 7 per patient over the 90-day period. For KCCQ-TSS, the frailty terms were directly transformed into a capped normal distribution (values below 0 or above 100 set to 0 and 100 respectively). High frailties corresponded to low KCCQ-TSS scores and vice versa. The use of a shared frailty parameter ensures correlation between components of the primary endpoint so that patients with poor outcomes in one component are also more likely to have a poor outcome in the others</a:t>
            </a:r>
            <a:r>
              <a:rPr lang="en-US" sz="1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Yu Mincho" panose="02020400000000000000" pitchFamily="18" charset="-128"/>
              </a:rPr>
              <a:t>. Ten thousand simulations were used for each scenario. 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356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5365F-7049-F9BF-88D2-B3C64338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calculations</a:t>
            </a:r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6A26B72-4E6D-13D0-F7E3-C5E769E4480A}"/>
              </a:ext>
            </a:extLst>
          </p:cNvPr>
          <p:cNvSpPr txBox="1">
            <a:spLocks/>
          </p:cNvSpPr>
          <p:nvPr/>
        </p:nvSpPr>
        <p:spPr>
          <a:xfrm>
            <a:off x="628650" y="1437758"/>
            <a:ext cx="7886700" cy="4807281"/>
          </a:xfrm>
          <a:prstGeom prst="rect">
            <a:avLst/>
          </a:prstGeom>
        </p:spPr>
        <p:txBody>
          <a:bodyPr/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Formulae developed (Stat Med 2022; 41: 950). </a:t>
            </a:r>
          </a:p>
          <a:p>
            <a:pPr marL="0" indent="0">
              <a:buFont typeface="Arial"/>
              <a:buNone/>
            </a:pPr>
            <a:r>
              <a:rPr lang="en-GB" dirty="0"/>
              <a:t>	but required inputs abstract</a:t>
            </a:r>
          </a:p>
          <a:p>
            <a:pPr marL="0" indent="0">
              <a:buFont typeface="Arial"/>
              <a:buNone/>
            </a:pPr>
            <a:r>
              <a:rPr lang="en-GB" dirty="0"/>
              <a:t>		the proportion of ties</a:t>
            </a:r>
          </a:p>
          <a:p>
            <a:pPr marL="0" indent="0">
              <a:buFont typeface="Arial"/>
              <a:buNone/>
            </a:pPr>
            <a:r>
              <a:rPr lang="en-GB" dirty="0"/>
              <a:t>		the effect size (win ratio)</a:t>
            </a:r>
          </a:p>
          <a:p>
            <a:pPr marL="0" indent="0">
              <a:buFont typeface="Arial"/>
              <a:buNone/>
            </a:pPr>
            <a:r>
              <a:rPr lang="en-GB" dirty="0"/>
              <a:t>	quite abstract </a:t>
            </a:r>
          </a:p>
          <a:p>
            <a:pPr marL="0" indent="0">
              <a:buFont typeface="Arial"/>
              <a:buNone/>
            </a:pPr>
            <a:r>
              <a:rPr lang="en-GB" dirty="0"/>
              <a:t>	clinicians / trialists do not think in these</a:t>
            </a:r>
          </a:p>
          <a:p>
            <a:pPr marL="0" indent="0">
              <a:buFont typeface="Arial"/>
              <a:buNone/>
            </a:pPr>
            <a:endParaRPr lang="en-GB" dirty="0"/>
          </a:p>
          <a:p>
            <a:pPr marL="0" indent="0">
              <a:buFont typeface="Arial"/>
              <a:buNone/>
            </a:pPr>
            <a:r>
              <a:rPr lang="en-GB" dirty="0"/>
              <a:t>We developed software to translate from conventional inputs (rates ,  proportions, mean differences) and calculate sample size</a:t>
            </a:r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14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9F4BC-1C8C-B0B2-8C5A-CCD76E6D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12519"/>
            <a:ext cx="8229599" cy="48072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winratiopower</a:t>
            </a:r>
            <a:r>
              <a:rPr lang="en-US" sz="1800" dirty="0"/>
              <a:t> , [ power(number) alpha(number) </a:t>
            </a:r>
            <a:r>
              <a:rPr lang="en-US" sz="1800" dirty="0" err="1"/>
              <a:t>nratio</a:t>
            </a:r>
            <a:r>
              <a:rPr lang="en-US" sz="1800" dirty="0"/>
              <a:t>(number) outcome(</a:t>
            </a:r>
            <a:r>
              <a:rPr lang="en-US" sz="1800" dirty="0" err="1"/>
              <a:t>outcome_type</a:t>
            </a:r>
            <a:r>
              <a:rPr lang="en-US" sz="1800" dirty="0"/>
              <a:t> </a:t>
            </a:r>
            <a:r>
              <a:rPr lang="en-US" sz="1800" dirty="0" err="1"/>
              <a:t>outcome_options</a:t>
            </a:r>
            <a:r>
              <a:rPr lang="en-US" sz="1800" dirty="0"/>
              <a:t>) ]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Example: </a:t>
            </a:r>
          </a:p>
          <a:p>
            <a:pPr marL="0" indent="0">
              <a:buNone/>
            </a:pPr>
            <a:r>
              <a:rPr lang="en-GB" sz="1800" dirty="0"/>
              <a:t>80% power, 5% significance level</a:t>
            </a:r>
          </a:p>
          <a:p>
            <a:pPr marL="0" indent="0">
              <a:buNone/>
            </a:pPr>
            <a:r>
              <a:rPr lang="en-GB" sz="1800" dirty="0"/>
              <a:t>Hierarchy: </a:t>
            </a:r>
          </a:p>
          <a:p>
            <a:pPr marL="0" indent="0">
              <a:buNone/>
            </a:pPr>
            <a:r>
              <a:rPr lang="en-GB" sz="1800" dirty="0"/>
              <a:t>	(1) Time-to-failure event outcome. </a:t>
            </a:r>
          </a:p>
          <a:p>
            <a:pPr marL="0" indent="0">
              <a:buNone/>
            </a:pPr>
            <a:r>
              <a:rPr lang="en-GB" sz="1800" dirty="0"/>
              <a:t>			-15% frequency in control group</a:t>
            </a:r>
          </a:p>
          <a:p>
            <a:pPr marL="0" indent="0">
              <a:buNone/>
            </a:pPr>
            <a:r>
              <a:rPr lang="en-GB" sz="1800" dirty="0"/>
              <a:t>			-Hazard ratio associated with intervention 0.7</a:t>
            </a:r>
          </a:p>
          <a:p>
            <a:pPr marL="0" indent="0">
              <a:buNone/>
            </a:pPr>
            <a:r>
              <a:rPr lang="en-GB" sz="1800" dirty="0"/>
              <a:t>	(2) Continuous (assumed to be normally distributed) outcome	</a:t>
            </a:r>
          </a:p>
          <a:p>
            <a:pPr marL="0" indent="0">
              <a:buNone/>
            </a:pPr>
            <a:r>
              <a:rPr lang="en-GB" sz="1800" dirty="0"/>
              <a:t>			-A higher value is better </a:t>
            </a:r>
          </a:p>
          <a:p>
            <a:pPr marL="0" indent="0">
              <a:buNone/>
            </a:pPr>
            <a:r>
              <a:rPr lang="en-GB" sz="1800" dirty="0"/>
              <a:t>			-Mean values 6 and 0, SD=20 in both arms</a:t>
            </a:r>
          </a:p>
          <a:p>
            <a:pPr marL="0" indent="0">
              <a:buNone/>
            </a:pPr>
            <a:r>
              <a:rPr lang="en-GB" sz="1800" dirty="0"/>
              <a:t>			</a:t>
            </a:r>
          </a:p>
          <a:p>
            <a:pPr marL="0" indent="0">
              <a:buNone/>
            </a:pPr>
            <a:r>
              <a:rPr lang="en-GB" sz="1800" dirty="0" err="1"/>
              <a:t>winratiopower</a:t>
            </a:r>
            <a:r>
              <a:rPr lang="en-GB" sz="1800" dirty="0"/>
              <a:t> , power(0.80) alpha(0.05) outcome(</a:t>
            </a:r>
            <a:r>
              <a:rPr lang="en-GB" sz="1800" dirty="0" err="1"/>
              <a:t>tf</a:t>
            </a:r>
            <a:r>
              <a:rPr lang="en-GB" sz="1800" dirty="0"/>
              <a:t> </a:t>
            </a:r>
            <a:r>
              <a:rPr lang="en-GB" sz="1800" dirty="0" err="1"/>
              <a:t>eventprob</a:t>
            </a:r>
            <a:r>
              <a:rPr lang="en-GB" sz="1800" dirty="0"/>
              <a:t>(0.15) hr(0.7))  outcome(c win(higher) mean(6 0) </a:t>
            </a:r>
            <a:r>
              <a:rPr lang="en-GB" sz="1800" dirty="0" err="1"/>
              <a:t>sd</a:t>
            </a:r>
            <a:r>
              <a:rPr lang="en-GB" sz="1800" dirty="0"/>
              <a:t>(20 20))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267ADF-F873-9FBE-D846-75D949E9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winratiopower</a:t>
            </a:r>
            <a:r>
              <a:rPr lang="en-US" dirty="0"/>
              <a:t> for sample size calculations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2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54EFDD1-BC57-F5C9-0D5A-E872C19E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12519"/>
            <a:ext cx="8229599" cy="48072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Study parameters:</a:t>
            </a:r>
          </a:p>
          <a:p>
            <a:pPr marL="0" indent="0">
              <a:buNone/>
            </a:pPr>
            <a:r>
              <a:rPr lang="en-US" sz="1800" dirty="0"/>
              <a:t>alpha =  0.0500</a:t>
            </a:r>
          </a:p>
          <a:p>
            <a:pPr marL="0" indent="0">
              <a:buNone/>
            </a:pPr>
            <a:r>
              <a:rPr lang="en-US" sz="1800" dirty="0"/>
              <a:t>power =  0.8000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Estimated percentage of wins, losses and ties:</a:t>
            </a:r>
          </a:p>
          <a:p>
            <a:pPr marL="0" indent="0">
              <a:buNone/>
            </a:pPr>
            <a:r>
              <a:rPr lang="en-US" sz="1800" dirty="0"/>
              <a:t>Level          Wins      Ties      Losses</a:t>
            </a:r>
          </a:p>
          <a:p>
            <a:pPr marL="0" indent="0">
              <a:buNone/>
            </a:pPr>
            <a:r>
              <a:rPr lang="en-US" sz="1800" dirty="0"/>
              <a:t>Level 1        0.14      0.76      0.10</a:t>
            </a:r>
          </a:p>
          <a:p>
            <a:pPr marL="0" indent="0">
              <a:buNone/>
            </a:pPr>
            <a:r>
              <a:rPr lang="en-US" sz="1800" dirty="0"/>
              <a:t>Level 2        0.44      0.00      0.32</a:t>
            </a:r>
          </a:p>
          <a:p>
            <a:pPr marL="0" indent="0">
              <a:buNone/>
            </a:pPr>
            <a:r>
              <a:rPr lang="en-US" sz="1800" dirty="0"/>
              <a:t>Overall        0.59      0.00      0.41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Estimated sample size: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highlight>
                  <a:srgbClr val="FFFF00"/>
                </a:highlight>
              </a:rPr>
              <a:t>N = 354.9</a:t>
            </a:r>
          </a:p>
          <a:p>
            <a:pPr marL="0" indent="0">
              <a:buNone/>
            </a:pPr>
            <a:r>
              <a:rPr lang="en-US" sz="1800" b="1" dirty="0">
                <a:highlight>
                  <a:srgbClr val="FFFF00"/>
                </a:highlight>
              </a:rPr>
              <a:t>N per group = 177.5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609EC03-EEB2-661F-B1FF-6554878D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9132"/>
            <a:ext cx="6697132" cy="623236"/>
          </a:xfrm>
        </p:spPr>
        <p:txBody>
          <a:bodyPr/>
          <a:lstStyle/>
          <a:p>
            <a:r>
              <a:rPr lang="en-US" dirty="0" err="1"/>
              <a:t>winratiopower</a:t>
            </a:r>
            <a:r>
              <a:rPr lang="en-US" dirty="0"/>
              <a:t> for sample size calculations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27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hierarchical outcomes and the win ratio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example analysis using the win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winratiotest</a:t>
            </a:r>
            <a:r>
              <a:rPr lang="en-US" dirty="0"/>
              <a:t>: our Stata package for analysis using the win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18E980-C341-D653-DDAF-6EF91A9F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91919"/>
            <a:ext cx="8077200" cy="48072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winratiotest</a:t>
            </a:r>
            <a:r>
              <a:rPr lang="en-US" dirty="0"/>
              <a:t> allows flexible analysis of hierarchical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Functionality comparable with equivalent packages in R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Flexible sample size calculations unique to Stata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Future work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	Improve speed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Other measures of treatment benefit for hierarchical outcomes (e.g. win benefit)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9A921-4861-DE53-ACD3-7166A816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44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491919"/>
            <a:ext cx="8096250" cy="4807281"/>
          </a:xfrm>
        </p:spPr>
        <p:txBody>
          <a:bodyPr/>
          <a:lstStyle/>
          <a:p>
            <a:r>
              <a:rPr lang="en-US" dirty="0"/>
              <a:t>Clinical trials regularly use composite outcomes</a:t>
            </a:r>
          </a:p>
          <a:p>
            <a:pPr lvl="1"/>
            <a:r>
              <a:rPr lang="en-US" dirty="0"/>
              <a:t>2 or more distinct ‘component’ events (e.g. death and heart failure hospitalization [HFH]) </a:t>
            </a:r>
          </a:p>
          <a:p>
            <a:endParaRPr lang="en-US" dirty="0"/>
          </a:p>
          <a:p>
            <a:r>
              <a:rPr lang="en-US" dirty="0"/>
              <a:t>Often analysis uses time-to-first event </a:t>
            </a:r>
          </a:p>
          <a:p>
            <a:pPr lvl="1"/>
            <a:r>
              <a:rPr lang="en-US" dirty="0"/>
              <a:t>Cox proportional hazards models </a:t>
            </a:r>
          </a:p>
          <a:p>
            <a:pPr lvl="1"/>
            <a:r>
              <a:rPr lang="en-US" dirty="0"/>
              <a:t>Hazard ratio, 95% CI, p-value </a:t>
            </a:r>
          </a:p>
          <a:p>
            <a:endParaRPr lang="en-US" dirty="0"/>
          </a:p>
          <a:p>
            <a:r>
              <a:rPr lang="en-US" dirty="0"/>
              <a:t>Limitations: </a:t>
            </a:r>
          </a:p>
          <a:p>
            <a:pPr lvl="1"/>
            <a:r>
              <a:rPr lang="en-US" dirty="0"/>
              <a:t>Components count equally </a:t>
            </a:r>
          </a:p>
          <a:p>
            <a:pPr lvl="2"/>
            <a:r>
              <a:rPr lang="en-US" dirty="0"/>
              <a:t>(e.g. HFH counts same as death)</a:t>
            </a:r>
          </a:p>
          <a:p>
            <a:pPr lvl="1"/>
            <a:r>
              <a:rPr lang="en-US" dirty="0"/>
              <a:t>Only first event counted</a:t>
            </a:r>
          </a:p>
          <a:p>
            <a:pPr lvl="2"/>
            <a:r>
              <a:rPr lang="en-GB" dirty="0"/>
              <a:t>HFH followed by death</a:t>
            </a:r>
            <a:r>
              <a:rPr lang="en-GB" dirty="0">
                <a:sym typeface="Wingdings" panose="05000000000000000000" pitchFamily="2" charset="2"/>
              </a:rPr>
              <a:t> death </a:t>
            </a:r>
            <a:r>
              <a:rPr lang="en-GB" dirty="0"/>
              <a:t>ignored</a:t>
            </a:r>
          </a:p>
          <a:p>
            <a:pPr marL="685983" lvl="2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composite outcomes</a:t>
            </a:r>
          </a:p>
        </p:txBody>
      </p:sp>
    </p:spTree>
    <p:extLst>
      <p:ext uri="{BB962C8B-B14F-4D97-AF65-F5344CB8AC3E}">
        <p14:creationId xmlns:p14="http://schemas.microsoft.com/office/powerpoint/2010/main" val="166513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200874-4AE1-C53E-2B78-062464DD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2132"/>
            <a:ext cx="6697132" cy="623236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 of conventional composite outcomes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213A5-D44E-F1DB-882E-01D63D940032}"/>
              </a:ext>
            </a:extLst>
          </p:cNvPr>
          <p:cNvSpPr txBox="1">
            <a:spLocks/>
          </p:cNvSpPr>
          <p:nvPr/>
        </p:nvSpPr>
        <p:spPr>
          <a:xfrm>
            <a:off x="376185" y="4029449"/>
            <a:ext cx="8064574" cy="2090234"/>
          </a:xfrm>
          <a:prstGeom prst="rect">
            <a:avLst/>
          </a:prstGeom>
        </p:spPr>
        <p:txBody>
          <a:bodyPr/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Conventional analysis: patient A’s experience is worse</a:t>
            </a:r>
          </a:p>
          <a:p>
            <a:pPr>
              <a:lnSpc>
                <a:spcPct val="150000"/>
              </a:lnSpc>
            </a:pPr>
            <a:r>
              <a:rPr lang="en-US" dirty="0"/>
              <a:t>But does not reflect clinical reality</a:t>
            </a:r>
          </a:p>
          <a:p>
            <a:pPr>
              <a:lnSpc>
                <a:spcPct val="150000"/>
              </a:lnSpc>
            </a:pPr>
            <a:r>
              <a:rPr lang="en-US" dirty="0"/>
              <a:t>Hierarchical outcomes can help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FE4477-BBED-AE9F-3459-4236C20F2216}"/>
              </a:ext>
            </a:extLst>
          </p:cNvPr>
          <p:cNvGrpSpPr/>
          <p:nvPr/>
        </p:nvGrpSpPr>
        <p:grpSpPr>
          <a:xfrm>
            <a:off x="6319779" y="1999562"/>
            <a:ext cx="2423705" cy="1233615"/>
            <a:chOff x="5916056" y="4994950"/>
            <a:chExt cx="2423705" cy="123361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9A323B7-A854-E674-F0F9-D504F1467A1B}"/>
                </a:ext>
              </a:extLst>
            </p:cNvPr>
            <p:cNvSpPr/>
            <p:nvPr/>
          </p:nvSpPr>
          <p:spPr>
            <a:xfrm>
              <a:off x="5916056" y="4994950"/>
              <a:ext cx="2423705" cy="12336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5403B5-69B9-B112-C71E-5F648D46E351}"/>
                </a:ext>
              </a:extLst>
            </p:cNvPr>
            <p:cNvCxnSpPr/>
            <p:nvPr/>
          </p:nvCxnSpPr>
          <p:spPr>
            <a:xfrm>
              <a:off x="6074333" y="5223193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E7CC461-C203-69FE-D8E3-1B6C3871F94B}"/>
                </a:ext>
              </a:extLst>
            </p:cNvPr>
            <p:cNvCxnSpPr/>
            <p:nvPr/>
          </p:nvCxnSpPr>
          <p:spPr>
            <a:xfrm>
              <a:off x="6074333" y="6005963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9B6468-AA70-40F4-9D0A-3F1C040AE38C}"/>
                </a:ext>
              </a:extLst>
            </p:cNvPr>
            <p:cNvGrpSpPr/>
            <p:nvPr/>
          </p:nvGrpSpPr>
          <p:grpSpPr>
            <a:xfrm>
              <a:off x="6074333" y="5527189"/>
              <a:ext cx="720000" cy="165253"/>
              <a:chOff x="6074333" y="5593011"/>
              <a:chExt cx="720000" cy="165253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03160AE-FEB8-EF99-2EE9-07F53F7564E1}"/>
                  </a:ext>
                </a:extLst>
              </p:cNvPr>
              <p:cNvCxnSpPr/>
              <p:nvPr/>
            </p:nvCxnSpPr>
            <p:spPr>
              <a:xfrm>
                <a:off x="6074333" y="5669491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amond 10">
                <a:extLst>
                  <a:ext uri="{FF2B5EF4-FFF2-40B4-BE49-F238E27FC236}">
                    <a16:creationId xmlns:a16="http://schemas.microsoft.com/office/drawing/2014/main" id="{55866E9C-12BC-FAF4-407A-7C3BF3FE4D7F}"/>
                  </a:ext>
                </a:extLst>
              </p:cNvPr>
              <p:cNvSpPr/>
              <p:nvPr/>
            </p:nvSpPr>
            <p:spPr>
              <a:xfrm>
                <a:off x="6379249" y="5593011"/>
                <a:ext cx="154236" cy="165253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4EE65A-5D89-7DFB-4F66-B106C37C3BE5}"/>
                </a:ext>
              </a:extLst>
            </p:cNvPr>
            <p:cNvSpPr txBox="1"/>
            <p:nvPr/>
          </p:nvSpPr>
          <p:spPr>
            <a:xfrm>
              <a:off x="7023253" y="5038527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Death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EACC96-4087-C107-C645-ECC9305F94B1}"/>
                </a:ext>
              </a:extLst>
            </p:cNvPr>
            <p:cNvSpPr txBox="1"/>
            <p:nvPr/>
          </p:nvSpPr>
          <p:spPr>
            <a:xfrm>
              <a:off x="7023253" y="5419003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HFH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0CC64F-749A-7E3B-E0B3-63916FF723E8}"/>
                </a:ext>
              </a:extLst>
            </p:cNvPr>
            <p:cNvSpPr txBox="1"/>
            <p:nvPr/>
          </p:nvSpPr>
          <p:spPr>
            <a:xfrm>
              <a:off x="7013221" y="579625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Censored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510C42-8A26-0DAD-CCB7-66AB9977C710}"/>
              </a:ext>
            </a:extLst>
          </p:cNvPr>
          <p:cNvGrpSpPr/>
          <p:nvPr/>
        </p:nvGrpSpPr>
        <p:grpSpPr>
          <a:xfrm>
            <a:off x="486241" y="2115957"/>
            <a:ext cx="4856937" cy="1090306"/>
            <a:chOff x="533903" y="2673894"/>
            <a:chExt cx="4856937" cy="10903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582011-A122-04FD-1C8B-7A243527CE52}"/>
                </a:ext>
              </a:extLst>
            </p:cNvPr>
            <p:cNvCxnSpPr/>
            <p:nvPr/>
          </p:nvCxnSpPr>
          <p:spPr>
            <a:xfrm>
              <a:off x="926840" y="2910250"/>
              <a:ext cx="446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1668973C-7176-7690-47E8-FFAA97AD13C7}"/>
                </a:ext>
              </a:extLst>
            </p:cNvPr>
            <p:cNvSpPr/>
            <p:nvPr/>
          </p:nvSpPr>
          <p:spPr>
            <a:xfrm>
              <a:off x="2390977" y="2830442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C67F61-BA4C-D842-0AFC-3D45D3DA8ACB}"/>
                </a:ext>
              </a:extLst>
            </p:cNvPr>
            <p:cNvSpPr txBox="1"/>
            <p:nvPr/>
          </p:nvSpPr>
          <p:spPr>
            <a:xfrm>
              <a:off x="533903" y="2673894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134B48-33A8-546A-8B6D-A4C138BD7512}"/>
                </a:ext>
              </a:extLst>
            </p:cNvPr>
            <p:cNvSpPr txBox="1"/>
            <p:nvPr/>
          </p:nvSpPr>
          <p:spPr>
            <a:xfrm>
              <a:off x="543428" y="3272299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91E91D-05A6-C67C-DB23-D198D25ACD0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40" y="2684200"/>
              <a:ext cx="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F8FCF6F3-02A0-2AF8-E441-95043D2821B1}"/>
                </a:ext>
              </a:extLst>
            </p:cNvPr>
            <p:cNvSpPr/>
            <p:nvPr/>
          </p:nvSpPr>
          <p:spPr>
            <a:xfrm>
              <a:off x="4194377" y="2824092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F6DAE88-53FB-6ED1-1DB5-1692DA571C8A}"/>
                </a:ext>
              </a:extLst>
            </p:cNvPr>
            <p:cNvCxnSpPr/>
            <p:nvPr/>
          </p:nvCxnSpPr>
          <p:spPr>
            <a:xfrm>
              <a:off x="926840" y="3506054"/>
              <a:ext cx="39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F8EBD850-DE73-7A1A-DD7B-391BC14A27DF}"/>
                </a:ext>
              </a:extLst>
            </p:cNvPr>
            <p:cNvSpPr/>
            <p:nvPr/>
          </p:nvSpPr>
          <p:spPr>
            <a:xfrm>
              <a:off x="3975302" y="3417549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0039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281216-EA02-A4B5-DF6F-4D14279D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22" y="1197419"/>
            <a:ext cx="8548219" cy="1649813"/>
          </a:xfrm>
        </p:spPr>
        <p:txBody>
          <a:bodyPr/>
          <a:lstStyle/>
          <a:p>
            <a:r>
              <a:rPr lang="en-US" dirty="0"/>
              <a:t>Provide flexibility by defining a hierarchy of events</a:t>
            </a:r>
          </a:p>
          <a:p>
            <a:pPr lvl="1"/>
            <a:r>
              <a:rPr lang="en-US" dirty="0"/>
              <a:t>Death most important</a:t>
            </a:r>
          </a:p>
          <a:p>
            <a:pPr lvl="1"/>
            <a:r>
              <a:rPr lang="en-US" dirty="0"/>
              <a:t>HFH next most important</a:t>
            </a:r>
          </a:p>
          <a:p>
            <a:r>
              <a:rPr lang="en-US" dirty="0"/>
              <a:t>Evaluate outcomes in order. Stop once patients are untied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67FD201-9E53-B89C-278F-B0E77B3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400"/>
            <a:ext cx="6697663" cy="622300"/>
          </a:xfrm>
        </p:spPr>
        <p:txBody>
          <a:bodyPr/>
          <a:lstStyle/>
          <a:p>
            <a:r>
              <a:rPr lang="en-US" dirty="0"/>
              <a:t>Hierarchical outcomes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0563AC-8A21-0695-28BA-3468C1171FF8}"/>
              </a:ext>
            </a:extLst>
          </p:cNvPr>
          <p:cNvSpPr txBox="1">
            <a:spLocks/>
          </p:cNvSpPr>
          <p:nvPr/>
        </p:nvSpPr>
        <p:spPr>
          <a:xfrm>
            <a:off x="5704087" y="3189090"/>
            <a:ext cx="3308865" cy="90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en-US" sz="2400" b="1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447675" indent="-179388" algn="l" defTabSz="358775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628650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4863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985838" indent="-179388" algn="l" defTabSz="3600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166813" indent="-179388" algn="l" defTabSz="914400" rtl="0" eaLnBrk="1" latinLnBrk="0" hangingPunct="1">
              <a:spcBef>
                <a:spcPct val="20000"/>
              </a:spcBef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464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0000" indent="-17938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4113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Patient B died first, therefore Patient A is the ‘winner’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3D1494-38DB-9919-C144-DCD4972E8AB6}"/>
              </a:ext>
            </a:extLst>
          </p:cNvPr>
          <p:cNvSpPr txBox="1">
            <a:spLocks/>
          </p:cNvSpPr>
          <p:nvPr/>
        </p:nvSpPr>
        <p:spPr>
          <a:xfrm>
            <a:off x="5599414" y="4260224"/>
            <a:ext cx="3560350" cy="1256587"/>
          </a:xfrm>
          <a:prstGeom prst="rect">
            <a:avLst/>
          </a:prstGeom>
        </p:spPr>
        <p:txBody>
          <a:bodyPr>
            <a:noAutofit/>
          </a:bodyPr>
          <a:lstStyle>
            <a:lvl1pPr marL="257244" indent="-257244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Neither patient dies -</a:t>
            </a:r>
            <a:r>
              <a:rPr lang="en-US" sz="1800" b="1" dirty="0">
                <a:sym typeface="Wingdings" panose="05000000000000000000" pitchFamily="2" charset="2"/>
              </a:rPr>
              <a:t> go to next outcome (HFH)</a:t>
            </a:r>
          </a:p>
          <a:p>
            <a:pPr marL="0" indent="0">
              <a:buNone/>
            </a:pPr>
            <a:r>
              <a:rPr lang="en-US" sz="1800" b="1" dirty="0">
                <a:sym typeface="Wingdings" panose="05000000000000000000" pitchFamily="2" charset="2"/>
              </a:rPr>
              <a:t>Patient B is the first to have a HFH. Patient A is the ‘winner’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AE160C-0C95-6C83-A746-134D12FBE2CC}"/>
              </a:ext>
            </a:extLst>
          </p:cNvPr>
          <p:cNvGrpSpPr/>
          <p:nvPr/>
        </p:nvGrpSpPr>
        <p:grpSpPr>
          <a:xfrm>
            <a:off x="100648" y="3024865"/>
            <a:ext cx="4856937" cy="883798"/>
            <a:chOff x="533903" y="2673894"/>
            <a:chExt cx="4856937" cy="88379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C5B2D38-0303-4008-0950-D90101E06A62}"/>
                </a:ext>
              </a:extLst>
            </p:cNvPr>
            <p:cNvCxnSpPr/>
            <p:nvPr/>
          </p:nvCxnSpPr>
          <p:spPr>
            <a:xfrm>
              <a:off x="926840" y="2910250"/>
              <a:ext cx="446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46F71F30-F281-2A34-2BD0-147F05ED428A}"/>
                </a:ext>
              </a:extLst>
            </p:cNvPr>
            <p:cNvSpPr/>
            <p:nvPr/>
          </p:nvSpPr>
          <p:spPr>
            <a:xfrm>
              <a:off x="2390977" y="2830442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876FDE-885B-18E9-61AF-DC0C2678C7D4}"/>
                </a:ext>
              </a:extLst>
            </p:cNvPr>
            <p:cNvSpPr txBox="1"/>
            <p:nvPr/>
          </p:nvSpPr>
          <p:spPr>
            <a:xfrm>
              <a:off x="533903" y="2673894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B11EFE-A68C-57CB-7FC5-30D35AC84C16}"/>
                </a:ext>
              </a:extLst>
            </p:cNvPr>
            <p:cNvSpPr txBox="1"/>
            <p:nvPr/>
          </p:nvSpPr>
          <p:spPr>
            <a:xfrm>
              <a:off x="543428" y="3096027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EBD1ACA-B85A-8A7F-5D94-15B68D653EE2}"/>
                </a:ext>
              </a:extLst>
            </p:cNvPr>
            <p:cNvCxnSpPr>
              <a:cxnSpLocks/>
            </p:cNvCxnSpPr>
            <p:nvPr/>
          </p:nvCxnSpPr>
          <p:spPr>
            <a:xfrm>
              <a:off x="926840" y="2684200"/>
              <a:ext cx="0" cy="86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AFC91060-A1FE-1A6B-64D6-2A83881082D0}"/>
                </a:ext>
              </a:extLst>
            </p:cNvPr>
            <p:cNvSpPr/>
            <p:nvPr/>
          </p:nvSpPr>
          <p:spPr>
            <a:xfrm>
              <a:off x="4194377" y="2824092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994F74-282F-DA3D-2828-8A09D0EE3E40}"/>
                </a:ext>
              </a:extLst>
            </p:cNvPr>
            <p:cNvCxnSpPr/>
            <p:nvPr/>
          </p:nvCxnSpPr>
          <p:spPr>
            <a:xfrm>
              <a:off x="926840" y="3329782"/>
              <a:ext cx="39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9F9BE8B1-6E02-BD39-4C7D-6FEB74726B38}"/>
                </a:ext>
              </a:extLst>
            </p:cNvPr>
            <p:cNvSpPr/>
            <p:nvPr/>
          </p:nvSpPr>
          <p:spPr>
            <a:xfrm>
              <a:off x="3975302" y="3241277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F7C38F-1F5F-7317-BEC4-D9947CCB4818}"/>
              </a:ext>
            </a:extLst>
          </p:cNvPr>
          <p:cNvGrpSpPr/>
          <p:nvPr/>
        </p:nvGrpSpPr>
        <p:grpSpPr>
          <a:xfrm>
            <a:off x="110173" y="4426853"/>
            <a:ext cx="4856937" cy="883798"/>
            <a:chOff x="533903" y="2673894"/>
            <a:chExt cx="4856937" cy="88379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2CFBFDA-938E-EAFC-22F4-9A1C80F9A529}"/>
                </a:ext>
              </a:extLst>
            </p:cNvPr>
            <p:cNvCxnSpPr/>
            <p:nvPr/>
          </p:nvCxnSpPr>
          <p:spPr>
            <a:xfrm>
              <a:off x="926840" y="2910250"/>
              <a:ext cx="446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88F48469-534B-1F0A-83A6-0B39821133C3}"/>
                </a:ext>
              </a:extLst>
            </p:cNvPr>
            <p:cNvSpPr/>
            <p:nvPr/>
          </p:nvSpPr>
          <p:spPr>
            <a:xfrm>
              <a:off x="3591815" y="2830442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3D43D5-8E91-38B3-EDA7-FACA989F82FA}"/>
                </a:ext>
              </a:extLst>
            </p:cNvPr>
            <p:cNvSpPr txBox="1"/>
            <p:nvPr/>
          </p:nvSpPr>
          <p:spPr>
            <a:xfrm>
              <a:off x="533903" y="2673894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495CB-1641-F453-74D7-038B40B16AEF}"/>
                </a:ext>
              </a:extLst>
            </p:cNvPr>
            <p:cNvSpPr txBox="1"/>
            <p:nvPr/>
          </p:nvSpPr>
          <p:spPr>
            <a:xfrm>
              <a:off x="543428" y="3096027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D214569-92D9-BA5B-C5BB-F838F882764D}"/>
                </a:ext>
              </a:extLst>
            </p:cNvPr>
            <p:cNvCxnSpPr>
              <a:cxnSpLocks/>
            </p:cNvCxnSpPr>
            <p:nvPr/>
          </p:nvCxnSpPr>
          <p:spPr>
            <a:xfrm>
              <a:off x="926840" y="2684200"/>
              <a:ext cx="0" cy="86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6A21BCC-1FD3-4369-EADB-EA1192E94C10}"/>
                </a:ext>
              </a:extLst>
            </p:cNvPr>
            <p:cNvCxnSpPr/>
            <p:nvPr/>
          </p:nvCxnSpPr>
          <p:spPr>
            <a:xfrm>
              <a:off x="926840" y="3329782"/>
              <a:ext cx="417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B09A2B46-3E05-425A-2406-0D57BFD595DE}"/>
                </a:ext>
              </a:extLst>
            </p:cNvPr>
            <p:cNvSpPr/>
            <p:nvPr/>
          </p:nvSpPr>
          <p:spPr>
            <a:xfrm>
              <a:off x="2245651" y="3252294"/>
              <a:ext cx="154236" cy="16525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7CE585-7EB4-A3F7-6579-3FFBD23E5318}"/>
              </a:ext>
            </a:extLst>
          </p:cNvPr>
          <p:cNvGrpSpPr/>
          <p:nvPr/>
        </p:nvGrpSpPr>
        <p:grpSpPr>
          <a:xfrm>
            <a:off x="700310" y="5613644"/>
            <a:ext cx="2423705" cy="1130211"/>
            <a:chOff x="5916056" y="4994950"/>
            <a:chExt cx="2423705" cy="113021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5FB980-B127-0236-48C7-FB496E58489E}"/>
                </a:ext>
              </a:extLst>
            </p:cNvPr>
            <p:cNvSpPr/>
            <p:nvPr/>
          </p:nvSpPr>
          <p:spPr>
            <a:xfrm>
              <a:off x="5916056" y="4994950"/>
              <a:ext cx="2423705" cy="11302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6768926-ABA3-B375-8A17-66BA75756872}"/>
                </a:ext>
              </a:extLst>
            </p:cNvPr>
            <p:cNvCxnSpPr/>
            <p:nvPr/>
          </p:nvCxnSpPr>
          <p:spPr>
            <a:xfrm>
              <a:off x="6074333" y="5223193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802497A-1E55-AD2A-B9E9-82613C7D18B2}"/>
                </a:ext>
              </a:extLst>
            </p:cNvPr>
            <p:cNvCxnSpPr/>
            <p:nvPr/>
          </p:nvCxnSpPr>
          <p:spPr>
            <a:xfrm>
              <a:off x="6090854" y="5917827"/>
              <a:ext cx="72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9F70AE6-42CF-0DA8-C852-42FF8A78B7C2}"/>
                </a:ext>
              </a:extLst>
            </p:cNvPr>
            <p:cNvGrpSpPr/>
            <p:nvPr/>
          </p:nvGrpSpPr>
          <p:grpSpPr>
            <a:xfrm>
              <a:off x="6090854" y="5483121"/>
              <a:ext cx="720000" cy="165253"/>
              <a:chOff x="6090854" y="5548943"/>
              <a:chExt cx="720000" cy="165253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8C52EA9-E880-F22E-32C8-F59AA42C7197}"/>
                  </a:ext>
                </a:extLst>
              </p:cNvPr>
              <p:cNvCxnSpPr/>
              <p:nvPr/>
            </p:nvCxnSpPr>
            <p:spPr>
              <a:xfrm>
                <a:off x="6090854" y="5625423"/>
                <a:ext cx="72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Diamond 35">
                <a:extLst>
                  <a:ext uri="{FF2B5EF4-FFF2-40B4-BE49-F238E27FC236}">
                    <a16:creationId xmlns:a16="http://schemas.microsoft.com/office/drawing/2014/main" id="{EB2B5B28-8329-3BEB-ECF9-DFF4ACCC49D2}"/>
                  </a:ext>
                </a:extLst>
              </p:cNvPr>
              <p:cNvSpPr/>
              <p:nvPr/>
            </p:nvSpPr>
            <p:spPr>
              <a:xfrm>
                <a:off x="6395770" y="5548943"/>
                <a:ext cx="154236" cy="165253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8A81C0-DB85-C697-C738-11968AE3C54F}"/>
                </a:ext>
              </a:extLst>
            </p:cNvPr>
            <p:cNvSpPr txBox="1"/>
            <p:nvPr/>
          </p:nvSpPr>
          <p:spPr>
            <a:xfrm>
              <a:off x="7023253" y="5038527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Death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B6197A-8F48-7410-9C66-0351E7F00060}"/>
                </a:ext>
              </a:extLst>
            </p:cNvPr>
            <p:cNvSpPr txBox="1"/>
            <p:nvPr/>
          </p:nvSpPr>
          <p:spPr>
            <a:xfrm>
              <a:off x="7039774" y="5374935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HFH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DD2D01-A9D6-8C87-F60B-5193DADBE5A1}"/>
                </a:ext>
              </a:extLst>
            </p:cNvPr>
            <p:cNvSpPr txBox="1"/>
            <p:nvPr/>
          </p:nvSpPr>
          <p:spPr>
            <a:xfrm>
              <a:off x="7029742" y="5708115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Censored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31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8A387-0C00-1F09-CA1E-0D06213CC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91919"/>
            <a:ext cx="8229599" cy="4807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Involves comparing pairs of treated and control patients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 pairs of patients</a:t>
            </a:r>
          </a:p>
          <a:p>
            <a:pPr lvl="1"/>
            <a:r>
              <a:rPr lang="en-US" dirty="0"/>
              <a:t>Treated patient has better outcome = </a:t>
            </a:r>
            <a:r>
              <a:rPr lang="en-US" b="1" u="sng" dirty="0"/>
              <a:t>win</a:t>
            </a:r>
          </a:p>
          <a:p>
            <a:pPr lvl="1"/>
            <a:r>
              <a:rPr lang="en-US" dirty="0"/>
              <a:t>Control patient has better outcome = </a:t>
            </a:r>
            <a:r>
              <a:rPr lang="en-US" b="1" u="sng" dirty="0"/>
              <a:t>loss</a:t>
            </a:r>
          </a:p>
          <a:p>
            <a:pPr lvl="1"/>
            <a:r>
              <a:rPr lang="en-US" dirty="0"/>
              <a:t>The same outcomes (e.g. no death or HFH) = </a:t>
            </a:r>
            <a:r>
              <a:rPr lang="en-US" b="1" u="sng" dirty="0"/>
              <a:t>tie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Do this for all possible pairs of patients (unmatched win ratio)</a:t>
            </a:r>
          </a:p>
          <a:p>
            <a:pPr lvl="1"/>
            <a:r>
              <a:rPr lang="en-US" dirty="0"/>
              <a:t>Compare all 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treated patients to all N</a:t>
            </a:r>
            <a:r>
              <a:rPr lang="en-US" baseline="-25000" dirty="0"/>
              <a:t>c</a:t>
            </a:r>
            <a:r>
              <a:rPr lang="en-US" dirty="0"/>
              <a:t> control patients  	(i.e. 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comparisons)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87981-B89F-3503-A4CA-2D2BE10A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trials using hierarchical outcomes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3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7784E-216C-B5CE-C22B-FE82968C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491919"/>
            <a:ext cx="7823200" cy="4807281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Need measure of benefit: win ratio  (</a:t>
            </a:r>
            <a:r>
              <a:rPr lang="en-US" dirty="0" err="1">
                <a:latin typeface="+mj-lt"/>
              </a:rPr>
              <a:t>Eur</a:t>
            </a:r>
            <a:r>
              <a:rPr lang="en-US" dirty="0">
                <a:latin typeface="+mj-lt"/>
              </a:rPr>
              <a:t> Heart J.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2012:33(2):176-82)</a:t>
            </a:r>
            <a:endParaRPr lang="en-US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 # wins / # losses</a:t>
            </a:r>
          </a:p>
          <a:p>
            <a:pPr lvl="1"/>
            <a:r>
              <a:rPr lang="en-US" sz="2000" dirty="0">
                <a:latin typeface="+mj-lt"/>
              </a:rPr>
              <a:t>Win ratio &gt; 1 means benefit, Win ratio &lt; 1 means harm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Need a way to evaluate strength of evidence: </a:t>
            </a:r>
          </a:p>
          <a:p>
            <a:pPr marL="300117" lvl="1" indent="0">
              <a:buNone/>
            </a:pPr>
            <a:r>
              <a:rPr lang="en-US" dirty="0">
                <a:latin typeface="+mj-lt"/>
              </a:rPr>
              <a:t>Does treated patient win (significantly) more often than they lose</a:t>
            </a:r>
          </a:p>
          <a:p>
            <a:pPr marL="300117" lvl="1" indent="0">
              <a:buNone/>
            </a:pPr>
            <a:r>
              <a:rPr lang="en-US" dirty="0">
                <a:latin typeface="+mj-lt"/>
                <a:sym typeface="Wingdings" panose="05000000000000000000" pitchFamily="2" charset="2"/>
              </a:rPr>
              <a:t>P-value </a:t>
            </a:r>
            <a:r>
              <a:rPr lang="en-US" dirty="0">
                <a:latin typeface="+mj-lt"/>
              </a:rPr>
              <a:t>Finkelstein-Schoenfeld test (</a:t>
            </a:r>
            <a:r>
              <a:rPr lang="en-GB" dirty="0">
                <a:effectLst/>
                <a:latin typeface="+mj-lt"/>
              </a:rPr>
              <a:t>Statist. Med. 1999: 18, 1341–1354)</a:t>
            </a:r>
            <a:endParaRPr lang="en-US" dirty="0">
              <a:latin typeface="+mj-lt"/>
            </a:endParaRPr>
          </a:p>
          <a:p>
            <a:pPr marL="342991" lvl="1" indent="0">
              <a:buNone/>
            </a:pPr>
            <a:endParaRPr lang="en-US" dirty="0">
              <a:latin typeface="+mj-lt"/>
            </a:endParaRPr>
          </a:p>
          <a:p>
            <a:pPr marL="342991" lvl="1" indent="0">
              <a:buNone/>
            </a:pPr>
            <a:endParaRPr lang="en-US" sz="2000" dirty="0">
              <a:latin typeface="+mj-lt"/>
            </a:endParaRPr>
          </a:p>
          <a:p>
            <a:pPr marL="42874" indent="0">
              <a:buNone/>
            </a:pPr>
            <a:endParaRPr lang="en-US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E0D3D1-209A-56FB-A5DE-089DDF94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trials using hierarchical outcomes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58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26168-3BDF-760F-AFF9-B68809DE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491919"/>
            <a:ext cx="8020050" cy="48072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Heart failure patients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Mitraclip</a:t>
            </a:r>
            <a:r>
              <a:rPr lang="en-US" dirty="0"/>
              <a:t> device arm (n=302)</a:t>
            </a:r>
          </a:p>
          <a:p>
            <a:pPr marL="0" indent="0">
              <a:buNone/>
            </a:pPr>
            <a:r>
              <a:rPr lang="en-US" dirty="0"/>
              <a:t>	Control (n=312)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Followed up for 12-24 months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Outcome for win ratio analysis: Death or HFH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Unmatched win ratio</a:t>
            </a:r>
          </a:p>
          <a:p>
            <a:pPr lvl="1"/>
            <a:r>
              <a:rPr lang="en-US" b="1" dirty="0"/>
              <a:t>Compare all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baseline="-25000" dirty="0"/>
              <a:t> </a:t>
            </a:r>
            <a:r>
              <a:rPr lang="en-US" b="1" dirty="0"/>
              <a:t>treated patients to all N</a:t>
            </a:r>
            <a:r>
              <a:rPr lang="en-US" b="1" baseline="-25000" dirty="0"/>
              <a:t>c</a:t>
            </a:r>
            <a:r>
              <a:rPr lang="en-US" b="1" dirty="0"/>
              <a:t> control patients </a:t>
            </a:r>
          </a:p>
          <a:p>
            <a:pPr marL="449262" lvl="2" indent="0">
              <a:buNone/>
            </a:pPr>
            <a:r>
              <a:rPr lang="en-US" b="1" dirty="0"/>
              <a:t>	(i.e. </a:t>
            </a:r>
            <a:r>
              <a:rPr lang="en-US" b="1" dirty="0" err="1"/>
              <a:t>N</a:t>
            </a:r>
            <a:r>
              <a:rPr lang="en-US" b="1" baseline="-25000" dirty="0" err="1"/>
              <a:t>t</a:t>
            </a:r>
            <a:r>
              <a:rPr lang="en-US" b="1" dirty="0" err="1"/>
              <a:t>N</a:t>
            </a:r>
            <a:r>
              <a:rPr lang="en-US" b="1" baseline="-25000" dirty="0" err="1"/>
              <a:t>c</a:t>
            </a:r>
            <a:r>
              <a:rPr lang="en-US" b="1" dirty="0"/>
              <a:t> comparisons)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A760D5-9013-0224-0F71-E010D8DC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COAPT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2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2EA51B-5C54-8E3D-FC63-9FB6B947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win ratio analysis in COAPT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E8B13-8AAF-F67B-01C8-ADB77A186A9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8520" r="36859" b="11965"/>
          <a:stretch/>
        </p:blipFill>
        <p:spPr bwMode="auto">
          <a:xfrm>
            <a:off x="878260" y="2278782"/>
            <a:ext cx="5972175" cy="400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59B-0933-358D-7B62-8872F53727D2}"/>
              </a:ext>
            </a:extLst>
          </p:cNvPr>
          <p:cNvSpPr txBox="1"/>
          <p:nvPr/>
        </p:nvSpPr>
        <p:spPr>
          <a:xfrm>
            <a:off x="5882817" y="206275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For a random pair of patient, the odds that the better outcome occurs in the treated patient=1.61</a:t>
            </a:r>
            <a:endParaRPr lang="en-GB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731F9-FF53-F600-894A-41B65F0E806F}"/>
              </a:ext>
            </a:extLst>
          </p:cNvPr>
          <p:cNvSpPr txBox="1"/>
          <p:nvPr/>
        </p:nvSpPr>
        <p:spPr>
          <a:xfrm>
            <a:off x="5774804" y="3718942"/>
            <a:ext cx="236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66.4% of decisions</a:t>
            </a:r>
            <a:endParaRPr lang="en-GB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B793A-0C96-B7C6-CAB8-418A4686D51C}"/>
              </a:ext>
            </a:extLst>
          </p:cNvPr>
          <p:cNvSpPr txBox="1"/>
          <p:nvPr/>
        </p:nvSpPr>
        <p:spPr>
          <a:xfrm>
            <a:off x="5810893" y="4621157"/>
            <a:ext cx="236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33.6% of decisions</a:t>
            </a:r>
            <a:endParaRPr lang="en-GB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4685831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1473</Words>
  <Application>Microsoft Office PowerPoint</Application>
  <PresentationFormat>On-screen Show (4:3)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Corbel</vt:lpstr>
      <vt:lpstr>merriweather</vt:lpstr>
      <vt:lpstr>open sans</vt:lpstr>
      <vt:lpstr>Times New Roman</vt:lpstr>
      <vt:lpstr>Main_Presentation_Title_Page</vt:lpstr>
      <vt:lpstr>PowerPoint Presentation</vt:lpstr>
      <vt:lpstr>Contents </vt:lpstr>
      <vt:lpstr>Conventional composite outcomes</vt:lpstr>
      <vt:lpstr>Limitation of conventional composite outcomes</vt:lpstr>
      <vt:lpstr>Hierarchical outcomes</vt:lpstr>
      <vt:lpstr>Analyzing trials using hierarchical outcomes </vt:lpstr>
      <vt:lpstr>Analyzing trials using hierarchical outcomes </vt:lpstr>
      <vt:lpstr>Example 1: COAPT </vt:lpstr>
      <vt:lpstr>Example win ratio analysis in COAPT</vt:lpstr>
      <vt:lpstr>winratiotest syntax</vt:lpstr>
      <vt:lpstr>winratiotest optional syntax</vt:lpstr>
      <vt:lpstr>Example: Death and quality of life</vt:lpstr>
      <vt:lpstr>Example: Death and quality of life</vt:lpstr>
      <vt:lpstr>winratiotest output</vt:lpstr>
      <vt:lpstr>Comparison to other software</vt:lpstr>
      <vt:lpstr>Sample size calculations</vt:lpstr>
      <vt:lpstr>Sample size calculations</vt:lpstr>
      <vt:lpstr>winratiopower for sample size calculations</vt:lpstr>
      <vt:lpstr>winratiopower for sample size calculations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John Gregson</cp:lastModifiedBy>
  <cp:revision>67</cp:revision>
  <dcterms:created xsi:type="dcterms:W3CDTF">2017-08-07T14:02:54Z</dcterms:created>
  <dcterms:modified xsi:type="dcterms:W3CDTF">2023-09-06T11:28:40Z</dcterms:modified>
</cp:coreProperties>
</file>