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2"/>
  </p:notesMasterIdLst>
  <p:sldIdLst>
    <p:sldId id="272" r:id="rId2"/>
    <p:sldId id="326" r:id="rId3"/>
    <p:sldId id="306" r:id="rId4"/>
    <p:sldId id="307" r:id="rId5"/>
    <p:sldId id="305" r:id="rId6"/>
    <p:sldId id="308" r:id="rId7"/>
    <p:sldId id="338" r:id="rId8"/>
    <p:sldId id="324" r:id="rId9"/>
    <p:sldId id="313" r:id="rId10"/>
    <p:sldId id="340" r:id="rId11"/>
    <p:sldId id="315" r:id="rId12"/>
    <p:sldId id="316" r:id="rId13"/>
    <p:sldId id="335" r:id="rId14"/>
    <p:sldId id="336" r:id="rId15"/>
    <p:sldId id="320" r:id="rId16"/>
    <p:sldId id="321" r:id="rId17"/>
    <p:sldId id="329" r:id="rId18"/>
    <p:sldId id="331" r:id="rId19"/>
    <p:sldId id="332" r:id="rId20"/>
    <p:sldId id="328" r:id="rId21"/>
    <p:sldId id="334" r:id="rId22"/>
    <p:sldId id="337" r:id="rId23"/>
    <p:sldId id="327" r:id="rId24"/>
    <p:sldId id="323" r:id="rId25"/>
    <p:sldId id="339" r:id="rId26"/>
    <p:sldId id="311" r:id="rId27"/>
    <p:sldId id="312" r:id="rId28"/>
    <p:sldId id="325" r:id="rId29"/>
    <p:sldId id="314" r:id="rId30"/>
    <p:sldId id="33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492405-14EE-413B-C8CA-755FAEE67F18}" name="Tim Morris" initials="TM" userId="S::rmjltnm@ucl.ac.uk::d5677026-e069-4343-9218-bc78e80b7df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00080"/>
    <a:srgbClr val="0B0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79318" autoAdjust="0"/>
  </p:normalViewPr>
  <p:slideViewPr>
    <p:cSldViewPr>
      <p:cViewPr varScale="1">
        <p:scale>
          <a:sx n="57" d="100"/>
          <a:sy n="57" d="100"/>
        </p:scale>
        <p:origin x="78" y="804"/>
      </p:cViewPr>
      <p:guideLst>
        <p:guide orient="horz" pos="2160"/>
        <p:guide pos="3840"/>
      </p:guideLst>
    </p:cSldViewPr>
  </p:slideViewPr>
  <p:outlineViewPr>
    <p:cViewPr>
      <p:scale>
        <a:sx n="33" d="100"/>
        <a:sy n="33" d="100"/>
      </p:scale>
      <p:origin x="0" y="-12486"/>
    </p:cViewPr>
  </p:outlineViewPr>
  <p:notesTextViewPr>
    <p:cViewPr>
      <p:scale>
        <a:sx n="3" d="2"/>
        <a:sy n="3" d="2"/>
      </p:scale>
      <p:origin x="0" y="0"/>
    </p:cViewPr>
  </p:notesTextViewPr>
  <p:sorterViewPr>
    <p:cViewPr>
      <p:scale>
        <a:sx n="120" d="100"/>
        <a:sy n="120" d="100"/>
      </p:scale>
      <p:origin x="0" y="-161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655CA3-9104-41F1-BD58-926C8B42C7B8}" type="datetimeFigureOut">
              <a:rPr lang="en-GB" smtClean="0"/>
              <a:t>06/09/2023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B531A3-7071-4842-8B4D-7D1D7125DA72}" type="slidenum">
              <a:rPr lang="en-GB" smtClean="0"/>
              <a:t>‹#›</a:t>
            </a:fld>
            <a:endParaRPr lang="en-GB"/>
          </a:p>
        </p:txBody>
      </p:sp>
    </p:spTree>
    <p:extLst>
      <p:ext uri="{BB962C8B-B14F-4D97-AF65-F5344CB8AC3E}">
        <p14:creationId xmlns:p14="http://schemas.microsoft.com/office/powerpoint/2010/main" val="804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doi.org/10.1002/sim.6274"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Abstract for 15 minute talk:</a:t>
            </a:r>
          </a:p>
          <a:p>
            <a:endParaRPr lang="en-GB" sz="1000"/>
          </a:p>
          <a:p>
            <a:pPr>
              <a:lnSpc>
                <a:spcPct val="150000"/>
              </a:lnSpc>
              <a:spcAft>
                <a:spcPts val="600"/>
              </a:spcAft>
            </a:pPr>
            <a:r>
              <a:rPr lang="en-GB" sz="1000">
                <a:effectLst/>
                <a:latin typeface="Calibri" panose="020F0502020204030204" pitchFamily="34" charset="0"/>
                <a:ea typeface="Calibri" panose="020F0502020204030204" pitchFamily="34" charset="0"/>
                <a:cs typeface="Times New Roman" panose="02020603050405020304" pitchFamily="18" charset="0"/>
              </a:rPr>
              <a:t>Time-to-event data, such as overall survival in a cancer clinical trial, are commonly right-censored, and this censoring is commonly assumed to be non-informative. While non-informative censoring is plausible when censoring is due to end of study, it is less plausible when censoring is due to loss to follow-up. Sensitivity analyses for departures from the non-informative censoring assumption can be performed using multiple imputation under the Cox model [1]. These have been implemented in R [2] but are not commonly used. We propose a new implementation in Stata.</a:t>
            </a:r>
          </a:p>
          <a:p>
            <a:pPr>
              <a:lnSpc>
                <a:spcPct val="150000"/>
              </a:lnSpc>
              <a:spcAft>
                <a:spcPts val="600"/>
              </a:spcAft>
            </a:pPr>
            <a:r>
              <a:rPr lang="en-GB" sz="1000">
                <a:effectLst/>
                <a:latin typeface="Calibri" panose="020F0502020204030204" pitchFamily="34" charset="0"/>
                <a:ea typeface="Calibri" panose="020F0502020204030204" pitchFamily="34" charset="0"/>
                <a:cs typeface="Times New Roman" panose="02020603050405020304" pitchFamily="18" charset="0"/>
              </a:rPr>
              <a:t>Our ‌existing ‑stsurvimpute‑ command (on SSC) imputes right-censored data under non-informative censoring, using a flexible parametric survival model fitted by -stpm2-. We extend this to allow a sensitivity parameter gamma, representing the log of the hazard ratio in censored individuals versus comparable uncensored individuals (the informative censoring hazard ratio, ICHR). The sensitivity parameter can vary between individuals, and imputed data can be re-censored at the end-of-study time. Because the -mi- suite does not allow imputed variables to be -stset-, we create an imputed data set in -ice- format and analyse it using -mim-. </a:t>
            </a:r>
          </a:p>
          <a:p>
            <a:pPr>
              <a:lnSpc>
                <a:spcPct val="150000"/>
              </a:lnSpc>
              <a:spcAft>
                <a:spcPts val="600"/>
              </a:spcAft>
            </a:pPr>
            <a:r>
              <a:rPr lang="en-GB" sz="1000">
                <a:effectLst/>
                <a:latin typeface="Calibri" panose="020F0502020204030204" pitchFamily="34" charset="0"/>
                <a:ea typeface="Calibri" panose="020F0502020204030204" pitchFamily="34" charset="0"/>
                <a:cs typeface="Times New Roman" panose="02020603050405020304" pitchFamily="18" charset="0"/>
              </a:rPr>
              <a:t>In practice, sensitivity analysis computes the treatment effect for a range of scientifically plausible values of gamma. We illustrate the approach using a cancer clinical trial. </a:t>
            </a:r>
          </a:p>
          <a:p>
            <a:endParaRPr lang="en-GB" sz="1000"/>
          </a:p>
        </p:txBody>
      </p:sp>
      <p:sp>
        <p:nvSpPr>
          <p:cNvPr id="4" name="Slide Number Placeholder 3"/>
          <p:cNvSpPr>
            <a:spLocks noGrp="1"/>
          </p:cNvSpPr>
          <p:nvPr>
            <p:ph type="sldNum" sz="quarter" idx="5"/>
          </p:nvPr>
        </p:nvSpPr>
        <p:spPr/>
        <p:txBody>
          <a:bodyPr/>
          <a:lstStyle/>
          <a:p>
            <a:fld id="{EFB531A3-7071-4842-8B4D-7D1D7125DA72}" type="slidenum">
              <a:rPr lang="en-GB" smtClean="0"/>
              <a:t>3</a:t>
            </a:fld>
            <a:endParaRPr lang="en-GB"/>
          </a:p>
        </p:txBody>
      </p:sp>
    </p:spTree>
    <p:extLst>
      <p:ext uri="{BB962C8B-B14F-4D97-AF65-F5344CB8AC3E}">
        <p14:creationId xmlns:p14="http://schemas.microsoft.com/office/powerpoint/2010/main" val="57497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Abstract for 15 minute talk:</a:t>
            </a:r>
          </a:p>
          <a:p>
            <a:endParaRPr lang="en-GB" sz="1000"/>
          </a:p>
          <a:p>
            <a:pPr>
              <a:lnSpc>
                <a:spcPct val="150000"/>
              </a:lnSpc>
              <a:spcAft>
                <a:spcPts val="600"/>
              </a:spcAft>
            </a:pPr>
            <a:r>
              <a:rPr lang="en-GB" sz="1000">
                <a:effectLst/>
                <a:latin typeface="Calibri" panose="020F0502020204030204" pitchFamily="34" charset="0"/>
                <a:ea typeface="Calibri" panose="020F0502020204030204" pitchFamily="34" charset="0"/>
                <a:cs typeface="Times New Roman" panose="02020603050405020304" pitchFamily="18" charset="0"/>
              </a:rPr>
              <a:t>Time-to-event data, such as overall survival in a cancer clinical trial, are commonly right-censored, and this censoring is commonly assumed to be non-informative. While non-informative censoring is plausible when censoring is due to end of study, it is less plausible when censoring is due to loss to follow-up. Sensitivity analyses for departures from the non-informative censoring assumption can be performed using multiple imputation under the Cox model [1]. These have been implemented in R [2] but are not commonly used. We propose a new implementation in Stata.</a:t>
            </a:r>
          </a:p>
          <a:p>
            <a:pPr>
              <a:lnSpc>
                <a:spcPct val="150000"/>
              </a:lnSpc>
              <a:spcAft>
                <a:spcPts val="600"/>
              </a:spcAft>
            </a:pPr>
            <a:r>
              <a:rPr lang="en-GB" sz="1000">
                <a:effectLst/>
                <a:latin typeface="Calibri" panose="020F0502020204030204" pitchFamily="34" charset="0"/>
                <a:ea typeface="Calibri" panose="020F0502020204030204" pitchFamily="34" charset="0"/>
                <a:cs typeface="Times New Roman" panose="02020603050405020304" pitchFamily="18" charset="0"/>
              </a:rPr>
              <a:t>Our ‌existing ‑stsurvimpute‑ command (on SSC) imputes right-censored data under non-informative censoring, using a flexible parametric survival model fitted by -stpm2-. We extend this to allow a sensitivity parameter gamma, representing the log of the hazard ratio in censored individuals versus comparable uncensored individuals (the informative censoring hazard ratio, ICHR). The sensitivity parameter can vary between individuals, and imputed data can be re-censored at the end-of-study time. Because the -mi- suite does not allow imputed variables to be -stset-, we create an imputed data set in -ice- format and analyse it using -mim-. </a:t>
            </a:r>
          </a:p>
          <a:p>
            <a:pPr>
              <a:lnSpc>
                <a:spcPct val="150000"/>
              </a:lnSpc>
              <a:spcAft>
                <a:spcPts val="600"/>
              </a:spcAft>
            </a:pPr>
            <a:r>
              <a:rPr lang="en-GB" sz="1000">
                <a:effectLst/>
                <a:latin typeface="Calibri" panose="020F0502020204030204" pitchFamily="34" charset="0"/>
                <a:ea typeface="Calibri" panose="020F0502020204030204" pitchFamily="34" charset="0"/>
                <a:cs typeface="Times New Roman" panose="02020603050405020304" pitchFamily="18" charset="0"/>
              </a:rPr>
              <a:t>In practice, sensitivity analysis computes the treatment effect for a range of scientifically plausible values of gamma. We illustrate the approach using a cancer clinical trial. </a:t>
            </a:r>
          </a:p>
          <a:p>
            <a:endParaRPr lang="en-GB" sz="1000"/>
          </a:p>
        </p:txBody>
      </p:sp>
      <p:sp>
        <p:nvSpPr>
          <p:cNvPr id="4" name="Slide Number Placeholder 3"/>
          <p:cNvSpPr>
            <a:spLocks noGrp="1"/>
          </p:cNvSpPr>
          <p:nvPr>
            <p:ph type="sldNum" sz="quarter" idx="5"/>
          </p:nvPr>
        </p:nvSpPr>
        <p:spPr/>
        <p:txBody>
          <a:bodyPr/>
          <a:lstStyle/>
          <a:p>
            <a:fld id="{EFB531A3-7071-4842-8B4D-7D1D7125DA72}" type="slidenum">
              <a:rPr lang="en-GB" smtClean="0"/>
              <a:t>4</a:t>
            </a:fld>
            <a:endParaRPr lang="en-GB"/>
          </a:p>
        </p:txBody>
      </p:sp>
    </p:spTree>
    <p:extLst>
      <p:ext uri="{BB962C8B-B14F-4D97-AF65-F5344CB8AC3E}">
        <p14:creationId xmlns:p14="http://schemas.microsoft.com/office/powerpoint/2010/main" val="187791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a:p>
        </p:txBody>
      </p:sp>
      <p:sp>
        <p:nvSpPr>
          <p:cNvPr id="4" name="Slide Number Placeholder 3"/>
          <p:cNvSpPr>
            <a:spLocks noGrp="1"/>
          </p:cNvSpPr>
          <p:nvPr>
            <p:ph type="sldNum" sz="quarter" idx="5"/>
          </p:nvPr>
        </p:nvSpPr>
        <p:spPr/>
        <p:txBody>
          <a:bodyPr/>
          <a:lstStyle/>
          <a:p>
            <a:fld id="{EFB531A3-7071-4842-8B4D-7D1D7125DA72}" type="slidenum">
              <a:rPr lang="en-GB" smtClean="0"/>
              <a:t>6</a:t>
            </a:fld>
            <a:endParaRPr lang="en-GB"/>
          </a:p>
        </p:txBody>
      </p:sp>
    </p:spTree>
    <p:extLst>
      <p:ext uri="{BB962C8B-B14F-4D97-AF65-F5344CB8AC3E}">
        <p14:creationId xmlns:p14="http://schemas.microsoft.com/office/powerpoint/2010/main" val="2873957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t>Tim asked: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ffectLst/>
                <a:latin typeface="Segoe UI" panose="020B0502040204020203" pitchFamily="34" charset="0"/>
              </a:rPr>
              <a:t>Doesn't this imply we also don't really believe the non-informative censoring model?</a:t>
            </a:r>
            <a:br>
              <a:rPr lang="en-GB" sz="1200">
                <a:effectLst/>
                <a:latin typeface="Segoe UI" panose="020B0502040204020203" pitchFamily="34" charset="0"/>
              </a:rPr>
            </a:br>
            <a:r>
              <a:rPr lang="en-GB" sz="1200">
                <a:effectLst/>
                <a:latin typeface="Segoe UI" panose="020B0502040204020203" pitchFamily="34" charset="0"/>
              </a:rPr>
              <a:t>Do we know how we would modify this model if censoring were caused by an unobserved prognostic factor?</a:t>
            </a:r>
            <a:endParaRPr lang="en-GB" sz="1200">
              <a:effectLst/>
              <a:latin typeface="Arial" panose="020B0604020202020204" pitchFamily="34" charset="0"/>
            </a:endParaRPr>
          </a:p>
          <a:p>
            <a:endParaRPr lang="en-GB" sz="1200"/>
          </a:p>
        </p:txBody>
      </p:sp>
      <p:sp>
        <p:nvSpPr>
          <p:cNvPr id="4" name="Slide Number Placeholder 3"/>
          <p:cNvSpPr>
            <a:spLocks noGrp="1"/>
          </p:cNvSpPr>
          <p:nvPr>
            <p:ph type="sldNum" sz="quarter" idx="5"/>
          </p:nvPr>
        </p:nvSpPr>
        <p:spPr/>
        <p:txBody>
          <a:bodyPr/>
          <a:lstStyle/>
          <a:p>
            <a:fld id="{EFB531A3-7071-4842-8B4D-7D1D7125DA72}" type="slidenum">
              <a:rPr lang="en-GB" smtClean="0"/>
              <a:t>9</a:t>
            </a:fld>
            <a:endParaRPr lang="en-GB"/>
          </a:p>
        </p:txBody>
      </p:sp>
    </p:spTree>
    <p:extLst>
      <p:ext uri="{BB962C8B-B14F-4D97-AF65-F5344CB8AC3E}">
        <p14:creationId xmlns:p14="http://schemas.microsoft.com/office/powerpoint/2010/main" val="946684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t>Tim asked: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ffectLst/>
                <a:latin typeface="Segoe UI" panose="020B0502040204020203" pitchFamily="34" charset="0"/>
              </a:rPr>
              <a:t>Doesn't this imply we also don't really believe the non-informative censoring model?</a:t>
            </a:r>
            <a:br>
              <a:rPr lang="en-GB" sz="1200">
                <a:effectLst/>
                <a:latin typeface="Segoe UI" panose="020B0502040204020203" pitchFamily="34" charset="0"/>
              </a:rPr>
            </a:br>
            <a:r>
              <a:rPr lang="en-GB" sz="1200">
                <a:effectLst/>
                <a:latin typeface="Segoe UI" panose="020B0502040204020203" pitchFamily="34" charset="0"/>
              </a:rPr>
              <a:t>Do we know how we would modify this model if censoring were caused by an unobserved prognostic factor?</a:t>
            </a:r>
            <a:endParaRPr lang="en-GB" sz="1200">
              <a:effectLst/>
              <a:latin typeface="Arial" panose="020B0604020202020204" pitchFamily="34" charset="0"/>
            </a:endParaRPr>
          </a:p>
          <a:p>
            <a:endParaRPr lang="en-GB" sz="1200"/>
          </a:p>
          <a:p>
            <a:r>
              <a:rPr lang="en-GB" sz="1200">
                <a:hlinkClick r:id="rId3"/>
              </a:rPr>
              <a:t>Jackson: https://doi.org/10.1002/sim.6274</a:t>
            </a:r>
            <a:r>
              <a:rPr lang="en-GB" sz="1200"/>
              <a:t> </a:t>
            </a:r>
          </a:p>
        </p:txBody>
      </p:sp>
      <p:sp>
        <p:nvSpPr>
          <p:cNvPr id="4" name="Slide Number Placeholder 3"/>
          <p:cNvSpPr>
            <a:spLocks noGrp="1"/>
          </p:cNvSpPr>
          <p:nvPr>
            <p:ph type="sldNum" sz="quarter" idx="5"/>
          </p:nvPr>
        </p:nvSpPr>
        <p:spPr/>
        <p:txBody>
          <a:bodyPr/>
          <a:lstStyle/>
          <a:p>
            <a:fld id="{EFB531A3-7071-4842-8B4D-7D1D7125DA72}" type="slidenum">
              <a:rPr lang="en-GB" smtClean="0"/>
              <a:t>10</a:t>
            </a:fld>
            <a:endParaRPr lang="en-GB"/>
          </a:p>
        </p:txBody>
      </p:sp>
    </p:spTree>
    <p:extLst>
      <p:ext uri="{BB962C8B-B14F-4D97-AF65-F5344CB8AC3E}">
        <p14:creationId xmlns:p14="http://schemas.microsoft.com/office/powerpoint/2010/main" val="29939106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0857F-6061-43B4-865F-FCB59F3B0FCD}"/>
              </a:ext>
            </a:extLst>
          </p:cNvPr>
          <p:cNvSpPr>
            <a:spLocks noGrp="1"/>
          </p:cNvSpPr>
          <p:nvPr>
            <p:ph type="ctrTitle"/>
          </p:nvPr>
        </p:nvSpPr>
        <p:spPr>
          <a:xfrm>
            <a:off x="745071" y="1640979"/>
            <a:ext cx="8094130" cy="2387600"/>
          </a:xfrm>
        </p:spPr>
        <p:txBody>
          <a:bodyPr anchor="b">
            <a:normAutofit/>
          </a:bodyPr>
          <a:lstStyle>
            <a:lvl1pPr algn="l">
              <a:defRPr sz="4400" b="1"/>
            </a:lvl1pPr>
          </a:lstStyle>
          <a:p>
            <a:r>
              <a:rPr lang="en-US"/>
              <a:t>Click to edit Master title style</a:t>
            </a:r>
            <a:endParaRPr lang="en-GB" dirty="0"/>
          </a:p>
        </p:txBody>
      </p:sp>
      <p:sp>
        <p:nvSpPr>
          <p:cNvPr id="3" name="Subtitle 2">
            <a:extLst>
              <a:ext uri="{FF2B5EF4-FFF2-40B4-BE49-F238E27FC236}">
                <a16:creationId xmlns:a16="http://schemas.microsoft.com/office/drawing/2014/main" id="{AE125A25-C488-4D76-AF92-FBB64DD178E8}"/>
              </a:ext>
            </a:extLst>
          </p:cNvPr>
          <p:cNvSpPr>
            <a:spLocks noGrp="1"/>
          </p:cNvSpPr>
          <p:nvPr>
            <p:ph type="subTitle" idx="1"/>
          </p:nvPr>
        </p:nvSpPr>
        <p:spPr>
          <a:xfrm>
            <a:off x="745068" y="4120654"/>
            <a:ext cx="6231467" cy="1697420"/>
          </a:xfrm>
        </p:spPr>
        <p:txBody>
          <a:bodyPr>
            <a:normAutofit/>
          </a:bodyPr>
          <a:lstStyle>
            <a:lvl1pPr marL="0" indent="0" algn="l">
              <a:buNone/>
              <a:defRPr sz="2800" b="1" u="none">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
        <p:nvSpPr>
          <p:cNvPr id="7" name="Isosceles Triangle 6">
            <a:extLst>
              <a:ext uri="{FF2B5EF4-FFF2-40B4-BE49-F238E27FC236}">
                <a16:creationId xmlns:a16="http://schemas.microsoft.com/office/drawing/2014/main" id="{E7CBD0FF-2C15-4723-B294-187C3B8D4025}"/>
              </a:ext>
            </a:extLst>
          </p:cNvPr>
          <p:cNvSpPr/>
          <p:nvPr userDrawn="1"/>
        </p:nvSpPr>
        <p:spPr>
          <a:xfrm>
            <a:off x="6198579" y="1019913"/>
            <a:ext cx="5993423" cy="5838091"/>
          </a:xfrm>
          <a:prstGeom prst="triangle">
            <a:avLst>
              <a:gd name="adj"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9" name="Rectangle 8">
            <a:extLst>
              <a:ext uri="{FF2B5EF4-FFF2-40B4-BE49-F238E27FC236}">
                <a16:creationId xmlns:a16="http://schemas.microsoft.com/office/drawing/2014/main" id="{87EE899A-1E80-4DD6-B599-822DBF8F5EC5}"/>
              </a:ext>
            </a:extLst>
          </p:cNvPr>
          <p:cNvSpPr/>
          <p:nvPr userDrawn="1"/>
        </p:nvSpPr>
        <p:spPr>
          <a:xfrm>
            <a:off x="0" y="4"/>
            <a:ext cx="12192000" cy="172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0" name="Rectangle 9">
            <a:extLst>
              <a:ext uri="{FF2B5EF4-FFF2-40B4-BE49-F238E27FC236}">
                <a16:creationId xmlns:a16="http://schemas.microsoft.com/office/drawing/2014/main" id="{C42F9F3D-8978-4D80-996A-AA1DDCC99E36}"/>
              </a:ext>
            </a:extLst>
          </p:cNvPr>
          <p:cNvSpPr/>
          <p:nvPr userDrawn="1"/>
        </p:nvSpPr>
        <p:spPr>
          <a:xfrm>
            <a:off x="-2913" y="0"/>
            <a:ext cx="14067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11" name="Picture 10" descr="Text&#10;&#10;Description automatically generated with medium confidence">
            <a:extLst>
              <a:ext uri="{FF2B5EF4-FFF2-40B4-BE49-F238E27FC236}">
                <a16:creationId xmlns:a16="http://schemas.microsoft.com/office/drawing/2014/main" id="{ACAEA163-3910-4E0C-8A8C-06FE3C08FD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314" y="330055"/>
            <a:ext cx="5946087" cy="1004080"/>
          </a:xfrm>
          <a:prstGeom prst="rect">
            <a:avLst/>
          </a:prstGeom>
        </p:spPr>
      </p:pic>
      <p:sp>
        <p:nvSpPr>
          <p:cNvPr id="12" name="Rectangle 11">
            <a:extLst>
              <a:ext uri="{FF2B5EF4-FFF2-40B4-BE49-F238E27FC236}">
                <a16:creationId xmlns:a16="http://schemas.microsoft.com/office/drawing/2014/main" id="{EABF4FEA-2BC6-47C1-9D47-97F19020933D}"/>
              </a:ext>
            </a:extLst>
          </p:cNvPr>
          <p:cNvSpPr/>
          <p:nvPr userDrawn="1"/>
        </p:nvSpPr>
        <p:spPr>
          <a:xfrm>
            <a:off x="206632" y="5818074"/>
            <a:ext cx="4525347" cy="86755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00"/>
          </a:p>
        </p:txBody>
      </p:sp>
      <p:sp>
        <p:nvSpPr>
          <p:cNvPr id="16" name="Text Placeholder 15">
            <a:extLst>
              <a:ext uri="{FF2B5EF4-FFF2-40B4-BE49-F238E27FC236}">
                <a16:creationId xmlns:a16="http://schemas.microsoft.com/office/drawing/2014/main" id="{EF187152-77B2-4104-AB7B-E9B63E01FB96}"/>
              </a:ext>
            </a:extLst>
          </p:cNvPr>
          <p:cNvSpPr>
            <a:spLocks noGrp="1"/>
          </p:cNvSpPr>
          <p:nvPr>
            <p:ph type="body" sz="quarter" idx="11" hasCustomPrompt="1"/>
          </p:nvPr>
        </p:nvSpPr>
        <p:spPr>
          <a:xfrm>
            <a:off x="744537" y="6105148"/>
            <a:ext cx="5351463" cy="528637"/>
          </a:xfrm>
        </p:spPr>
        <p:txBody>
          <a:bodyPr>
            <a:normAutofit/>
          </a:bodyPr>
          <a:lstStyle>
            <a:lvl1pPr marL="0" indent="0">
              <a:buFont typeface="Arial" panose="020B0604020202020204" pitchFamily="34" charset="0"/>
              <a:buNone/>
              <a:defRPr sz="1800"/>
            </a:lvl1pPr>
          </a:lstStyle>
          <a:p>
            <a:pPr lvl="0"/>
            <a:r>
              <a:rPr lang="en-US" dirty="0"/>
              <a:t>Click to edit Master text styles        | DD/MM//YYYY</a:t>
            </a:r>
            <a:endParaRPr lang="en-GB" dirty="0"/>
          </a:p>
        </p:txBody>
      </p:sp>
      <p:pic>
        <p:nvPicPr>
          <p:cNvPr id="5" name="Picture 4" descr="Graphical user interface, text&#10;&#10;Description automatically generated with medium confidence">
            <a:extLst>
              <a:ext uri="{FF2B5EF4-FFF2-40B4-BE49-F238E27FC236}">
                <a16:creationId xmlns:a16="http://schemas.microsoft.com/office/drawing/2014/main" id="{25D44810-02C5-A257-5C95-6CDE733F872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18363" y="5765103"/>
            <a:ext cx="2667005" cy="868682"/>
          </a:xfrm>
          <a:prstGeom prst="rect">
            <a:avLst/>
          </a:prstGeom>
        </p:spPr>
      </p:pic>
    </p:spTree>
    <p:extLst>
      <p:ext uri="{BB962C8B-B14F-4D97-AF65-F5344CB8AC3E}">
        <p14:creationId xmlns:p14="http://schemas.microsoft.com/office/powerpoint/2010/main" val="27438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
        <p:nvSpPr>
          <p:cNvPr id="5" name="Text Placeholder 4">
            <a:extLst>
              <a:ext uri="{FF2B5EF4-FFF2-40B4-BE49-F238E27FC236}">
                <a16:creationId xmlns:a16="http://schemas.microsoft.com/office/drawing/2014/main" id="{6255ED78-EA8D-4229-80D0-A7EAF5DA8B64}"/>
              </a:ext>
            </a:extLst>
          </p:cNvPr>
          <p:cNvSpPr>
            <a:spLocks noGrp="1"/>
          </p:cNvSpPr>
          <p:nvPr>
            <p:ph type="body" sz="quarter" idx="13"/>
          </p:nvPr>
        </p:nvSpPr>
        <p:spPr>
          <a:xfrm>
            <a:off x="445770" y="1909482"/>
            <a:ext cx="11361420" cy="4079839"/>
          </a:xfrm>
        </p:spPr>
        <p:txBody>
          <a:bodyPr/>
          <a:lstStyle>
            <a:lvl1pPr marL="0" indent="0">
              <a:lnSpc>
                <a:spcPct val="114000"/>
              </a:lnSpc>
              <a:buNone/>
              <a:defRPr sz="2400" b="0">
                <a:solidFill>
                  <a:schemeClr val="tx1"/>
                </a:solidFill>
              </a:defRPr>
            </a:lvl1pPr>
            <a:lvl2pPr marL="457189" indent="0">
              <a:buNone/>
              <a:defRPr sz="2000"/>
            </a:lvl2pPr>
            <a:lvl3pPr marL="914377" indent="0">
              <a:buNone/>
              <a:defRPr/>
            </a:lvl3pPr>
            <a:lvl4pPr marL="1371566" indent="0">
              <a:buNone/>
              <a:defRPr/>
            </a:lvl4pPr>
            <a:lvl5pPr marL="1828754" indent="0">
              <a:buNone/>
              <a:defRPr/>
            </a:lvl5pPr>
          </a:lstStyle>
          <a:p>
            <a:pPr lvl="0"/>
            <a:r>
              <a:rPr lang="en-US"/>
              <a:t>Click to edit Master text styles</a:t>
            </a:r>
          </a:p>
        </p:txBody>
      </p:sp>
      <p:sp>
        <p:nvSpPr>
          <p:cNvPr id="4" name="Text Placeholder 3">
            <a:extLst>
              <a:ext uri="{FF2B5EF4-FFF2-40B4-BE49-F238E27FC236}">
                <a16:creationId xmlns:a16="http://schemas.microsoft.com/office/drawing/2014/main" id="{2B81CC65-8F1E-4500-AA67-C78611268613}"/>
              </a:ext>
            </a:extLst>
          </p:cNvPr>
          <p:cNvSpPr>
            <a:spLocks noGrp="1"/>
          </p:cNvSpPr>
          <p:nvPr>
            <p:ph type="body" sz="quarter" idx="14"/>
          </p:nvPr>
        </p:nvSpPr>
        <p:spPr>
          <a:xfrm>
            <a:off x="445770" y="1381125"/>
            <a:ext cx="11361420" cy="528357"/>
          </a:xfrm>
        </p:spPr>
        <p:txBody>
          <a:bodyPr/>
          <a:lstStyle>
            <a:lvl1pPr marL="0" indent="0">
              <a:lnSpc>
                <a:spcPct val="90000"/>
              </a:lnSpc>
              <a:buNone/>
              <a:defRPr sz="3200" b="1">
                <a:solidFill>
                  <a:schemeClr val="accent1"/>
                </a:solidFill>
              </a:defRPr>
            </a:lvl1pPr>
            <a:lvl2pPr marL="457189" indent="0">
              <a:buNone/>
              <a:defRPr/>
            </a:lvl2pPr>
          </a:lstStyle>
          <a:p>
            <a:pPr lvl="0"/>
            <a:r>
              <a:rPr lang="en-US"/>
              <a:t>Click to edit Master text styles</a:t>
            </a:r>
          </a:p>
        </p:txBody>
      </p:sp>
    </p:spTree>
    <p:extLst>
      <p:ext uri="{BB962C8B-B14F-4D97-AF65-F5344CB8AC3E}">
        <p14:creationId xmlns:p14="http://schemas.microsoft.com/office/powerpoint/2010/main" val="106671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4384-6AE0-40D6-B743-1F03539463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AA242C-CE08-4D2E-BFDC-EA3BA2D8DA02}"/>
              </a:ext>
            </a:extLst>
          </p:cNvPr>
          <p:cNvSpPr>
            <a:spLocks noGrp="1"/>
          </p:cNvSpPr>
          <p:nvPr>
            <p:ph sz="half" idx="1"/>
          </p:nvPr>
        </p:nvSpPr>
        <p:spPr>
          <a:xfrm>
            <a:off x="445770" y="1381124"/>
            <a:ext cx="5574030" cy="4619626"/>
          </a:xfrm>
        </p:spPr>
        <p:txBody>
          <a:bodyPr/>
          <a:lstStyle>
            <a:lvl1pPr marL="0" indent="0">
              <a:lnSpc>
                <a:spcPct val="114000"/>
              </a:lnSpc>
              <a:buNone/>
              <a:defRPr/>
            </a:lvl1pPr>
            <a:lvl2pPr marL="540000">
              <a:lnSpc>
                <a:spcPct val="114000"/>
              </a:lnSpc>
              <a:defRPr/>
            </a:lvl2pPr>
            <a:lvl3pPr marL="810000">
              <a:lnSpc>
                <a:spcPct val="114000"/>
              </a:lnSpc>
              <a:defRPr/>
            </a:lvl3pPr>
            <a:lvl4pPr marL="1080000">
              <a:lnSpc>
                <a:spcPct val="114000"/>
              </a:lnSpc>
              <a:defRPr/>
            </a:lvl4pPr>
            <a:lvl5pPr marL="1440000">
              <a:lnSpc>
                <a:spcPct val="114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A02074D5-C059-49CD-A8C1-A9102FF54FAE}"/>
              </a:ext>
            </a:extLst>
          </p:cNvPr>
          <p:cNvSpPr>
            <a:spLocks noGrp="1"/>
          </p:cNvSpPr>
          <p:nvPr>
            <p:ph sz="half" idx="2"/>
          </p:nvPr>
        </p:nvSpPr>
        <p:spPr>
          <a:xfrm>
            <a:off x="6172200" y="1381124"/>
            <a:ext cx="5634990" cy="4619626"/>
          </a:xfrm>
        </p:spPr>
        <p:txBody>
          <a:bodyPr/>
          <a:lstStyle>
            <a:lvl1pPr marL="0" indent="0">
              <a:lnSpc>
                <a:spcPct val="114000"/>
              </a:lnSpc>
              <a:buNone/>
              <a:defRPr/>
            </a:lvl1pPr>
            <a:lvl2pPr marL="540000">
              <a:lnSpc>
                <a:spcPct val="114000"/>
              </a:lnSpc>
              <a:defRPr/>
            </a:lvl2pPr>
            <a:lvl3pPr marL="810000">
              <a:lnSpc>
                <a:spcPct val="114000"/>
              </a:lnSpc>
              <a:defRPr/>
            </a:lvl3pPr>
            <a:lvl4pPr marL="1080000">
              <a:lnSpc>
                <a:spcPct val="114000"/>
              </a:lnSpc>
              <a:defRPr/>
            </a:lvl4pPr>
            <a:lvl5pPr marL="1440000">
              <a:lnSpc>
                <a:spcPct val="114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a:extLst>
              <a:ext uri="{FF2B5EF4-FFF2-40B4-BE49-F238E27FC236}">
                <a16:creationId xmlns:a16="http://schemas.microsoft.com/office/drawing/2014/main" id="{051EDCEA-96D5-4DE6-B069-F32A99ED5D95}"/>
              </a:ext>
            </a:extLst>
          </p:cNvPr>
          <p:cNvSpPr>
            <a:spLocks noGrp="1"/>
          </p:cNvSpPr>
          <p:nvPr>
            <p:ph type="sldNum" sz="quarter" idx="12"/>
          </p:nvPr>
        </p:nvSpPr>
        <p:spPr/>
        <p:txBody>
          <a:bodyPr/>
          <a:lstStyle/>
          <a:p>
            <a:fld id="{F6B5789B-E694-4680-A2C1-FB39E0578FB7}" type="slidenum">
              <a:rPr lang="en-GB" smtClean="0"/>
              <a:t>‹#›</a:t>
            </a:fld>
            <a:endParaRPr lang="en-GB"/>
          </a:p>
        </p:txBody>
      </p:sp>
    </p:spTree>
    <p:extLst>
      <p:ext uri="{BB962C8B-B14F-4D97-AF65-F5344CB8AC3E}">
        <p14:creationId xmlns:p14="http://schemas.microsoft.com/office/powerpoint/2010/main" val="3802042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Fig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4384-6AE0-40D6-B743-1F0353946356}"/>
              </a:ext>
            </a:extLst>
          </p:cNvPr>
          <p:cNvSpPr>
            <a:spLocks noGrp="1"/>
          </p:cNvSpPr>
          <p:nvPr>
            <p:ph type="title"/>
          </p:nvPr>
        </p:nvSpPr>
        <p:spPr/>
        <p:txBody>
          <a:bodyPr/>
          <a:lstStyle>
            <a:lvl1pPr>
              <a:defRPr/>
            </a:lvl1pPr>
          </a:lstStyle>
          <a:p>
            <a:r>
              <a:rPr lang="en-US"/>
              <a:t>Click to edit Master title style</a:t>
            </a:r>
            <a:endParaRPr lang="en-GB" dirty="0"/>
          </a:p>
        </p:txBody>
      </p:sp>
      <p:sp>
        <p:nvSpPr>
          <p:cNvPr id="4" name="Content Placeholder 3">
            <a:extLst>
              <a:ext uri="{FF2B5EF4-FFF2-40B4-BE49-F238E27FC236}">
                <a16:creationId xmlns:a16="http://schemas.microsoft.com/office/drawing/2014/main" id="{A02074D5-C059-49CD-A8C1-A9102FF54FAE}"/>
              </a:ext>
            </a:extLst>
          </p:cNvPr>
          <p:cNvSpPr>
            <a:spLocks noGrp="1"/>
          </p:cNvSpPr>
          <p:nvPr>
            <p:ph sz="half" idx="2"/>
          </p:nvPr>
        </p:nvSpPr>
        <p:spPr>
          <a:xfrm>
            <a:off x="6172200" y="1380593"/>
            <a:ext cx="5650230" cy="4597297"/>
          </a:xfrm>
        </p:spPr>
        <p:txBody>
          <a:bodyPr/>
          <a:lstStyle>
            <a:lvl1pPr marL="0" indent="0">
              <a:buNone/>
              <a:defRPr/>
            </a:lvl1pPr>
          </a:lstStyle>
          <a:p>
            <a:pPr lvl="0"/>
            <a:r>
              <a:rPr lang="en-US"/>
              <a:t>Click to edit Master text styles</a:t>
            </a:r>
          </a:p>
        </p:txBody>
      </p:sp>
      <p:sp>
        <p:nvSpPr>
          <p:cNvPr id="7" name="Slide Number Placeholder 6">
            <a:extLst>
              <a:ext uri="{FF2B5EF4-FFF2-40B4-BE49-F238E27FC236}">
                <a16:creationId xmlns:a16="http://schemas.microsoft.com/office/drawing/2014/main" id="{051EDCEA-96D5-4DE6-B069-F32A99ED5D95}"/>
              </a:ext>
            </a:extLst>
          </p:cNvPr>
          <p:cNvSpPr>
            <a:spLocks noGrp="1"/>
          </p:cNvSpPr>
          <p:nvPr>
            <p:ph type="sldNum" sz="quarter" idx="12"/>
          </p:nvPr>
        </p:nvSpPr>
        <p:spPr/>
        <p:txBody>
          <a:bodyPr/>
          <a:lstStyle/>
          <a:p>
            <a:fld id="{F6B5789B-E694-4680-A2C1-FB39E0578FB7}" type="slidenum">
              <a:rPr lang="en-GB" smtClean="0"/>
              <a:t>‹#›</a:t>
            </a:fld>
            <a:endParaRPr lang="en-GB"/>
          </a:p>
        </p:txBody>
      </p:sp>
      <p:sp>
        <p:nvSpPr>
          <p:cNvPr id="6" name="Text Placeholder 5">
            <a:extLst>
              <a:ext uri="{FF2B5EF4-FFF2-40B4-BE49-F238E27FC236}">
                <a16:creationId xmlns:a16="http://schemas.microsoft.com/office/drawing/2014/main" id="{91A5714E-0A13-41E4-8C9F-9E3E9398A73A}"/>
              </a:ext>
            </a:extLst>
          </p:cNvPr>
          <p:cNvSpPr>
            <a:spLocks noGrp="1"/>
          </p:cNvSpPr>
          <p:nvPr>
            <p:ph type="body" sz="quarter" idx="13"/>
          </p:nvPr>
        </p:nvSpPr>
        <p:spPr>
          <a:xfrm>
            <a:off x="445770" y="1381124"/>
            <a:ext cx="5650230" cy="4597297"/>
          </a:xfrm>
        </p:spPr>
        <p:txBody>
          <a:bodyPr/>
          <a:lstStyle>
            <a:lvl1pPr marL="0" indent="0">
              <a:lnSpc>
                <a:spcPct val="114000"/>
              </a:lnSpc>
              <a:buNone/>
              <a:defRPr/>
            </a:lvl1pPr>
            <a:lvl2pPr marL="540000">
              <a:lnSpc>
                <a:spcPct val="114000"/>
              </a:lnSpc>
              <a:defRPr/>
            </a:lvl2pPr>
            <a:lvl3pPr marL="810000">
              <a:lnSpc>
                <a:spcPct val="114000"/>
              </a:lnSpc>
              <a:defRPr/>
            </a:lvl3pPr>
            <a:lvl4pPr marL="1080000">
              <a:lnSpc>
                <a:spcPct val="114000"/>
              </a:lnSpc>
              <a:defRPr/>
            </a:lvl4pPr>
            <a:lvl5pPr marL="1350000">
              <a:lnSpc>
                <a:spcPct val="114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355229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and large Fig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4384-6AE0-40D6-B743-1F0353946356}"/>
              </a:ext>
            </a:extLst>
          </p:cNvPr>
          <p:cNvSpPr>
            <a:spLocks noGrp="1"/>
          </p:cNvSpPr>
          <p:nvPr>
            <p:ph type="title"/>
          </p:nvPr>
        </p:nvSpPr>
        <p:spPr>
          <a:xfrm>
            <a:off x="445770" y="236531"/>
            <a:ext cx="5726430" cy="1144593"/>
          </a:xfrm>
        </p:spPr>
        <p:txBody>
          <a:bodyPr/>
          <a:lstStyle>
            <a:lvl1pPr>
              <a:defRPr/>
            </a:lvl1pPr>
          </a:lstStyle>
          <a:p>
            <a:r>
              <a:rPr lang="en-US"/>
              <a:t>Click to edit Master title style</a:t>
            </a:r>
            <a:endParaRPr lang="en-GB" dirty="0"/>
          </a:p>
        </p:txBody>
      </p:sp>
      <p:sp>
        <p:nvSpPr>
          <p:cNvPr id="4" name="Content Placeholder 3">
            <a:extLst>
              <a:ext uri="{FF2B5EF4-FFF2-40B4-BE49-F238E27FC236}">
                <a16:creationId xmlns:a16="http://schemas.microsoft.com/office/drawing/2014/main" id="{A02074D5-C059-49CD-A8C1-A9102FF54FAE}"/>
              </a:ext>
            </a:extLst>
          </p:cNvPr>
          <p:cNvSpPr>
            <a:spLocks noGrp="1"/>
          </p:cNvSpPr>
          <p:nvPr>
            <p:ph sz="half" idx="2"/>
          </p:nvPr>
        </p:nvSpPr>
        <p:spPr>
          <a:xfrm>
            <a:off x="6172200" y="0"/>
            <a:ext cx="6019800" cy="6858000"/>
          </a:xfrm>
        </p:spPr>
        <p:txBody>
          <a:bodyPr/>
          <a:lstStyle>
            <a:lvl1pPr marL="0" indent="0">
              <a:buNone/>
              <a:defRPr/>
            </a:lvl1pPr>
          </a:lstStyle>
          <a:p>
            <a:pPr lvl="0"/>
            <a:r>
              <a:rPr lang="en-US"/>
              <a:t>Click to edit Master text styles</a:t>
            </a:r>
          </a:p>
        </p:txBody>
      </p:sp>
      <p:sp>
        <p:nvSpPr>
          <p:cNvPr id="7" name="Slide Number Placeholder 6">
            <a:extLst>
              <a:ext uri="{FF2B5EF4-FFF2-40B4-BE49-F238E27FC236}">
                <a16:creationId xmlns:a16="http://schemas.microsoft.com/office/drawing/2014/main" id="{051EDCEA-96D5-4DE6-B069-F32A99ED5D95}"/>
              </a:ext>
            </a:extLst>
          </p:cNvPr>
          <p:cNvSpPr>
            <a:spLocks noGrp="1"/>
          </p:cNvSpPr>
          <p:nvPr>
            <p:ph type="sldNum" sz="quarter" idx="12"/>
          </p:nvPr>
        </p:nvSpPr>
        <p:spPr/>
        <p:txBody>
          <a:bodyPr/>
          <a:lstStyle/>
          <a:p>
            <a:fld id="{F6B5789B-E694-4680-A2C1-FB39E0578FB7}" type="slidenum">
              <a:rPr lang="en-GB" smtClean="0"/>
              <a:t>‹#›</a:t>
            </a:fld>
            <a:endParaRPr lang="en-GB"/>
          </a:p>
        </p:txBody>
      </p:sp>
      <p:sp>
        <p:nvSpPr>
          <p:cNvPr id="6" name="Text Placeholder 5">
            <a:extLst>
              <a:ext uri="{FF2B5EF4-FFF2-40B4-BE49-F238E27FC236}">
                <a16:creationId xmlns:a16="http://schemas.microsoft.com/office/drawing/2014/main" id="{91A5714E-0A13-41E4-8C9F-9E3E9398A73A}"/>
              </a:ext>
            </a:extLst>
          </p:cNvPr>
          <p:cNvSpPr>
            <a:spLocks noGrp="1"/>
          </p:cNvSpPr>
          <p:nvPr>
            <p:ph type="body" sz="quarter" idx="13"/>
          </p:nvPr>
        </p:nvSpPr>
        <p:spPr>
          <a:xfrm>
            <a:off x="445770" y="1381124"/>
            <a:ext cx="5650230" cy="4597297"/>
          </a:xfrm>
        </p:spPr>
        <p:txBody>
          <a:bodyPr/>
          <a:lstStyle>
            <a:lvl1pPr marL="0" indent="0">
              <a:lnSpc>
                <a:spcPct val="114000"/>
              </a:lnSpc>
              <a:buNone/>
              <a:defRPr/>
            </a:lvl1pPr>
            <a:lvl2pPr marL="540000">
              <a:lnSpc>
                <a:spcPct val="114000"/>
              </a:lnSpc>
              <a:defRPr/>
            </a:lvl2pPr>
            <a:lvl3pPr marL="810000">
              <a:lnSpc>
                <a:spcPct val="114000"/>
              </a:lnSpc>
              <a:defRPr/>
            </a:lvl3pPr>
            <a:lvl4pPr marL="1080000">
              <a:lnSpc>
                <a:spcPct val="114000"/>
              </a:lnSpc>
              <a:defRPr/>
            </a:lvl4pPr>
            <a:lvl5pPr marL="1350000">
              <a:lnSpc>
                <a:spcPct val="114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529755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text and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FABC6-8576-47CD-8C8A-7B5720995754}"/>
              </a:ext>
            </a:extLst>
          </p:cNvPr>
          <p:cNvSpPr>
            <a:spLocks noGrp="1"/>
          </p:cNvSpPr>
          <p:nvPr>
            <p:ph type="title"/>
          </p:nvPr>
        </p:nvSpPr>
        <p:spPr>
          <a:xfrm>
            <a:off x="445770" y="253999"/>
            <a:ext cx="6011476" cy="1194971"/>
          </a:xfrm>
        </p:spPr>
        <p:txBody>
          <a:bodyPr anchor="b">
            <a:noAutofit/>
          </a:bodyPr>
          <a:lstStyle>
            <a:lvl1pPr>
              <a:defRPr sz="4400"/>
            </a:lvl1pPr>
          </a:lstStyle>
          <a:p>
            <a:r>
              <a:rPr lang="en-US"/>
              <a:t>Click to edit Master title style</a:t>
            </a:r>
            <a:endParaRPr lang="en-GB" dirty="0"/>
          </a:p>
        </p:txBody>
      </p:sp>
      <p:sp>
        <p:nvSpPr>
          <p:cNvPr id="3" name="Picture Placeholder 2">
            <a:extLst>
              <a:ext uri="{FF2B5EF4-FFF2-40B4-BE49-F238E27FC236}">
                <a16:creationId xmlns:a16="http://schemas.microsoft.com/office/drawing/2014/main" id="{458D9499-CEFD-418A-9A23-FB1ED4DEF18E}"/>
              </a:ext>
            </a:extLst>
          </p:cNvPr>
          <p:cNvSpPr>
            <a:spLocks noGrp="1"/>
          </p:cNvSpPr>
          <p:nvPr>
            <p:ph type="pic" idx="1"/>
          </p:nvPr>
        </p:nvSpPr>
        <p:spPr>
          <a:xfrm>
            <a:off x="6457246" y="0"/>
            <a:ext cx="5734756" cy="6858000"/>
          </a:xfrm>
        </p:spPr>
        <p:txBody>
          <a:bodyPr>
            <a:normAutofit/>
          </a:bodyPr>
          <a:lstStyle>
            <a:lvl1pPr marL="0" indent="0">
              <a:buNone/>
              <a:defRPr sz="24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GB" dirty="0"/>
          </a:p>
        </p:txBody>
      </p:sp>
      <p:sp>
        <p:nvSpPr>
          <p:cNvPr id="4" name="Text Placeholder 3">
            <a:extLst>
              <a:ext uri="{FF2B5EF4-FFF2-40B4-BE49-F238E27FC236}">
                <a16:creationId xmlns:a16="http://schemas.microsoft.com/office/drawing/2014/main" id="{2B002EC3-625C-413C-8DD1-31A966E62BA9}"/>
              </a:ext>
            </a:extLst>
          </p:cNvPr>
          <p:cNvSpPr>
            <a:spLocks noGrp="1"/>
          </p:cNvSpPr>
          <p:nvPr>
            <p:ph type="body" sz="half" idx="2"/>
          </p:nvPr>
        </p:nvSpPr>
        <p:spPr>
          <a:xfrm>
            <a:off x="445770" y="1448970"/>
            <a:ext cx="5842142" cy="4511563"/>
          </a:xfrm>
        </p:spPr>
        <p:txBody>
          <a:bodyPr>
            <a:normAutofit/>
          </a:bodyPr>
          <a:lstStyle>
            <a:lvl1pPr marL="0" indent="0">
              <a:lnSpc>
                <a:spcPct val="114000"/>
              </a:lnSpc>
              <a:buNone/>
              <a:defRPr sz="24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24C34CAF-220D-4663-9A23-AF8F50361377}"/>
              </a:ext>
            </a:extLst>
          </p:cNvPr>
          <p:cNvSpPr>
            <a:spLocks noGrp="1"/>
          </p:cNvSpPr>
          <p:nvPr>
            <p:ph type="sldNum" sz="quarter" idx="12"/>
          </p:nvPr>
        </p:nvSpPr>
        <p:spPr/>
        <p:txBody>
          <a:bodyPr/>
          <a:lstStyle/>
          <a:p>
            <a:fld id="{F6B5789B-E694-4680-A2C1-FB39E0578FB7}" type="slidenum">
              <a:rPr lang="en-GB" smtClean="0"/>
              <a:t>‹#›</a:t>
            </a:fld>
            <a:endParaRPr lang="en-GB" dirty="0"/>
          </a:p>
        </p:txBody>
      </p:sp>
    </p:spTree>
    <p:extLst>
      <p:ext uri="{BB962C8B-B14F-4D97-AF65-F5344CB8AC3E}">
        <p14:creationId xmlns:p14="http://schemas.microsoft.com/office/powerpoint/2010/main" val="1831100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4C5B8-CD70-420C-A744-4DDC6185C4E8}"/>
              </a:ext>
            </a:extLst>
          </p:cNvPr>
          <p:cNvSpPr>
            <a:spLocks noGrp="1"/>
          </p:cNvSpPr>
          <p:nvPr>
            <p:ph type="title"/>
          </p:nvPr>
        </p:nvSpPr>
        <p:spPr>
          <a:xfrm>
            <a:off x="831851" y="1709742"/>
            <a:ext cx="7928328" cy="2456313"/>
          </a:xfrm>
        </p:spPr>
        <p:txBody>
          <a:bodyPr anchor="b">
            <a:normAutofit/>
          </a:bodyPr>
          <a:lstStyle>
            <a:lvl1pPr>
              <a:defRPr sz="4400" b="1"/>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CF8F0FFB-7494-49AA-BFEF-245309137574}"/>
              </a:ext>
            </a:extLst>
          </p:cNvPr>
          <p:cNvSpPr>
            <a:spLocks noGrp="1"/>
          </p:cNvSpPr>
          <p:nvPr>
            <p:ph type="body" idx="1"/>
          </p:nvPr>
        </p:nvSpPr>
        <p:spPr>
          <a:xfrm>
            <a:off x="831851" y="4270223"/>
            <a:ext cx="10515600" cy="1500187"/>
          </a:xfrm>
        </p:spPr>
        <p:txBody>
          <a:bodyPr/>
          <a:lstStyle>
            <a:lvl1pPr marL="0" indent="0">
              <a:buNone/>
              <a:defRPr sz="2400">
                <a:solidFill>
                  <a:schemeClr val="tx2"/>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1D585618-4E4C-4792-A604-66AEA2BCE1D9}"/>
              </a:ext>
            </a:extLst>
          </p:cNvPr>
          <p:cNvSpPr/>
          <p:nvPr userDrawn="1"/>
        </p:nvSpPr>
        <p:spPr>
          <a:xfrm>
            <a:off x="9088581" y="1757551"/>
            <a:ext cx="3103419" cy="51004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8" name="Picture 7">
            <a:extLst>
              <a:ext uri="{FF2B5EF4-FFF2-40B4-BE49-F238E27FC236}">
                <a16:creationId xmlns:a16="http://schemas.microsoft.com/office/drawing/2014/main" id="{B47A96E7-7349-41CF-B8ED-533C37CD9CEB}"/>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5628"/>
          <a:stretch/>
        </p:blipFill>
        <p:spPr>
          <a:xfrm>
            <a:off x="8256733" y="1757546"/>
            <a:ext cx="3103419" cy="5100452"/>
          </a:xfrm>
          <a:prstGeom prst="rect">
            <a:avLst/>
          </a:prstGeom>
        </p:spPr>
      </p:pic>
      <p:pic>
        <p:nvPicPr>
          <p:cNvPr id="9" name="Picture 8" descr="Text&#10;&#10;Description automatically generated with medium confidence">
            <a:extLst>
              <a:ext uri="{FF2B5EF4-FFF2-40B4-BE49-F238E27FC236}">
                <a16:creationId xmlns:a16="http://schemas.microsoft.com/office/drawing/2014/main" id="{375D309D-5122-4FAF-BECB-41A624A42D4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4990" y="330055"/>
            <a:ext cx="5946087" cy="1004080"/>
          </a:xfrm>
          <a:prstGeom prst="rect">
            <a:avLst/>
          </a:prstGeom>
        </p:spPr>
      </p:pic>
      <p:sp>
        <p:nvSpPr>
          <p:cNvPr id="10" name="Rectangle 9">
            <a:extLst>
              <a:ext uri="{FF2B5EF4-FFF2-40B4-BE49-F238E27FC236}">
                <a16:creationId xmlns:a16="http://schemas.microsoft.com/office/drawing/2014/main" id="{28C70447-0205-4870-B018-8181435A13C5}"/>
              </a:ext>
            </a:extLst>
          </p:cNvPr>
          <p:cNvSpPr/>
          <p:nvPr userDrawn="1"/>
        </p:nvSpPr>
        <p:spPr>
          <a:xfrm>
            <a:off x="-12876" y="-2"/>
            <a:ext cx="26568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11" name="Rectangle 10">
            <a:extLst>
              <a:ext uri="{FF2B5EF4-FFF2-40B4-BE49-F238E27FC236}">
                <a16:creationId xmlns:a16="http://schemas.microsoft.com/office/drawing/2014/main" id="{33FAB212-5151-4A07-8A1A-96C670F5E3D4}"/>
              </a:ext>
            </a:extLst>
          </p:cNvPr>
          <p:cNvSpPr/>
          <p:nvPr userDrawn="1"/>
        </p:nvSpPr>
        <p:spPr>
          <a:xfrm>
            <a:off x="261257" y="5794314"/>
            <a:ext cx="4525347" cy="86755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00"/>
          </a:p>
        </p:txBody>
      </p:sp>
      <p:sp>
        <p:nvSpPr>
          <p:cNvPr id="12" name="Isosceles Triangle 11">
            <a:extLst>
              <a:ext uri="{FF2B5EF4-FFF2-40B4-BE49-F238E27FC236}">
                <a16:creationId xmlns:a16="http://schemas.microsoft.com/office/drawing/2014/main" id="{26A350B9-3BE5-4388-BEA7-3500DE446982}"/>
              </a:ext>
            </a:extLst>
          </p:cNvPr>
          <p:cNvSpPr/>
          <p:nvPr userDrawn="1"/>
        </p:nvSpPr>
        <p:spPr>
          <a:xfrm>
            <a:off x="-12876" y="4851412"/>
            <a:ext cx="2468279" cy="2036015"/>
          </a:xfrm>
          <a:prstGeom prst="triangle">
            <a:avLst>
              <a:gd name="adj" fmla="val 57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Tree>
    <p:extLst>
      <p:ext uri="{BB962C8B-B14F-4D97-AF65-F5344CB8AC3E}">
        <p14:creationId xmlns:p14="http://schemas.microsoft.com/office/powerpoint/2010/main" val="2141343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B3F10-075E-405C-B43A-AD9A37F4CE8C}"/>
              </a:ext>
            </a:extLst>
          </p:cNvPr>
          <p:cNvSpPr>
            <a:spLocks noGrp="1"/>
          </p:cNvSpPr>
          <p:nvPr>
            <p:ph type="title"/>
          </p:nvPr>
        </p:nvSpPr>
        <p:spPr>
          <a:xfrm>
            <a:off x="445770" y="263648"/>
            <a:ext cx="11361420" cy="1144593"/>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AD18ABA6-1F40-4B31-B98A-0C88D78BF8E8}"/>
              </a:ext>
            </a:extLst>
          </p:cNvPr>
          <p:cNvSpPr>
            <a:spLocks noGrp="1"/>
          </p:cNvSpPr>
          <p:nvPr>
            <p:ph type="body" idx="1"/>
          </p:nvPr>
        </p:nvSpPr>
        <p:spPr>
          <a:xfrm>
            <a:off x="445771" y="1408241"/>
            <a:ext cx="5550218" cy="546065"/>
          </a:xfrm>
        </p:spPr>
        <p:txBody>
          <a:bodyPr anchor="b">
            <a:noAutofit/>
          </a:bodyPr>
          <a:lstStyle>
            <a:lvl1pPr marL="0" indent="0" algn="ctr">
              <a:lnSpc>
                <a:spcPct val="90000"/>
              </a:lnSpc>
              <a:buNone/>
              <a:defRPr sz="2800" b="1">
                <a:solidFill>
                  <a:schemeClr val="accent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4225B0-489A-4C4B-ABAC-4F2292C71B4D}"/>
              </a:ext>
            </a:extLst>
          </p:cNvPr>
          <p:cNvSpPr>
            <a:spLocks noGrp="1"/>
          </p:cNvSpPr>
          <p:nvPr>
            <p:ph sz="half" idx="2"/>
          </p:nvPr>
        </p:nvSpPr>
        <p:spPr>
          <a:xfrm>
            <a:off x="445771" y="1954306"/>
            <a:ext cx="5550218" cy="4032157"/>
          </a:xfrm>
        </p:spPr>
        <p:txBody>
          <a:bodyPr/>
          <a:lstStyle>
            <a:lvl1pPr marL="0" indent="0">
              <a:lnSpc>
                <a:spcPct val="114000"/>
              </a:lnSpc>
              <a:buNone/>
              <a:defRPr/>
            </a:lvl1pPr>
            <a:lvl2pPr marL="540000">
              <a:lnSpc>
                <a:spcPct val="114000"/>
              </a:lnSpc>
              <a:defRPr/>
            </a:lvl2pPr>
            <a:lvl3pPr marL="810000">
              <a:lnSpc>
                <a:spcPct val="114000"/>
              </a:lnSpc>
              <a:defRPr/>
            </a:lvl3pPr>
            <a:lvl4pPr marL="1080000">
              <a:lnSpc>
                <a:spcPct val="114000"/>
              </a:lnSpc>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a:extLst>
              <a:ext uri="{FF2B5EF4-FFF2-40B4-BE49-F238E27FC236}">
                <a16:creationId xmlns:a16="http://schemas.microsoft.com/office/drawing/2014/main" id="{076944CC-2E6A-4938-BF58-51354065081B}"/>
              </a:ext>
            </a:extLst>
          </p:cNvPr>
          <p:cNvSpPr>
            <a:spLocks noGrp="1"/>
          </p:cNvSpPr>
          <p:nvPr>
            <p:ph type="body" sz="quarter" idx="3"/>
          </p:nvPr>
        </p:nvSpPr>
        <p:spPr>
          <a:xfrm>
            <a:off x="6170614" y="1408241"/>
            <a:ext cx="5636576" cy="546065"/>
          </a:xfrm>
        </p:spPr>
        <p:txBody>
          <a:bodyPr anchor="b">
            <a:noAutofit/>
          </a:bodyPr>
          <a:lstStyle>
            <a:lvl1pPr marL="0" indent="0" algn="ctr">
              <a:lnSpc>
                <a:spcPct val="90000"/>
              </a:lnSpc>
              <a:buNone/>
              <a:defRPr sz="2800" b="1">
                <a:solidFill>
                  <a:schemeClr val="accent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0AEFB2-10E8-425E-A7C5-393FF6B2E22F}"/>
              </a:ext>
            </a:extLst>
          </p:cNvPr>
          <p:cNvSpPr>
            <a:spLocks noGrp="1"/>
          </p:cNvSpPr>
          <p:nvPr>
            <p:ph sz="quarter" idx="4"/>
          </p:nvPr>
        </p:nvSpPr>
        <p:spPr>
          <a:xfrm>
            <a:off x="6170614" y="1954306"/>
            <a:ext cx="5636576" cy="4032157"/>
          </a:xfrm>
        </p:spPr>
        <p:txBody>
          <a:bodyPr/>
          <a:lstStyle>
            <a:lvl1pPr marL="0" indent="0">
              <a:lnSpc>
                <a:spcPct val="114000"/>
              </a:lnSpc>
              <a:buNone/>
              <a:defRPr/>
            </a:lvl1pPr>
            <a:lvl2pPr marL="540000">
              <a:lnSpc>
                <a:spcPct val="114000"/>
              </a:lnSpc>
              <a:defRPr/>
            </a:lvl2pPr>
            <a:lvl3pPr marL="810000">
              <a:lnSpc>
                <a:spcPct val="114000"/>
              </a:lnSpc>
              <a:defRPr/>
            </a:lvl3pPr>
            <a:lvl4pPr marL="1080000">
              <a:lnSpc>
                <a:spcPct val="114000"/>
              </a:lnSpc>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Slide Number Placeholder 8">
            <a:extLst>
              <a:ext uri="{FF2B5EF4-FFF2-40B4-BE49-F238E27FC236}">
                <a16:creationId xmlns:a16="http://schemas.microsoft.com/office/drawing/2014/main" id="{C8887C16-3245-411C-A1C9-79B2409B5712}"/>
              </a:ext>
            </a:extLst>
          </p:cNvPr>
          <p:cNvSpPr>
            <a:spLocks noGrp="1"/>
          </p:cNvSpPr>
          <p:nvPr>
            <p:ph type="sldNum" sz="quarter" idx="12"/>
          </p:nvPr>
        </p:nvSpPr>
        <p:spPr/>
        <p:txBody>
          <a:bodyPr/>
          <a:lstStyle/>
          <a:p>
            <a:fld id="{F6B5789B-E694-4680-A2C1-FB39E0578FB7}" type="slidenum">
              <a:rPr lang="en-GB" smtClean="0"/>
              <a:t>‹#›</a:t>
            </a:fld>
            <a:endParaRPr lang="en-GB"/>
          </a:p>
        </p:txBody>
      </p:sp>
    </p:spTree>
    <p:extLst>
      <p:ext uri="{BB962C8B-B14F-4D97-AF65-F5344CB8AC3E}">
        <p14:creationId xmlns:p14="http://schemas.microsoft.com/office/powerpoint/2010/main" val="2253462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76412-C577-4500-ACB9-9CB391CEF7B5}"/>
              </a:ext>
            </a:extLst>
          </p:cNvPr>
          <p:cNvSpPr>
            <a:spLocks noGrp="1"/>
          </p:cNvSpPr>
          <p:nvPr>
            <p:ph type="title"/>
          </p:nvPr>
        </p:nvSpPr>
        <p:spPr>
          <a:xfrm>
            <a:off x="445770" y="252029"/>
            <a:ext cx="11361420" cy="1144593"/>
          </a:xfrm>
        </p:spPr>
        <p:txBody>
          <a:bodyPr/>
          <a:lstStyle/>
          <a:p>
            <a:r>
              <a:rPr lang="en-US"/>
              <a:t>Click to edit Master title style</a:t>
            </a:r>
            <a:endParaRPr lang="en-GB" dirty="0"/>
          </a:p>
        </p:txBody>
      </p:sp>
      <p:sp>
        <p:nvSpPr>
          <p:cNvPr id="5" name="Slide Number Placeholder 4">
            <a:extLst>
              <a:ext uri="{FF2B5EF4-FFF2-40B4-BE49-F238E27FC236}">
                <a16:creationId xmlns:a16="http://schemas.microsoft.com/office/drawing/2014/main" id="{49E5557F-4683-43FD-A1EE-2871C583E552}"/>
              </a:ext>
            </a:extLst>
          </p:cNvPr>
          <p:cNvSpPr>
            <a:spLocks noGrp="1"/>
          </p:cNvSpPr>
          <p:nvPr>
            <p:ph type="sldNum" sz="quarter" idx="12"/>
          </p:nvPr>
        </p:nvSpPr>
        <p:spPr/>
        <p:txBody>
          <a:bodyPr/>
          <a:lstStyle/>
          <a:p>
            <a:fld id="{F6B5789B-E694-4680-A2C1-FB39E0578FB7}" type="slidenum">
              <a:rPr lang="en-GB" smtClean="0"/>
              <a:t>‹#›</a:t>
            </a:fld>
            <a:endParaRPr lang="en-GB"/>
          </a:p>
        </p:txBody>
      </p:sp>
    </p:spTree>
    <p:extLst>
      <p:ext uri="{BB962C8B-B14F-4D97-AF65-F5344CB8AC3E}">
        <p14:creationId xmlns:p14="http://schemas.microsoft.com/office/powerpoint/2010/main" val="20529269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Tree>
    <p:extLst>
      <p:ext uri="{BB962C8B-B14F-4D97-AF65-F5344CB8AC3E}">
        <p14:creationId xmlns:p14="http://schemas.microsoft.com/office/powerpoint/2010/main" val="8427142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cknowledgments">
    <p:spTree>
      <p:nvGrpSpPr>
        <p:cNvPr id="1" name=""/>
        <p:cNvGrpSpPr/>
        <p:nvPr/>
      </p:nvGrpSpPr>
      <p:grpSpPr>
        <a:xfrm>
          <a:off x="0" y="0"/>
          <a:ext cx="0" cy="0"/>
          <a:chOff x="0" y="0"/>
          <a:chExt cx="0" cy="0"/>
        </a:xfrm>
      </p:grpSpPr>
      <p:sp>
        <p:nvSpPr>
          <p:cNvPr id="46" name="Isosceles Triangle 45">
            <a:extLst>
              <a:ext uri="{FF2B5EF4-FFF2-40B4-BE49-F238E27FC236}">
                <a16:creationId xmlns:a16="http://schemas.microsoft.com/office/drawing/2014/main" id="{6A00E307-1790-C220-C089-D0F12FF92795}"/>
              </a:ext>
            </a:extLst>
          </p:cNvPr>
          <p:cNvSpPr/>
          <p:nvPr userDrawn="1"/>
        </p:nvSpPr>
        <p:spPr>
          <a:xfrm rot="16200000">
            <a:off x="5073097" y="-206311"/>
            <a:ext cx="6950311" cy="7287495"/>
          </a:xfrm>
          <a:prstGeom prst="triangle">
            <a:avLst>
              <a:gd name="adj" fmla="val 57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4" name="Picture 3" descr="Graphical user interface, text&#10;&#10;Description automatically generated with medium confidence">
            <a:extLst>
              <a:ext uri="{FF2B5EF4-FFF2-40B4-BE49-F238E27FC236}">
                <a16:creationId xmlns:a16="http://schemas.microsoft.com/office/drawing/2014/main" id="{2AE4C493-C570-D910-CFD0-22403E30F2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51566" y="5752881"/>
            <a:ext cx="2667005" cy="868682"/>
          </a:xfrm>
          <a:prstGeom prst="rect">
            <a:avLst/>
          </a:prstGeom>
        </p:spPr>
      </p:pic>
      <p:sp>
        <p:nvSpPr>
          <p:cNvPr id="2" name="Title 1">
            <a:extLst>
              <a:ext uri="{FF2B5EF4-FFF2-40B4-BE49-F238E27FC236}">
                <a16:creationId xmlns:a16="http://schemas.microsoft.com/office/drawing/2014/main" id="{5312FC20-B062-4D10-BB0A-DD979F31A697}"/>
              </a:ext>
            </a:extLst>
          </p:cNvPr>
          <p:cNvSpPr>
            <a:spLocks noGrp="1"/>
          </p:cNvSpPr>
          <p:nvPr>
            <p:ph type="title" hasCustomPrompt="1"/>
          </p:nvPr>
        </p:nvSpPr>
        <p:spPr/>
        <p:txBody>
          <a:bodyPr/>
          <a:lstStyle>
            <a:lvl1pPr>
              <a:defRPr/>
            </a:lvl1pPr>
          </a:lstStyle>
          <a:p>
            <a:r>
              <a:rPr lang="en-GB" dirty="0"/>
              <a:t>Acknowledgments</a:t>
            </a:r>
          </a:p>
        </p:txBody>
      </p:sp>
      <p:sp>
        <p:nvSpPr>
          <p:cNvPr id="25" name="Picture Placeholder 24">
            <a:extLst>
              <a:ext uri="{FF2B5EF4-FFF2-40B4-BE49-F238E27FC236}">
                <a16:creationId xmlns:a16="http://schemas.microsoft.com/office/drawing/2014/main" id="{98D316BC-C752-DD15-D07B-EA2235D18041}"/>
              </a:ext>
            </a:extLst>
          </p:cNvPr>
          <p:cNvSpPr>
            <a:spLocks noGrp="1"/>
          </p:cNvSpPr>
          <p:nvPr>
            <p:ph type="pic" sz="quarter" idx="16"/>
          </p:nvPr>
        </p:nvSpPr>
        <p:spPr>
          <a:xfrm>
            <a:off x="6979155" y="1597217"/>
            <a:ext cx="4519697" cy="4046477"/>
          </a:xfrm>
        </p:spPr>
        <p:txBody>
          <a:bodyPr/>
          <a:lstStyle/>
          <a:p>
            <a:r>
              <a:rPr lang="en-US"/>
              <a:t>Click icon to add picture</a:t>
            </a:r>
            <a:endParaRPr lang="en-GB" dirty="0"/>
          </a:p>
        </p:txBody>
      </p:sp>
      <p:sp>
        <p:nvSpPr>
          <p:cNvPr id="41" name="Text Placeholder 40">
            <a:extLst>
              <a:ext uri="{FF2B5EF4-FFF2-40B4-BE49-F238E27FC236}">
                <a16:creationId xmlns:a16="http://schemas.microsoft.com/office/drawing/2014/main" id="{674741CC-6027-53D2-D711-927047A15D25}"/>
              </a:ext>
            </a:extLst>
          </p:cNvPr>
          <p:cNvSpPr>
            <a:spLocks noGrp="1"/>
          </p:cNvSpPr>
          <p:nvPr>
            <p:ph type="body" sz="quarter" idx="17"/>
          </p:nvPr>
        </p:nvSpPr>
        <p:spPr>
          <a:xfrm>
            <a:off x="446088" y="1381124"/>
            <a:ext cx="3087686" cy="4616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3" name="Text Placeholder 42">
            <a:extLst>
              <a:ext uri="{FF2B5EF4-FFF2-40B4-BE49-F238E27FC236}">
                <a16:creationId xmlns:a16="http://schemas.microsoft.com/office/drawing/2014/main" id="{EB2356AE-5DC2-6628-6A65-BDDCA18E7B1F}"/>
              </a:ext>
            </a:extLst>
          </p:cNvPr>
          <p:cNvSpPr>
            <a:spLocks noGrp="1"/>
          </p:cNvSpPr>
          <p:nvPr>
            <p:ph type="body" sz="quarter" idx="18"/>
          </p:nvPr>
        </p:nvSpPr>
        <p:spPr>
          <a:xfrm>
            <a:off x="3595053" y="1381124"/>
            <a:ext cx="3257010" cy="4616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50" name="Group 49">
            <a:extLst>
              <a:ext uri="{FF2B5EF4-FFF2-40B4-BE49-F238E27FC236}">
                <a16:creationId xmlns:a16="http://schemas.microsoft.com/office/drawing/2014/main" id="{48A1DABC-6813-4E40-95D6-6E3F464B4B4C}"/>
              </a:ext>
            </a:extLst>
          </p:cNvPr>
          <p:cNvGrpSpPr/>
          <p:nvPr userDrawn="1"/>
        </p:nvGrpSpPr>
        <p:grpSpPr>
          <a:xfrm>
            <a:off x="5628186" y="5817645"/>
            <a:ext cx="3901805" cy="767642"/>
            <a:chOff x="6111312" y="5675992"/>
            <a:chExt cx="3901805" cy="767642"/>
          </a:xfrm>
        </p:grpSpPr>
        <p:sp>
          <p:nvSpPr>
            <p:cNvPr id="51" name="Rectangle 50">
              <a:extLst>
                <a:ext uri="{FF2B5EF4-FFF2-40B4-BE49-F238E27FC236}">
                  <a16:creationId xmlns:a16="http://schemas.microsoft.com/office/drawing/2014/main" id="{44A1EFA4-2FF3-85F9-FF6E-B6FC4574AA89}"/>
                </a:ext>
              </a:extLst>
            </p:cNvPr>
            <p:cNvSpPr/>
            <p:nvPr userDrawn="1"/>
          </p:nvSpPr>
          <p:spPr>
            <a:xfrm>
              <a:off x="7278432" y="5675992"/>
              <a:ext cx="2734685" cy="369332"/>
            </a:xfrm>
            <a:prstGeom prst="rect">
              <a:avLst/>
            </a:prstGeom>
          </p:spPr>
          <p:txBody>
            <a:bodyPr wrap="square">
              <a:spAutoFit/>
            </a:bodyPr>
            <a:lstStyle/>
            <a:p>
              <a:r>
                <a:rPr lang="en-GB" sz="1600" b="1" dirty="0">
                  <a:solidFill>
                    <a:schemeClr val="tx2"/>
                  </a:solidFill>
                </a:rPr>
                <a:t>@</a:t>
              </a:r>
              <a:r>
                <a:rPr lang="en-GB" sz="1800" b="1" dirty="0">
                  <a:solidFill>
                    <a:schemeClr val="tx2"/>
                  </a:solidFill>
                </a:rPr>
                <a:t>MRCCTU</a:t>
              </a:r>
              <a:endParaRPr lang="en-GB" sz="1600" b="1" dirty="0">
                <a:solidFill>
                  <a:schemeClr val="tx2"/>
                </a:solidFill>
              </a:endParaRPr>
            </a:p>
          </p:txBody>
        </p:sp>
        <p:sp>
          <p:nvSpPr>
            <p:cNvPr id="52" name="Rectangle 51">
              <a:extLst>
                <a:ext uri="{FF2B5EF4-FFF2-40B4-BE49-F238E27FC236}">
                  <a16:creationId xmlns:a16="http://schemas.microsoft.com/office/drawing/2014/main" id="{F89FC522-7212-E0BA-F905-7A441B629C73}"/>
                </a:ext>
              </a:extLst>
            </p:cNvPr>
            <p:cNvSpPr/>
            <p:nvPr userDrawn="1"/>
          </p:nvSpPr>
          <p:spPr>
            <a:xfrm>
              <a:off x="6111312" y="6074302"/>
              <a:ext cx="2878184" cy="369332"/>
            </a:xfrm>
            <a:prstGeom prst="rect">
              <a:avLst/>
            </a:prstGeom>
          </p:spPr>
          <p:txBody>
            <a:bodyPr wrap="square">
              <a:spAutoFit/>
            </a:bodyPr>
            <a:lstStyle/>
            <a:p>
              <a:r>
                <a:rPr lang="en-GB" sz="1800" b="1" dirty="0">
                  <a:solidFill>
                    <a:schemeClr val="tx2"/>
                  </a:solidFill>
                </a:rPr>
                <a:t>www.mrcctu.ucl.ac.uk </a:t>
              </a:r>
              <a:endParaRPr lang="en-GB" sz="1800" b="1" dirty="0">
                <a:solidFill>
                  <a:schemeClr val="tx2"/>
                </a:solidFill>
                <a:latin typeface="Arial" panose="020B0604020202020204" pitchFamily="34" charset="0"/>
                <a:cs typeface="Arial" panose="020B0604020202020204" pitchFamily="34" charset="0"/>
              </a:endParaRPr>
            </a:p>
          </p:txBody>
        </p:sp>
        <p:pic>
          <p:nvPicPr>
            <p:cNvPr id="53" name="Picture 52" descr="A close-up of a person's face&#10;&#10;Description automatically generated with low confidence">
              <a:extLst>
                <a:ext uri="{FF2B5EF4-FFF2-40B4-BE49-F238E27FC236}">
                  <a16:creationId xmlns:a16="http://schemas.microsoft.com/office/drawing/2014/main" id="{F7639E22-322F-6A83-0A30-5FE36003394F}"/>
                </a:ext>
              </a:extLst>
            </p:cNvPr>
            <p:cNvPicPr>
              <a:picLocks noChangeAspect="1"/>
            </p:cNvPicPr>
            <p:nvPr userDrawn="1"/>
          </p:nvPicPr>
          <p:blipFill>
            <a:blip r:embed="rId3"/>
            <a:stretch>
              <a:fillRect/>
            </a:stretch>
          </p:blipFill>
          <p:spPr>
            <a:xfrm>
              <a:off x="7099992" y="5750538"/>
              <a:ext cx="236331" cy="194400"/>
            </a:xfrm>
            <a:prstGeom prst="rect">
              <a:avLst/>
            </a:prstGeom>
          </p:spPr>
        </p:pic>
      </p:grpSp>
    </p:spTree>
    <p:extLst>
      <p:ext uri="{BB962C8B-B14F-4D97-AF65-F5344CB8AC3E}">
        <p14:creationId xmlns:p14="http://schemas.microsoft.com/office/powerpoint/2010/main" val="275278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simp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0857F-6061-43B4-865F-FCB59F3B0FCD}"/>
              </a:ext>
            </a:extLst>
          </p:cNvPr>
          <p:cNvSpPr>
            <a:spLocks noGrp="1"/>
          </p:cNvSpPr>
          <p:nvPr>
            <p:ph type="ctrTitle"/>
          </p:nvPr>
        </p:nvSpPr>
        <p:spPr>
          <a:xfrm>
            <a:off x="745070" y="1640979"/>
            <a:ext cx="10656711" cy="2387600"/>
          </a:xfrm>
        </p:spPr>
        <p:txBody>
          <a:bodyPr anchor="b">
            <a:normAutofit/>
          </a:bodyPr>
          <a:lstStyle>
            <a:lvl1pPr algn="l">
              <a:defRPr sz="4400" b="1"/>
            </a:lvl1pPr>
          </a:lstStyle>
          <a:p>
            <a:r>
              <a:rPr lang="en-US"/>
              <a:t>Click to edit Master title style</a:t>
            </a:r>
            <a:endParaRPr lang="en-GB" dirty="0"/>
          </a:p>
        </p:txBody>
      </p:sp>
      <p:sp>
        <p:nvSpPr>
          <p:cNvPr id="3" name="Subtitle 2">
            <a:extLst>
              <a:ext uri="{FF2B5EF4-FFF2-40B4-BE49-F238E27FC236}">
                <a16:creationId xmlns:a16="http://schemas.microsoft.com/office/drawing/2014/main" id="{AE125A25-C488-4D76-AF92-FBB64DD178E8}"/>
              </a:ext>
            </a:extLst>
          </p:cNvPr>
          <p:cNvSpPr>
            <a:spLocks noGrp="1"/>
          </p:cNvSpPr>
          <p:nvPr>
            <p:ph type="subTitle" idx="1"/>
          </p:nvPr>
        </p:nvSpPr>
        <p:spPr>
          <a:xfrm>
            <a:off x="745069" y="4120654"/>
            <a:ext cx="10656711" cy="1188464"/>
          </a:xfrm>
        </p:spPr>
        <p:txBody>
          <a:bodyPr>
            <a:normAutofit/>
          </a:bodyPr>
          <a:lstStyle>
            <a:lvl1pPr marL="0" indent="0" algn="l">
              <a:buNone/>
              <a:defRPr sz="2800" b="1" u="none">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pic>
        <p:nvPicPr>
          <p:cNvPr id="11" name="Picture 10" descr="Text&#10;&#10;Description automatically generated with medium confidence">
            <a:extLst>
              <a:ext uri="{FF2B5EF4-FFF2-40B4-BE49-F238E27FC236}">
                <a16:creationId xmlns:a16="http://schemas.microsoft.com/office/drawing/2014/main" id="{ACAEA163-3910-4E0C-8A8C-06FE3C08FD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314" y="330055"/>
            <a:ext cx="5946087" cy="1004080"/>
          </a:xfrm>
          <a:prstGeom prst="rect">
            <a:avLst/>
          </a:prstGeom>
        </p:spPr>
      </p:pic>
      <p:sp>
        <p:nvSpPr>
          <p:cNvPr id="12" name="Rectangle 11">
            <a:extLst>
              <a:ext uri="{FF2B5EF4-FFF2-40B4-BE49-F238E27FC236}">
                <a16:creationId xmlns:a16="http://schemas.microsoft.com/office/drawing/2014/main" id="{EABF4FEA-2BC6-47C1-9D47-97F19020933D}"/>
              </a:ext>
            </a:extLst>
          </p:cNvPr>
          <p:cNvSpPr/>
          <p:nvPr userDrawn="1"/>
        </p:nvSpPr>
        <p:spPr>
          <a:xfrm>
            <a:off x="269631" y="5984648"/>
            <a:ext cx="4525347" cy="86755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00"/>
          </a:p>
        </p:txBody>
      </p:sp>
      <p:sp>
        <p:nvSpPr>
          <p:cNvPr id="16" name="Text Placeholder 15">
            <a:extLst>
              <a:ext uri="{FF2B5EF4-FFF2-40B4-BE49-F238E27FC236}">
                <a16:creationId xmlns:a16="http://schemas.microsoft.com/office/drawing/2014/main" id="{EF187152-77B2-4104-AB7B-E9B63E01FB96}"/>
              </a:ext>
            </a:extLst>
          </p:cNvPr>
          <p:cNvSpPr>
            <a:spLocks noGrp="1"/>
          </p:cNvSpPr>
          <p:nvPr>
            <p:ph type="body" sz="quarter" idx="11" hasCustomPrompt="1"/>
          </p:nvPr>
        </p:nvSpPr>
        <p:spPr>
          <a:xfrm>
            <a:off x="744537" y="6105148"/>
            <a:ext cx="5351463" cy="528637"/>
          </a:xfrm>
        </p:spPr>
        <p:txBody>
          <a:bodyPr>
            <a:normAutofit/>
          </a:bodyPr>
          <a:lstStyle>
            <a:lvl1pPr marL="0" indent="0">
              <a:buFont typeface="Arial" panose="020B0604020202020204" pitchFamily="34" charset="0"/>
              <a:buNone/>
              <a:defRPr sz="1800"/>
            </a:lvl1pPr>
          </a:lstStyle>
          <a:p>
            <a:pPr lvl="0"/>
            <a:r>
              <a:rPr lang="en-US" dirty="0"/>
              <a:t>Click to edit Master text styles        | DD/MM//YYYY</a:t>
            </a:r>
            <a:endParaRPr lang="en-GB" dirty="0"/>
          </a:p>
        </p:txBody>
      </p:sp>
      <p:pic>
        <p:nvPicPr>
          <p:cNvPr id="5" name="Picture 4" descr="Graphical user interface, text&#10;&#10;Description automatically generated with medium confidence">
            <a:extLst>
              <a:ext uri="{FF2B5EF4-FFF2-40B4-BE49-F238E27FC236}">
                <a16:creationId xmlns:a16="http://schemas.microsoft.com/office/drawing/2014/main" id="{680196A7-641A-4EC5-20AC-B088E2C5193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5364" y="5718332"/>
            <a:ext cx="2667005" cy="868682"/>
          </a:xfrm>
          <a:prstGeom prst="rect">
            <a:avLst/>
          </a:prstGeom>
        </p:spPr>
      </p:pic>
    </p:spTree>
    <p:extLst>
      <p:ext uri="{BB962C8B-B14F-4D97-AF65-F5344CB8AC3E}">
        <p14:creationId xmlns:p14="http://schemas.microsoft.com/office/powerpoint/2010/main" val="36879903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0B434-11B9-46D7-995B-6EEF0212F28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047343-FDC6-4A7D-90F3-62425F589360}"/>
              </a:ext>
            </a:extLst>
          </p:cNvPr>
          <p:cNvSpPr>
            <a:spLocks noGrp="1"/>
          </p:cNvSpPr>
          <p:nvPr>
            <p:ph type="body" orient="vert" idx="1"/>
          </p:nvPr>
        </p:nvSpPr>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60F248BE-BA11-4B81-B83F-86D8E080166D}"/>
              </a:ext>
            </a:extLst>
          </p:cNvPr>
          <p:cNvSpPr>
            <a:spLocks noGrp="1"/>
          </p:cNvSpPr>
          <p:nvPr>
            <p:ph type="sldNum" sz="quarter" idx="12"/>
          </p:nvPr>
        </p:nvSpPr>
        <p:spPr/>
        <p:txBody>
          <a:bodyPr/>
          <a:lstStyle/>
          <a:p>
            <a:fld id="{F6B5789B-E694-4680-A2C1-FB39E0578FB7}" type="slidenum">
              <a:rPr lang="en-GB" smtClean="0"/>
              <a:t>‹#›</a:t>
            </a:fld>
            <a:endParaRPr lang="en-GB"/>
          </a:p>
        </p:txBody>
      </p:sp>
    </p:spTree>
    <p:extLst>
      <p:ext uri="{BB962C8B-B14F-4D97-AF65-F5344CB8AC3E}">
        <p14:creationId xmlns:p14="http://schemas.microsoft.com/office/powerpoint/2010/main" val="228227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40EEDA-0F6C-4B99-99CF-1906C2C89503}"/>
              </a:ext>
            </a:extLst>
          </p:cNvPr>
          <p:cNvSpPr>
            <a:spLocks noGrp="1"/>
          </p:cNvSpPr>
          <p:nvPr>
            <p:ph type="title" orient="vert"/>
          </p:nvPr>
        </p:nvSpPr>
        <p:spPr>
          <a:xfrm>
            <a:off x="8724902" y="365125"/>
            <a:ext cx="2628900" cy="5811838"/>
          </a:xfrm>
        </p:spPr>
        <p:txBody>
          <a:bodyPr vert="eaVert"/>
          <a:lstStyle/>
          <a:p>
            <a:r>
              <a:rPr lang="en-US"/>
              <a:t>Click to edit Master title style</a:t>
            </a:r>
            <a:endParaRPr lang="en-GB" dirty="0"/>
          </a:p>
        </p:txBody>
      </p:sp>
      <p:sp>
        <p:nvSpPr>
          <p:cNvPr id="3" name="Vertical Text Placeholder 2">
            <a:extLst>
              <a:ext uri="{FF2B5EF4-FFF2-40B4-BE49-F238E27FC236}">
                <a16:creationId xmlns:a16="http://schemas.microsoft.com/office/drawing/2014/main" id="{BC0B40EF-1483-4D21-B130-DA05FC632600}"/>
              </a:ext>
            </a:extLst>
          </p:cNvPr>
          <p:cNvSpPr>
            <a:spLocks noGrp="1"/>
          </p:cNvSpPr>
          <p:nvPr>
            <p:ph type="body" orient="vert" idx="1"/>
          </p:nvPr>
        </p:nvSpPr>
        <p:spPr>
          <a:xfrm>
            <a:off x="838202" y="365125"/>
            <a:ext cx="7886700" cy="5811838"/>
          </a:xfrm>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5E6FE80F-D064-4626-AE7C-E997A19EE801}"/>
              </a:ext>
            </a:extLst>
          </p:cNvPr>
          <p:cNvSpPr>
            <a:spLocks noGrp="1"/>
          </p:cNvSpPr>
          <p:nvPr>
            <p:ph type="sldNum" sz="quarter" idx="12"/>
          </p:nvPr>
        </p:nvSpPr>
        <p:spPr/>
        <p:txBody>
          <a:bodyPr/>
          <a:lstStyle/>
          <a:p>
            <a:fld id="{F6B5789B-E694-4680-A2C1-FB39E0578FB7}" type="slidenum">
              <a:rPr lang="en-GB" smtClean="0"/>
              <a:t>‹#›</a:t>
            </a:fld>
            <a:endParaRPr lang="en-GB"/>
          </a:p>
        </p:txBody>
      </p:sp>
    </p:spTree>
    <p:extLst>
      <p:ext uri="{BB962C8B-B14F-4D97-AF65-F5344CB8AC3E}">
        <p14:creationId xmlns:p14="http://schemas.microsoft.com/office/powerpoint/2010/main" val="4206311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
        <p:nvSpPr>
          <p:cNvPr id="5" name="Text Placeholder 4">
            <a:extLst>
              <a:ext uri="{FF2B5EF4-FFF2-40B4-BE49-F238E27FC236}">
                <a16:creationId xmlns:a16="http://schemas.microsoft.com/office/drawing/2014/main" id="{6255ED78-EA8D-4229-80D0-A7EAF5DA8B64}"/>
              </a:ext>
            </a:extLst>
          </p:cNvPr>
          <p:cNvSpPr>
            <a:spLocks noGrp="1"/>
          </p:cNvSpPr>
          <p:nvPr>
            <p:ph type="body" sz="quarter" idx="13"/>
          </p:nvPr>
        </p:nvSpPr>
        <p:spPr>
          <a:xfrm>
            <a:off x="445770" y="1381125"/>
            <a:ext cx="11361420" cy="4596766"/>
          </a:xfrm>
        </p:spPr>
        <p:txBody>
          <a:bodyPr/>
          <a:lstStyle>
            <a:lvl1pPr marL="0" indent="0">
              <a:lnSpc>
                <a:spcPct val="114000"/>
              </a:lnSpc>
              <a:buFont typeface="Arial" panose="020B0604020202020204" pitchFamily="34" charset="0"/>
              <a:buNone/>
              <a:defRPr/>
            </a:lvl1pPr>
          </a:lstStyle>
          <a:p>
            <a:pPr lvl="0"/>
            <a:r>
              <a:rPr lang="en-US"/>
              <a:t>Click to edit Master text styles</a:t>
            </a:r>
          </a:p>
        </p:txBody>
      </p:sp>
    </p:spTree>
    <p:extLst>
      <p:ext uri="{BB962C8B-B14F-4D97-AF65-F5344CB8AC3E}">
        <p14:creationId xmlns:p14="http://schemas.microsoft.com/office/powerpoint/2010/main" val="907515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
        <p:nvSpPr>
          <p:cNvPr id="8" name="Content Placeholder 2">
            <a:extLst>
              <a:ext uri="{FF2B5EF4-FFF2-40B4-BE49-F238E27FC236}">
                <a16:creationId xmlns:a16="http://schemas.microsoft.com/office/drawing/2014/main" id="{AC88D550-928B-67EC-C3CA-91B991365B5E}"/>
              </a:ext>
            </a:extLst>
          </p:cNvPr>
          <p:cNvSpPr>
            <a:spLocks noGrp="1"/>
          </p:cNvSpPr>
          <p:nvPr>
            <p:ph idx="1"/>
          </p:nvPr>
        </p:nvSpPr>
        <p:spPr>
          <a:xfrm>
            <a:off x="445770" y="1381124"/>
            <a:ext cx="11361420" cy="4585336"/>
          </a:xfrm>
        </p:spPr>
        <p:txBody>
          <a:bodyPr/>
          <a:lstStyle>
            <a:lvl1pPr marL="0" indent="0">
              <a:lnSpc>
                <a:spcPct val="114000"/>
              </a:lnSpc>
              <a:buClr>
                <a:schemeClr val="accent1"/>
              </a:buClr>
              <a:buFont typeface="Arial" panose="020B0604020202020204" pitchFamily="34" charset="0"/>
              <a:buNone/>
              <a:defRPr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29134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
        <p:nvSpPr>
          <p:cNvPr id="5" name="Text Placeholder 4">
            <a:extLst>
              <a:ext uri="{FF2B5EF4-FFF2-40B4-BE49-F238E27FC236}">
                <a16:creationId xmlns:a16="http://schemas.microsoft.com/office/drawing/2014/main" id="{6255ED78-EA8D-4229-80D0-A7EAF5DA8B64}"/>
              </a:ext>
            </a:extLst>
          </p:cNvPr>
          <p:cNvSpPr>
            <a:spLocks noGrp="1"/>
          </p:cNvSpPr>
          <p:nvPr>
            <p:ph type="body" sz="quarter" idx="13"/>
          </p:nvPr>
        </p:nvSpPr>
        <p:spPr>
          <a:xfrm>
            <a:off x="445770" y="1381125"/>
            <a:ext cx="11361420" cy="4596766"/>
          </a:xfrm>
        </p:spPr>
        <p:txBody>
          <a:bodyPr/>
          <a:lstStyle>
            <a:lvl1pPr marL="0" indent="0">
              <a:lnSpc>
                <a:spcPct val="114000"/>
              </a:lnSpc>
              <a:buFont typeface="Arial" panose="020B0604020202020204" pitchFamily="34" charset="0"/>
              <a:buNone/>
              <a:defRPr/>
            </a:lvl1pPr>
          </a:lstStyle>
          <a:p>
            <a:pPr lvl="0"/>
            <a:r>
              <a:rPr lang="en-US"/>
              <a:t>Click to edit Master text styles</a:t>
            </a:r>
          </a:p>
        </p:txBody>
      </p:sp>
      <p:sp>
        <p:nvSpPr>
          <p:cNvPr id="3" name="Rectangle 2">
            <a:extLst>
              <a:ext uri="{FF2B5EF4-FFF2-40B4-BE49-F238E27FC236}">
                <a16:creationId xmlns:a16="http://schemas.microsoft.com/office/drawing/2014/main" id="{725104F3-68B8-B980-DB25-7E6881945AC1}"/>
              </a:ext>
            </a:extLst>
          </p:cNvPr>
          <p:cNvSpPr/>
          <p:nvPr userDrawn="1"/>
        </p:nvSpPr>
        <p:spPr>
          <a:xfrm>
            <a:off x="171450" y="6015990"/>
            <a:ext cx="3848100" cy="743589"/>
          </a:xfrm>
          <a:prstGeom prst="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2559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Outline - numb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hasCustomPrompt="1"/>
          </p:nvPr>
        </p:nvSpPr>
        <p:spPr/>
        <p:txBody>
          <a:bodyPr/>
          <a:lstStyle>
            <a:lvl1pPr>
              <a:defRPr/>
            </a:lvl1pPr>
          </a:lstStyle>
          <a:p>
            <a:r>
              <a:rPr lang="en-US" dirty="0"/>
              <a:t>Outline</a:t>
            </a:r>
            <a:endParaRPr lang="en-GB" dirty="0"/>
          </a:p>
        </p:txBody>
      </p:sp>
      <p:sp>
        <p:nvSpPr>
          <p:cNvPr id="3" name="Content Placeholder 2">
            <a:extLst>
              <a:ext uri="{FF2B5EF4-FFF2-40B4-BE49-F238E27FC236}">
                <a16:creationId xmlns:a16="http://schemas.microsoft.com/office/drawing/2014/main" id="{F0937325-A98E-47D0-A6FA-44A6EC5B5791}"/>
              </a:ext>
            </a:extLst>
          </p:cNvPr>
          <p:cNvSpPr>
            <a:spLocks noGrp="1"/>
          </p:cNvSpPr>
          <p:nvPr>
            <p:ph idx="1" hasCustomPrompt="1"/>
          </p:nvPr>
        </p:nvSpPr>
        <p:spPr>
          <a:xfrm>
            <a:off x="445770" y="1381124"/>
            <a:ext cx="11361420" cy="4585336"/>
          </a:xfrm>
        </p:spPr>
        <p:txBody>
          <a:bodyPr/>
          <a:lstStyle>
            <a:lvl1pPr marL="457200" indent="-457200">
              <a:lnSpc>
                <a:spcPct val="150000"/>
              </a:lnSpc>
              <a:buClr>
                <a:schemeClr val="accent1"/>
              </a:buClr>
              <a:buFont typeface="+mj-lt"/>
              <a:buAutoNum type="arabicPeriod"/>
              <a:defRPr b="1">
                <a:solidFill>
                  <a:schemeClr val="tx2"/>
                </a:solidFill>
              </a:defRPr>
            </a:lvl1pPr>
          </a:lstStyle>
          <a:p>
            <a:pPr lvl="0"/>
            <a:r>
              <a:rPr lang="en-US" dirty="0"/>
              <a:t>Title 1</a:t>
            </a:r>
          </a:p>
          <a:p>
            <a:pPr lvl="1"/>
            <a:r>
              <a:rPr lang="en-US" dirty="0"/>
              <a:t>Title 2</a:t>
            </a:r>
          </a:p>
          <a:p>
            <a:pPr lvl="0"/>
            <a:r>
              <a:rPr lang="en-US"/>
              <a:t>Title 3</a:t>
            </a:r>
          </a:p>
          <a:p>
            <a:pPr lvl="0"/>
            <a:r>
              <a:rPr lang="en-US"/>
              <a:t>T 4</a:t>
            </a:r>
            <a:endParaRPr lang="en-US" dirty="0"/>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Tree>
    <p:extLst>
      <p:ext uri="{BB962C8B-B14F-4D97-AF65-F5344CB8AC3E}">
        <p14:creationId xmlns:p14="http://schemas.microsoft.com/office/powerpoint/2010/main" val="1296836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Outline -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F0937325-A98E-47D0-A6FA-44A6EC5B5791}"/>
              </a:ext>
            </a:extLst>
          </p:cNvPr>
          <p:cNvSpPr>
            <a:spLocks noGrp="1"/>
          </p:cNvSpPr>
          <p:nvPr>
            <p:ph idx="1" hasCustomPrompt="1"/>
          </p:nvPr>
        </p:nvSpPr>
        <p:spPr>
          <a:xfrm>
            <a:off x="445770" y="1381124"/>
            <a:ext cx="11361420" cy="4585336"/>
          </a:xfrm>
        </p:spPr>
        <p:txBody>
          <a:bodyPr/>
          <a:lstStyle>
            <a:lvl1pPr marL="440089" indent="-342900">
              <a:lnSpc>
                <a:spcPct val="100000"/>
              </a:lnSpc>
              <a:spcAft>
                <a:spcPts val="600"/>
              </a:spcAft>
              <a:buClr>
                <a:schemeClr val="accent1"/>
              </a:buClr>
              <a:buFont typeface="Arial" panose="020B0604020202020204" pitchFamily="34" charset="0"/>
              <a:buChar char="•"/>
              <a:defRPr b="1">
                <a:solidFill>
                  <a:schemeClr val="tx2"/>
                </a:solidFill>
              </a:defRPr>
            </a:lvl1pPr>
            <a:lvl2pPr marL="685783" indent="-228594">
              <a:lnSpc>
                <a:spcPct val="100000"/>
              </a:lnSpc>
              <a:spcAft>
                <a:spcPts val="600"/>
              </a:spcAft>
              <a:buFont typeface="Arial" panose="020B0604020202020204" pitchFamily="34" charset="0"/>
              <a:buChar char="−"/>
              <a:defRPr sz="2400"/>
            </a:lvl2pPr>
          </a:lstStyle>
          <a:p>
            <a:pPr lvl="0"/>
            <a:r>
              <a:rPr lang="en-US" dirty="0"/>
              <a:t>Bullet point 1</a:t>
            </a:r>
          </a:p>
          <a:p>
            <a:pPr lvl="1"/>
            <a:r>
              <a:rPr lang="en-US" dirty="0"/>
              <a:t>Title 2</a:t>
            </a:r>
          </a:p>
          <a:p>
            <a:pPr lvl="0"/>
            <a:r>
              <a:rPr lang="en-US" dirty="0"/>
              <a:t>Title 3</a:t>
            </a:r>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Tree>
    <p:extLst>
      <p:ext uri="{BB962C8B-B14F-4D97-AF65-F5344CB8AC3E}">
        <p14:creationId xmlns:p14="http://schemas.microsoft.com/office/powerpoint/2010/main" val="424291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bulletpoi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
        <p:nvSpPr>
          <p:cNvPr id="5" name="Text Placeholder 4">
            <a:extLst>
              <a:ext uri="{FF2B5EF4-FFF2-40B4-BE49-F238E27FC236}">
                <a16:creationId xmlns:a16="http://schemas.microsoft.com/office/drawing/2014/main" id="{6255ED78-EA8D-4229-80D0-A7EAF5DA8B64}"/>
              </a:ext>
            </a:extLst>
          </p:cNvPr>
          <p:cNvSpPr>
            <a:spLocks noGrp="1"/>
          </p:cNvSpPr>
          <p:nvPr>
            <p:ph type="body" sz="quarter" idx="13"/>
          </p:nvPr>
        </p:nvSpPr>
        <p:spPr>
          <a:xfrm>
            <a:off x="445770" y="1381125"/>
            <a:ext cx="11361420" cy="4596766"/>
          </a:xfrm>
        </p:spPr>
        <p:txBody>
          <a:bodyPr/>
          <a:lstStyle>
            <a:lvl1pPr marL="342900" indent="-342900">
              <a:lnSpc>
                <a:spcPct val="114000"/>
              </a:lnSpc>
              <a:buFont typeface="Arial" panose="020B0604020202020204" pitchFamily="34" charset="0"/>
              <a:buChar char="•"/>
              <a:defRPr sz="2400"/>
            </a:lvl1pPr>
            <a:lvl2pPr marL="698500" indent="-296863">
              <a:lnSpc>
                <a:spcPct val="114000"/>
              </a:lnSpc>
              <a:buFont typeface="Arial" panose="020B0604020202020204" pitchFamily="34" charset="0"/>
              <a:buChar char="−"/>
              <a:defRPr sz="2400"/>
            </a:lvl2pPr>
            <a:lvl3pPr marL="982663" indent="-284163">
              <a:lnSpc>
                <a:spcPct val="114000"/>
              </a:lnSpc>
              <a:buFont typeface="Arial" panose="020B0604020202020204" pitchFamily="34" charset="0"/>
              <a:buChar char="○"/>
              <a:defRPr sz="2400"/>
            </a:lvl3pPr>
            <a:lvl4pPr marL="1268413" indent="-276225">
              <a:lnSpc>
                <a:spcPct val="114000"/>
              </a:lnSpc>
              <a:defRPr sz="2400"/>
            </a:lvl4pPr>
            <a:lvl5pPr marL="1211406" indent="0">
              <a:lnSpc>
                <a:spcPct val="114000"/>
              </a:lnSpc>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82770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numb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2FC20-B062-4D10-BB0A-DD979F31A697}"/>
              </a:ext>
            </a:extLst>
          </p:cNvPr>
          <p:cNvSpPr>
            <a:spLocks noGrp="1"/>
          </p:cNvSpPr>
          <p:nvPr>
            <p:ph type="title"/>
          </p:nvPr>
        </p:nvSpPr>
        <p:spPr/>
        <p:txBody>
          <a:body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2D0A0FFF-1521-4C7D-8752-ADD034CBF731}"/>
              </a:ext>
            </a:extLst>
          </p:cNvPr>
          <p:cNvSpPr>
            <a:spLocks noGrp="1"/>
          </p:cNvSpPr>
          <p:nvPr>
            <p:ph type="sldNum" sz="quarter" idx="12"/>
          </p:nvPr>
        </p:nvSpPr>
        <p:spPr/>
        <p:txBody>
          <a:bodyPr/>
          <a:lstStyle/>
          <a:p>
            <a:fld id="{F6B5789B-E694-4680-A2C1-FB39E0578FB7}" type="slidenum">
              <a:rPr lang="en-GB" smtClean="0"/>
              <a:t>‹#›</a:t>
            </a:fld>
            <a:endParaRPr lang="en-GB" dirty="0"/>
          </a:p>
        </p:txBody>
      </p:sp>
      <p:sp>
        <p:nvSpPr>
          <p:cNvPr id="5" name="Text Placeholder 4">
            <a:extLst>
              <a:ext uri="{FF2B5EF4-FFF2-40B4-BE49-F238E27FC236}">
                <a16:creationId xmlns:a16="http://schemas.microsoft.com/office/drawing/2014/main" id="{6255ED78-EA8D-4229-80D0-A7EAF5DA8B64}"/>
              </a:ext>
            </a:extLst>
          </p:cNvPr>
          <p:cNvSpPr>
            <a:spLocks noGrp="1"/>
          </p:cNvSpPr>
          <p:nvPr>
            <p:ph type="body" sz="quarter" idx="13"/>
          </p:nvPr>
        </p:nvSpPr>
        <p:spPr>
          <a:xfrm>
            <a:off x="720090" y="1381124"/>
            <a:ext cx="11087100" cy="4596767"/>
          </a:xfrm>
        </p:spPr>
        <p:txBody>
          <a:bodyPr/>
          <a:lstStyle>
            <a:lvl1pPr marL="457200" indent="-457200">
              <a:lnSpc>
                <a:spcPct val="114000"/>
              </a:lnSpc>
              <a:buFont typeface="+mj-lt"/>
              <a:buAutoNum type="arabicPeriod"/>
              <a:defRPr/>
            </a:lvl1pPr>
            <a:lvl2pPr marL="900000" indent="-457200">
              <a:lnSpc>
                <a:spcPct val="114000"/>
              </a:lnSpc>
              <a:buFont typeface="+mj-lt"/>
              <a:buAutoNum type="arabicPeriod"/>
              <a:defRPr sz="2200"/>
            </a:lvl2pPr>
            <a:lvl3pPr marL="1260000" indent="-457200">
              <a:lnSpc>
                <a:spcPct val="114000"/>
              </a:lnSpc>
              <a:buFont typeface="+mj-lt"/>
              <a:buAutoNum type="arabicPeriod"/>
              <a:defRPr sz="2000"/>
            </a:lvl3pPr>
            <a:lvl4pPr marL="1620000" indent="-342900">
              <a:lnSpc>
                <a:spcPct val="114000"/>
              </a:lnSpc>
              <a:buFont typeface="+mj-lt"/>
              <a:buAutoNum type="arabicPeriod"/>
              <a:defRPr sz="1800"/>
            </a:lvl4pPr>
            <a:lvl5pPr marL="1211406" indent="0">
              <a:lnSpc>
                <a:spcPct val="114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2381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4F676B-4D0F-4C71-A25C-C7E15C6F7995}"/>
              </a:ext>
            </a:extLst>
          </p:cNvPr>
          <p:cNvSpPr>
            <a:spLocks noGrp="1"/>
          </p:cNvSpPr>
          <p:nvPr>
            <p:ph type="title"/>
          </p:nvPr>
        </p:nvSpPr>
        <p:spPr>
          <a:xfrm>
            <a:off x="445770" y="236531"/>
            <a:ext cx="11361420" cy="1144593"/>
          </a:xfrm>
          <a:prstGeom prst="rect">
            <a:avLst/>
          </a:prstGeom>
        </p:spPr>
        <p:txBody>
          <a:bodyPr vert="horz" lIns="91440" tIns="45720" rIns="91440" bIns="45720" rtlCol="0" anchor="ctr">
            <a:normAutofit/>
          </a:bodyPr>
          <a:lstStyle/>
          <a:p>
            <a:endParaRPr lang="en-GB" dirty="0"/>
          </a:p>
        </p:txBody>
      </p:sp>
      <p:sp>
        <p:nvSpPr>
          <p:cNvPr id="3" name="Text Placeholder 2">
            <a:extLst>
              <a:ext uri="{FF2B5EF4-FFF2-40B4-BE49-F238E27FC236}">
                <a16:creationId xmlns:a16="http://schemas.microsoft.com/office/drawing/2014/main" id="{24321BE9-C0C5-4CDA-B5F5-EDB655F9E6B4}"/>
              </a:ext>
            </a:extLst>
          </p:cNvPr>
          <p:cNvSpPr>
            <a:spLocks noGrp="1"/>
          </p:cNvSpPr>
          <p:nvPr>
            <p:ph type="body" idx="1"/>
          </p:nvPr>
        </p:nvSpPr>
        <p:spPr>
          <a:xfrm>
            <a:off x="445770" y="1381124"/>
            <a:ext cx="11361420" cy="4562476"/>
          </a:xfrm>
          <a:prstGeom prst="rect">
            <a:avLst/>
          </a:prstGeom>
        </p:spPr>
        <p:txBody>
          <a:bodyPr vert="horz" lIns="91440" tIns="45720" rIns="91440" bIns="45720" rtlCol="0">
            <a:normAutofit/>
          </a:bodyPr>
          <a:lstStyle/>
          <a:p>
            <a:pPr lvl="0"/>
            <a:endParaRPr lang="en-GB" dirty="0"/>
          </a:p>
        </p:txBody>
      </p:sp>
      <p:sp>
        <p:nvSpPr>
          <p:cNvPr id="6" name="Slide Number Placeholder 5">
            <a:extLst>
              <a:ext uri="{FF2B5EF4-FFF2-40B4-BE49-F238E27FC236}">
                <a16:creationId xmlns:a16="http://schemas.microsoft.com/office/drawing/2014/main" id="{9A144B5A-A9DA-4FA1-AA42-790C63DA4482}"/>
              </a:ext>
            </a:extLst>
          </p:cNvPr>
          <p:cNvSpPr>
            <a:spLocks noGrp="1"/>
          </p:cNvSpPr>
          <p:nvPr>
            <p:ph type="sldNum" sz="quarter" idx="4"/>
          </p:nvPr>
        </p:nvSpPr>
        <p:spPr>
          <a:xfrm>
            <a:off x="8610600" y="6356354"/>
            <a:ext cx="3196590" cy="365125"/>
          </a:xfrm>
          <a:prstGeom prst="rect">
            <a:avLst/>
          </a:prstGeom>
        </p:spPr>
        <p:txBody>
          <a:bodyPr vert="horz" lIns="91440" tIns="45720" rIns="91440" bIns="45720" rtlCol="0" anchor="ctr"/>
          <a:lstStyle>
            <a:lvl1pPr algn="r">
              <a:defRPr sz="1400">
                <a:solidFill>
                  <a:schemeClr val="tx1"/>
                </a:solidFill>
              </a:defRPr>
            </a:lvl1pPr>
          </a:lstStyle>
          <a:p>
            <a:fld id="{F6B5789B-E694-4680-A2C1-FB39E0578FB7}" type="slidenum">
              <a:rPr lang="en-GB" smtClean="0"/>
              <a:pPr/>
              <a:t>‹#›</a:t>
            </a:fld>
            <a:endParaRPr lang="en-GB" dirty="0"/>
          </a:p>
        </p:txBody>
      </p:sp>
      <p:pic>
        <p:nvPicPr>
          <p:cNvPr id="7" name="Picture 6" descr="Text&#10;&#10;Description automatically generated with medium confidence">
            <a:extLst>
              <a:ext uri="{FF2B5EF4-FFF2-40B4-BE49-F238E27FC236}">
                <a16:creationId xmlns:a16="http://schemas.microsoft.com/office/drawing/2014/main" id="{E4603F80-0218-4C6D-ACE0-E82EF14999C3}"/>
              </a:ext>
            </a:extLst>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295282" y="6045875"/>
            <a:ext cx="3408618" cy="575594"/>
          </a:xfrm>
          <a:prstGeom prst="rect">
            <a:avLst/>
          </a:prstGeom>
        </p:spPr>
      </p:pic>
    </p:spTree>
    <p:extLst>
      <p:ext uri="{BB962C8B-B14F-4D97-AF65-F5344CB8AC3E}">
        <p14:creationId xmlns:p14="http://schemas.microsoft.com/office/powerpoint/2010/main" val="1383230244"/>
      </p:ext>
    </p:extLst>
  </p:cSld>
  <p:clrMap bg1="lt1" tx1="dk1" bg2="lt2" tx2="dk2" accent1="accent1" accent2="accent2" accent3="accent3" accent4="accent4" accent5="accent5" accent6="accent6" hlink="hlink" folHlink="folHlink"/>
  <p:sldLayoutIdLst>
    <p:sldLayoutId id="2147483733" r:id="rId1"/>
    <p:sldLayoutId id="2147483751" r:id="rId2"/>
    <p:sldLayoutId id="2147483753" r:id="rId3"/>
    <p:sldLayoutId id="2147483763" r:id="rId4"/>
    <p:sldLayoutId id="2147483762" r:id="rId5"/>
    <p:sldLayoutId id="2147483764" r:id="rId6"/>
    <p:sldLayoutId id="2147483747" r:id="rId7"/>
    <p:sldLayoutId id="2147483734" r:id="rId8"/>
    <p:sldLayoutId id="2147483758" r:id="rId9"/>
    <p:sldLayoutId id="2147483748" r:id="rId10"/>
    <p:sldLayoutId id="2147483736" r:id="rId11"/>
    <p:sldLayoutId id="2147483746" r:id="rId12"/>
    <p:sldLayoutId id="2147483757" r:id="rId13"/>
    <p:sldLayoutId id="2147483741" r:id="rId14"/>
    <p:sldLayoutId id="2147483735" r:id="rId15"/>
    <p:sldLayoutId id="2147483737" r:id="rId16"/>
    <p:sldLayoutId id="2147483738" r:id="rId17"/>
    <p:sldLayoutId id="2147483754" r:id="rId18"/>
    <p:sldLayoutId id="2147483761" r:id="rId19"/>
    <p:sldLayoutId id="2147483742" r:id="rId20"/>
    <p:sldLayoutId id="2147483743" r:id="rId21"/>
  </p:sldLayoutIdLst>
  <p:hf hdr="0" ftr="0" dt="0"/>
  <p:txStyles>
    <p:titleStyle>
      <a:lvl1pPr algn="l" defTabSz="914377" rtl="0" eaLnBrk="1" latinLnBrk="0" hangingPunct="1">
        <a:lnSpc>
          <a:spcPct val="90000"/>
        </a:lnSpc>
        <a:spcBef>
          <a:spcPct val="0"/>
        </a:spcBef>
        <a:buNone/>
        <a:defRPr sz="4400" b="1" kern="1200">
          <a:solidFill>
            <a:schemeClr val="accent4"/>
          </a:solidFill>
          <a:latin typeface="+mj-lt"/>
          <a:ea typeface="+mj-ea"/>
          <a:cs typeface="+mj-cs"/>
        </a:defRPr>
      </a:lvl1pPr>
    </p:titleStyle>
    <p:bodyStyle>
      <a:lvl1pPr marL="0" indent="0" algn="l" defTabSz="914377" rtl="0" eaLnBrk="1" latinLnBrk="0" hangingPunct="1">
        <a:lnSpc>
          <a:spcPct val="114000"/>
        </a:lnSpc>
        <a:spcBef>
          <a:spcPts val="0"/>
        </a:spcBef>
        <a:buFont typeface="Arial" panose="020B0604020202020204" pitchFamily="34" charset="0"/>
        <a:buNone/>
        <a:defRPr sz="2400" kern="1200">
          <a:solidFill>
            <a:schemeClr val="tx1"/>
          </a:solidFill>
          <a:latin typeface="+mn-lt"/>
          <a:ea typeface="+mn-ea"/>
          <a:cs typeface="+mn-cs"/>
        </a:defRPr>
      </a:lvl1pPr>
      <a:lvl2pPr marL="685783" indent="-228594" algn="l" defTabSz="914377" rtl="0" eaLnBrk="1" latinLnBrk="0" hangingPunct="1">
        <a:lnSpc>
          <a:spcPct val="110000"/>
        </a:lnSpc>
        <a:spcBef>
          <a:spcPts val="0"/>
        </a:spcBef>
        <a:buFont typeface="Arial" panose="020B0604020202020204" pitchFamily="34" charset="0"/>
        <a:buChar char="•"/>
        <a:defRPr sz="2000" kern="1200">
          <a:solidFill>
            <a:schemeClr val="tx1"/>
          </a:solidFill>
          <a:latin typeface="+mn-lt"/>
          <a:ea typeface="+mn-ea"/>
          <a:cs typeface="+mn-cs"/>
        </a:defRPr>
      </a:lvl2pPr>
      <a:lvl3pPr marL="1142971" indent="-228594" algn="l" defTabSz="914377" rtl="0" eaLnBrk="1" latinLnBrk="0" hangingPunct="1">
        <a:lnSpc>
          <a:spcPct val="110000"/>
        </a:lnSpc>
        <a:spcBef>
          <a:spcPts val="0"/>
        </a:spcBef>
        <a:buFont typeface="Arial" panose="020B0604020202020204" pitchFamily="34" charset="0"/>
        <a:buChar char="•"/>
        <a:defRPr sz="1800" kern="1200">
          <a:solidFill>
            <a:schemeClr val="tx1"/>
          </a:solidFill>
          <a:latin typeface="+mn-lt"/>
          <a:ea typeface="+mn-ea"/>
          <a:cs typeface="+mn-cs"/>
        </a:defRPr>
      </a:lvl3pPr>
      <a:lvl4pPr marL="1600160" indent="-228594" algn="l" defTabSz="914377" rtl="0" eaLnBrk="1" latinLnBrk="0" hangingPunct="1">
        <a:lnSpc>
          <a:spcPct val="110000"/>
        </a:lnSpc>
        <a:spcBef>
          <a:spcPts val="0"/>
        </a:spcBef>
        <a:buFont typeface="Arial" panose="020B0604020202020204" pitchFamily="34" charset="0"/>
        <a:buChar char="•"/>
        <a:defRPr sz="1600" kern="1200">
          <a:solidFill>
            <a:schemeClr val="tx1"/>
          </a:solidFill>
          <a:latin typeface="+mn-lt"/>
          <a:ea typeface="+mn-ea"/>
          <a:cs typeface="+mn-cs"/>
        </a:defRPr>
      </a:lvl4pPr>
      <a:lvl5pPr marL="2057349" indent="-228594" algn="l" defTabSz="914377" rtl="0" eaLnBrk="1" latinLnBrk="0" hangingPunct="1">
        <a:lnSpc>
          <a:spcPct val="110000"/>
        </a:lnSpc>
        <a:spcBef>
          <a:spcPts val="0"/>
        </a:spcBef>
        <a:buFont typeface="Arial" panose="020B0604020202020204" pitchFamily="34" charset="0"/>
        <a:buChar char="•"/>
        <a:defRPr sz="16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1" Type="http://schemas.openxmlformats.org/officeDocument/2006/relationships/slideLayout" Target="../slideLayouts/slideLayout8.xml"/><Relationship Id="rId4" Type="http://schemas.openxmlformats.org/officeDocument/2006/relationships/image" Target="../media/image9.emf"/></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image" Target="../media/image70.png"/><Relationship Id="rId1" Type="http://schemas.openxmlformats.org/officeDocument/2006/relationships/slideLayout" Target="../slideLayouts/slideLayout17.xml"/><Relationship Id="rId4" Type="http://schemas.openxmlformats.org/officeDocument/2006/relationships/image" Target="../media/image90.png"/></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D0806F-8EED-4A27-A5F5-BE533158786C}"/>
              </a:ext>
            </a:extLst>
          </p:cNvPr>
          <p:cNvSpPr>
            <a:spLocks noGrp="1"/>
          </p:cNvSpPr>
          <p:nvPr>
            <p:ph type="ctrTitle"/>
          </p:nvPr>
        </p:nvSpPr>
        <p:spPr/>
        <p:txBody>
          <a:bodyPr>
            <a:normAutofit/>
          </a:bodyPr>
          <a:lstStyle/>
          <a:p>
            <a:r>
              <a:rPr lang="en-GB"/>
              <a:t>Multiply imputing informatively censored </a:t>
            </a:r>
            <a:br>
              <a:rPr lang="en-GB"/>
            </a:br>
            <a:r>
              <a:rPr lang="en-GB"/>
              <a:t>time-to-event data</a:t>
            </a:r>
            <a:endParaRPr lang="en-GB" dirty="0"/>
          </a:p>
        </p:txBody>
      </p:sp>
      <p:sp>
        <p:nvSpPr>
          <p:cNvPr id="6" name="Subtitle 5">
            <a:extLst>
              <a:ext uri="{FF2B5EF4-FFF2-40B4-BE49-F238E27FC236}">
                <a16:creationId xmlns:a16="http://schemas.microsoft.com/office/drawing/2014/main" id="{D75B42B9-E0D4-4739-9C3E-23FEBE53D4E6}"/>
              </a:ext>
            </a:extLst>
          </p:cNvPr>
          <p:cNvSpPr>
            <a:spLocks noGrp="1"/>
          </p:cNvSpPr>
          <p:nvPr>
            <p:ph type="subTitle" idx="1"/>
          </p:nvPr>
        </p:nvSpPr>
        <p:spPr/>
        <p:txBody>
          <a:bodyPr/>
          <a:lstStyle/>
          <a:p>
            <a:pPr>
              <a:lnSpc>
                <a:spcPct val="90000"/>
              </a:lnSpc>
            </a:pPr>
            <a:r>
              <a:rPr lang="en-GB"/>
              <a:t>Ian R White, Patrick Royston</a:t>
            </a:r>
          </a:p>
          <a:p>
            <a:pPr>
              <a:lnSpc>
                <a:spcPct val="90000"/>
              </a:lnSpc>
            </a:pPr>
            <a:endParaRPr lang="en-GB"/>
          </a:p>
          <a:p>
            <a:pPr>
              <a:lnSpc>
                <a:spcPct val="90000"/>
              </a:lnSpc>
            </a:pPr>
            <a:r>
              <a:rPr lang="en-GB"/>
              <a:t>MRC Clinical Trials Unit at UCL, London, UK</a:t>
            </a:r>
          </a:p>
        </p:txBody>
      </p:sp>
      <p:sp>
        <p:nvSpPr>
          <p:cNvPr id="7" name="Text Placeholder 6">
            <a:extLst>
              <a:ext uri="{FF2B5EF4-FFF2-40B4-BE49-F238E27FC236}">
                <a16:creationId xmlns:a16="http://schemas.microsoft.com/office/drawing/2014/main" id="{B515D5B8-A90B-4F65-9D78-1F25820DC986}"/>
              </a:ext>
            </a:extLst>
          </p:cNvPr>
          <p:cNvSpPr>
            <a:spLocks noGrp="1"/>
          </p:cNvSpPr>
          <p:nvPr>
            <p:ph type="body" sz="quarter" idx="11"/>
          </p:nvPr>
        </p:nvSpPr>
        <p:spPr>
          <a:xfrm>
            <a:off x="745068" y="6089696"/>
            <a:ext cx="5351463" cy="528637"/>
          </a:xfrm>
        </p:spPr>
        <p:txBody>
          <a:bodyPr/>
          <a:lstStyle/>
          <a:p>
            <a:pPr>
              <a:lnSpc>
                <a:spcPct val="90000"/>
              </a:lnSpc>
            </a:pPr>
            <a:r>
              <a:rPr lang="en-GB"/>
              <a:t>7-8/09/2023   |  UK Stata Conference</a:t>
            </a:r>
            <a:endParaRPr lang="en-GB" dirty="0"/>
          </a:p>
        </p:txBody>
      </p:sp>
    </p:spTree>
    <p:extLst>
      <p:ext uri="{BB962C8B-B14F-4D97-AF65-F5344CB8AC3E}">
        <p14:creationId xmlns:p14="http://schemas.microsoft.com/office/powerpoint/2010/main" val="2762093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D4D83-1294-BEF8-ECEB-7D4633A92A9D}"/>
              </a:ext>
            </a:extLst>
          </p:cNvPr>
          <p:cNvSpPr>
            <a:spLocks noGrp="1"/>
          </p:cNvSpPr>
          <p:nvPr>
            <p:ph type="title"/>
          </p:nvPr>
        </p:nvSpPr>
        <p:spPr/>
        <p:txBody>
          <a:bodyPr/>
          <a:lstStyle/>
          <a:p>
            <a:r>
              <a:rPr lang="en-GB"/>
              <a:t>Simulating survival data after censoring</a:t>
            </a:r>
          </a:p>
        </p:txBody>
      </p:sp>
      <p:sp>
        <p:nvSpPr>
          <p:cNvPr id="3" name="Slide Number Placeholder 2">
            <a:extLst>
              <a:ext uri="{FF2B5EF4-FFF2-40B4-BE49-F238E27FC236}">
                <a16:creationId xmlns:a16="http://schemas.microsoft.com/office/drawing/2014/main" id="{56983FF6-AA39-9A81-80C6-27B58EBA6831}"/>
              </a:ext>
            </a:extLst>
          </p:cNvPr>
          <p:cNvSpPr>
            <a:spLocks noGrp="1"/>
          </p:cNvSpPr>
          <p:nvPr>
            <p:ph type="sldNum" sz="quarter" idx="12"/>
          </p:nvPr>
        </p:nvSpPr>
        <p:spPr/>
        <p:txBody>
          <a:bodyPr/>
          <a:lstStyle/>
          <a:p>
            <a:fld id="{F6B5789B-E694-4680-A2C1-FB39E0578FB7}" type="slidenum">
              <a:rPr lang="en-GB" smtClean="0"/>
              <a:t>10</a:t>
            </a:fld>
            <a:endParaRPr lang="en-GB"/>
          </a:p>
        </p:txBody>
      </p:sp>
      <mc:AlternateContent xmlns:mc="http://schemas.openxmlformats.org/markup-compatibility/2006">
        <mc:Choice xmlns:a14="http://schemas.microsoft.com/office/drawing/2010/main" Requires="a14">
          <p:sp>
            <p:nvSpPr>
              <p:cNvPr id="50" name="Content Placeholder 49">
                <a:extLst>
                  <a:ext uri="{FF2B5EF4-FFF2-40B4-BE49-F238E27FC236}">
                    <a16:creationId xmlns:a16="http://schemas.microsoft.com/office/drawing/2014/main" id="{825CE9D5-955A-E51E-37DB-F505A19955D6}"/>
                  </a:ext>
                </a:extLst>
              </p:cNvPr>
              <p:cNvSpPr>
                <a:spLocks noGrp="1"/>
              </p:cNvSpPr>
              <p:nvPr>
                <p:ph type="body" sz="quarter" idx="13"/>
              </p:nvPr>
            </p:nvSpPr>
            <p:spPr/>
            <p:txBody>
              <a:bodyPr/>
              <a:lstStyle/>
              <a:p>
                <a:r>
                  <a:rPr lang="en-GB" dirty="0"/>
                  <a:t>Model for time to event: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h</m:t>
                        </m:r>
                      </m:e>
                      <m:sub>
                        <m:r>
                          <a:rPr lang="en-GB" b="0" i="1" smtClean="0">
                            <a:latin typeface="Cambria Math" panose="02040503050406030204" pitchFamily="18" charset="0"/>
                          </a:rPr>
                          <m:t>𝑖</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𝑡</m:t>
                        </m:r>
                      </m:e>
                    </m:d>
                    <m:r>
                      <a:rPr lang="en-GB" b="0" i="1" smtClean="0">
                        <a:latin typeface="Cambria Math" panose="02040503050406030204" pitchFamily="18" charset="0"/>
                      </a:rPr>
                      <m:t>=</m:t>
                    </m:r>
                    <m:d>
                      <m:dPr>
                        <m:begChr m:val="{"/>
                        <m:endChr m:val=""/>
                        <m:ctrlPr>
                          <a:rPr lang="en-GB" b="0" i="1" smtClean="0">
                            <a:latin typeface="Cambria Math" panose="02040503050406030204" pitchFamily="18" charset="0"/>
                          </a:rPr>
                        </m:ctrlPr>
                      </m:dPr>
                      <m:e>
                        <m:m>
                          <m:mPr>
                            <m:mcs>
                              <m:mc>
                                <m:mcPr>
                                  <m:count m:val="2"/>
                                  <m:mcJc m:val="center"/>
                                </m:mcPr>
                              </m:mc>
                            </m:mcs>
                            <m:ctrlPr>
                              <a:rPr lang="en-GB" b="0" i="1" smtClean="0">
                                <a:latin typeface="Cambria Math" panose="02040503050406030204" pitchFamily="18" charset="0"/>
                              </a:rPr>
                            </m:ctrlPr>
                          </m:mPr>
                          <m:mr>
                            <m:e>
                              <m:sSub>
                                <m:sSubPr>
                                  <m:ctrlPr>
                                    <a:rPr lang="en-GB" b="0" i="1">
                                      <a:latin typeface="Cambria Math" panose="02040503050406030204" pitchFamily="18" charset="0"/>
                                    </a:rPr>
                                  </m:ctrlPr>
                                </m:sSubPr>
                                <m:e>
                                  <m:r>
                                    <a:rPr lang="en-GB" b="0" i="1">
                                      <a:latin typeface="Cambria Math" panose="02040503050406030204" pitchFamily="18" charset="0"/>
                                    </a:rPr>
                                    <m:t>h</m:t>
                                  </m:r>
                                </m:e>
                                <m:sub>
                                  <m:r>
                                    <a:rPr lang="en-GB" b="0" i="1">
                                      <a:latin typeface="Cambria Math" panose="02040503050406030204" pitchFamily="18" charset="0"/>
                                    </a:rPr>
                                    <m:t>0</m:t>
                                  </m:r>
                                </m:sub>
                              </m:sSub>
                              <m:d>
                                <m:dPr>
                                  <m:ctrlPr>
                                    <a:rPr lang="en-GB" b="0" i="1">
                                      <a:latin typeface="Cambria Math" panose="02040503050406030204" pitchFamily="18" charset="0"/>
                                    </a:rPr>
                                  </m:ctrlPr>
                                </m:dPr>
                                <m:e>
                                  <m:r>
                                    <a:rPr lang="en-GB" b="0" i="1">
                                      <a:latin typeface="Cambria Math" panose="02040503050406030204" pitchFamily="18" charset="0"/>
                                    </a:rPr>
                                    <m:t>𝑡</m:t>
                                  </m:r>
                                </m:e>
                              </m:d>
                              <m:r>
                                <a:rPr lang="en-GB" b="0" i="1">
                                  <a:latin typeface="Cambria Math" panose="02040503050406030204" pitchFamily="18" charset="0"/>
                                </a:rPr>
                                <m:t>𝑒𝑥𝑝</m:t>
                              </m:r>
                              <m:r>
                                <a:rPr lang="en-GB" b="0" i="1">
                                  <a:latin typeface="Cambria Math" panose="02040503050406030204" pitchFamily="18" charset="0"/>
                                </a:rPr>
                                <m:t>(</m:t>
                              </m:r>
                              <m:r>
                                <a:rPr lang="en-GB" b="0" i="1">
                                  <a:latin typeface="Cambria Math" panose="02040503050406030204" pitchFamily="18" charset="0"/>
                                </a:rPr>
                                <m:t>𝛽</m:t>
                              </m:r>
                              <m:sSub>
                                <m:sSubPr>
                                  <m:ctrlPr>
                                    <a:rPr lang="en-GB" b="0" i="1">
                                      <a:latin typeface="Cambria Math" panose="02040503050406030204" pitchFamily="18" charset="0"/>
                                    </a:rPr>
                                  </m:ctrlPr>
                                </m:sSubPr>
                                <m:e>
                                  <m:r>
                                    <a:rPr lang="en-GB" b="0" i="1">
                                      <a:latin typeface="Cambria Math" panose="02040503050406030204" pitchFamily="18" charset="0"/>
                                    </a:rPr>
                                    <m:t>𝑥</m:t>
                                  </m:r>
                                </m:e>
                                <m:sub>
                                  <m:r>
                                    <a:rPr lang="en-GB" b="0" i="1">
                                      <a:latin typeface="Cambria Math" panose="02040503050406030204" pitchFamily="18" charset="0"/>
                                    </a:rPr>
                                    <m:t>𝑖</m:t>
                                  </m:r>
                                </m:sub>
                              </m:sSub>
                              <m:r>
                                <a:rPr lang="en-GB" b="0" i="1">
                                  <a:latin typeface="Cambria Math" panose="02040503050406030204" pitchFamily="18" charset="0"/>
                                </a:rPr>
                                <m:t>)</m:t>
                              </m:r>
                              <m:r>
                                <m:rPr>
                                  <m:nor/>
                                </m:rPr>
                                <a:rPr lang="en-GB" b="0"/>
                                <m:t> </m:t>
                              </m:r>
                            </m:e>
                            <m:e>
                              <m:r>
                                <a:rPr lang="en-GB" b="0" i="1" smtClean="0">
                                  <a:latin typeface="Cambria Math" panose="02040503050406030204" pitchFamily="18" charset="0"/>
                                </a:rPr>
                                <m:t>𝑡</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𝑐</m:t>
                                  </m:r>
                                </m:e>
                                <m:sub>
                                  <m:r>
                                    <a:rPr lang="en-GB" b="0" i="1" smtClean="0">
                                      <a:latin typeface="Cambria Math" panose="02040503050406030204" pitchFamily="18" charset="0"/>
                                    </a:rPr>
                                    <m:t>𝑖</m:t>
                                  </m:r>
                                </m:sub>
                              </m:sSub>
                            </m:e>
                          </m:mr>
                          <m:mr>
                            <m:e>
                              <m:sSub>
                                <m:sSubPr>
                                  <m:ctrlPr>
                                    <a:rPr lang="en-GB" b="0" i="1">
                                      <a:latin typeface="Cambria Math" panose="02040503050406030204" pitchFamily="18" charset="0"/>
                                    </a:rPr>
                                  </m:ctrlPr>
                                </m:sSubPr>
                                <m:e>
                                  <m:r>
                                    <a:rPr lang="en-GB" b="0" i="1">
                                      <a:latin typeface="Cambria Math" panose="02040503050406030204" pitchFamily="18" charset="0"/>
                                    </a:rPr>
                                    <m:t>h</m:t>
                                  </m:r>
                                </m:e>
                                <m:sub>
                                  <m:r>
                                    <a:rPr lang="en-GB" b="0" i="1">
                                      <a:latin typeface="Cambria Math" panose="02040503050406030204" pitchFamily="18" charset="0"/>
                                    </a:rPr>
                                    <m:t>0</m:t>
                                  </m:r>
                                </m:sub>
                              </m:sSub>
                              <m:d>
                                <m:dPr>
                                  <m:ctrlPr>
                                    <a:rPr lang="en-GB" b="0" i="1">
                                      <a:latin typeface="Cambria Math" panose="02040503050406030204" pitchFamily="18" charset="0"/>
                                    </a:rPr>
                                  </m:ctrlPr>
                                </m:dPr>
                                <m:e>
                                  <m:r>
                                    <a:rPr lang="en-GB" b="0" i="1">
                                      <a:latin typeface="Cambria Math" panose="02040503050406030204" pitchFamily="18" charset="0"/>
                                    </a:rPr>
                                    <m:t>𝑡</m:t>
                                  </m:r>
                                </m:e>
                              </m:d>
                              <m:r>
                                <a:rPr lang="en-GB" b="0" i="1">
                                  <a:latin typeface="Cambria Math" panose="02040503050406030204" pitchFamily="18" charset="0"/>
                                </a:rPr>
                                <m:t>𝑒𝑥𝑝</m:t>
                              </m:r>
                              <m:r>
                                <a:rPr lang="en-GB" b="0" i="1">
                                  <a:latin typeface="Cambria Math" panose="02040503050406030204" pitchFamily="18" charset="0"/>
                                </a:rPr>
                                <m:t>(</m:t>
                              </m:r>
                              <m:r>
                                <a:rPr lang="en-GB" b="0" i="1">
                                  <a:latin typeface="Cambria Math" panose="02040503050406030204" pitchFamily="18" charset="0"/>
                                </a:rPr>
                                <m:t>𝛽</m:t>
                              </m:r>
                              <m:sSub>
                                <m:sSubPr>
                                  <m:ctrlPr>
                                    <a:rPr lang="en-GB" b="0" i="1">
                                      <a:latin typeface="Cambria Math" panose="02040503050406030204" pitchFamily="18" charset="0"/>
                                    </a:rPr>
                                  </m:ctrlPr>
                                </m:sSubPr>
                                <m:e>
                                  <m:r>
                                    <a:rPr lang="en-GB" b="0" i="1">
                                      <a:latin typeface="Cambria Math" panose="02040503050406030204" pitchFamily="18" charset="0"/>
                                    </a:rPr>
                                    <m:t>𝑥</m:t>
                                  </m:r>
                                </m:e>
                                <m:sub>
                                  <m:r>
                                    <a:rPr lang="en-GB" b="0" i="1">
                                      <a:latin typeface="Cambria Math" panose="02040503050406030204" pitchFamily="18" charset="0"/>
                                    </a:rPr>
                                    <m:t>𝑖</m:t>
                                  </m:r>
                                </m:sub>
                              </m:sSub>
                              <m:r>
                                <a:rPr lang="en-GB" b="0" i="1">
                                  <a:latin typeface="Cambria Math" panose="02040503050406030204" pitchFamily="18" charset="0"/>
                                </a:rPr>
                                <m:t>+</m:t>
                              </m:r>
                              <m:sSub>
                                <m:sSubPr>
                                  <m:ctrlPr>
                                    <a:rPr lang="en-GB" b="0" i="1">
                                      <a:latin typeface="Cambria Math" panose="02040503050406030204" pitchFamily="18" charset="0"/>
                                    </a:rPr>
                                  </m:ctrlPr>
                                </m:sSubPr>
                                <m:e>
                                  <m:r>
                                    <a:rPr lang="en-GB" b="0" i="1">
                                      <a:latin typeface="Cambria Math" panose="02040503050406030204" pitchFamily="18" charset="0"/>
                                    </a:rPr>
                                    <m:t>𝛾</m:t>
                                  </m:r>
                                </m:e>
                                <m:sub>
                                  <m:r>
                                    <a:rPr lang="en-GB" b="0" i="1">
                                      <a:latin typeface="Cambria Math" panose="02040503050406030204" pitchFamily="18" charset="0"/>
                                    </a:rPr>
                                    <m:t>𝑖</m:t>
                                  </m:r>
                                </m:sub>
                              </m:sSub>
                              <m:r>
                                <a:rPr lang="en-GB" b="0" i="1">
                                  <a:latin typeface="Cambria Math" panose="02040503050406030204" pitchFamily="18" charset="0"/>
                                </a:rPr>
                                <m:t>)</m:t>
                              </m:r>
                              <m:r>
                                <m:rPr>
                                  <m:nor/>
                                </m:rPr>
                                <a:rPr lang="en-GB" b="0"/>
                                <m:t> </m:t>
                              </m:r>
                            </m:e>
                            <m:e>
                              <m:r>
                                <a:rPr lang="en-GB" b="0" i="1" smtClean="0">
                                  <a:latin typeface="Cambria Math" panose="02040503050406030204" pitchFamily="18" charset="0"/>
                                </a:rPr>
                                <m:t>𝑡</m:t>
                              </m:r>
                              <m:r>
                                <a:rPr lang="en-GB" b="0" i="1" smtClean="0">
                                  <a:latin typeface="Cambria Math" panose="02040503050406030204" pitchFamily="18" charset="0"/>
                                </a:rPr>
                                <m:t>&gt;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𝑐</m:t>
                                  </m:r>
                                </m:e>
                                <m:sub>
                                  <m:r>
                                    <a:rPr lang="en-GB" b="0" i="1" smtClean="0">
                                      <a:latin typeface="Cambria Math" panose="02040503050406030204" pitchFamily="18" charset="0"/>
                                    </a:rPr>
                                    <m:t>𝑖</m:t>
                                  </m:r>
                                </m:sub>
                              </m:sSub>
                            </m:e>
                          </m:mr>
                        </m:m>
                      </m:e>
                    </m:d>
                  </m:oMath>
                </a14:m>
                <a:endParaRPr lang="en-GB" b="0" dirty="0"/>
              </a:p>
              <a:p>
                <a:r>
                  <a:rPr lang="en-GB" b="0" i="0">
                    <a:latin typeface="+mj-lt"/>
                  </a:rPr>
                  <a:t>Implementation</a:t>
                </a:r>
              </a:p>
              <a:p>
                <a:pPr lvl="1"/>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h</m:t>
                        </m:r>
                      </m:e>
                      <m:sub>
                        <m:r>
                          <a:rPr lang="en-GB" b="0" i="1" smtClean="0">
                            <a:latin typeface="Cambria Math" panose="02040503050406030204" pitchFamily="18" charset="0"/>
                          </a:rPr>
                          <m:t>0</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𝑡</m:t>
                        </m:r>
                      </m:e>
                    </m:d>
                  </m:oMath>
                </a14:m>
                <a:r>
                  <a:rPr lang="en-GB" dirty="0"/>
                  <a:t> </a:t>
                </a:r>
                <a:r>
                  <a:rPr lang="en-GB"/>
                  <a:t>unspecified (Cox model)</a:t>
                </a:r>
              </a:p>
              <a:p>
                <a:pPr lvl="2"/>
                <a:r>
                  <a:rPr lang="en-GB" sz="2000"/>
                  <a:t>Jackson D et al. Relaxing the independent censoring assumption in the Cox proportional hazards model using multiple imputation. </a:t>
                </a:r>
                <a:r>
                  <a:rPr lang="en-GB" sz="2000" i="1"/>
                  <a:t>Statistics in Medicine</a:t>
                </a:r>
                <a:r>
                  <a:rPr lang="en-GB" sz="2000"/>
                  <a:t> 2014 ;33:4681-4694.</a:t>
                </a:r>
              </a:p>
              <a:p>
                <a:pPr lvl="1"/>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h</m:t>
                        </m:r>
                      </m:e>
                      <m:sub>
                        <m:r>
                          <a:rPr lang="en-GB" b="0" i="1" smtClean="0">
                            <a:latin typeface="Cambria Math" panose="02040503050406030204" pitchFamily="18" charset="0"/>
                          </a:rPr>
                          <m:t>0</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𝑡</m:t>
                        </m:r>
                      </m:e>
                    </m:d>
                  </m:oMath>
                </a14:m>
                <a:r>
                  <a:rPr lang="en-GB" dirty="0"/>
                  <a:t> </a:t>
                </a:r>
                <a:r>
                  <a:rPr lang="en-GB"/>
                  <a:t>modelled by splines (flexible parametric model, </a:t>
                </a:r>
                <a:r>
                  <a:rPr lang="en-GB" sz="2400" b="1">
                    <a:latin typeface="Courier New" panose="02070309020205020404" pitchFamily="49" charset="0"/>
                    <a:cs typeface="Courier New" panose="02070309020205020404" pitchFamily="49" charset="0"/>
                  </a:rPr>
                  <a:t>stpm2</a:t>
                </a:r>
                <a:r>
                  <a:rPr lang="en-GB" sz="2400"/>
                  <a:t>)</a:t>
                </a:r>
              </a:p>
              <a:p>
                <a:pPr lvl="2">
                  <a:spcAft>
                    <a:spcPts val="600"/>
                  </a:spcAft>
                </a:pPr>
                <a:r>
                  <a:rPr lang="en-GB" sz="2000"/>
                  <a:t>Lambert PC, Royston P. Further development of flexible parametric models for survival analysis. Stata Journal 2009;9:265-290.</a:t>
                </a:r>
              </a:p>
              <a:p>
                <a:pPr lvl="2"/>
                <a:r>
                  <a:rPr lang="en-GB" sz="2000"/>
                  <a:t>Royston P, Lambert PC. Flexible parametric survival analysis using Stata: Beyond the Cox model. Stata Press, 2011.</a:t>
                </a:r>
              </a:p>
              <a:p>
                <a:pPr lvl="1"/>
                <a:endParaRPr lang="en-GB" dirty="0"/>
              </a:p>
            </p:txBody>
          </p:sp>
        </mc:Choice>
        <mc:Fallback>
          <p:sp>
            <p:nvSpPr>
              <p:cNvPr id="50" name="Content Placeholder 49">
                <a:extLst>
                  <a:ext uri="{FF2B5EF4-FFF2-40B4-BE49-F238E27FC236}">
                    <a16:creationId xmlns:a16="http://schemas.microsoft.com/office/drawing/2014/main" id="{825CE9D5-955A-E51E-37DB-F505A19955D6}"/>
                  </a:ext>
                </a:extLst>
              </p:cNvPr>
              <p:cNvSpPr>
                <a:spLocks noGrp="1" noRot="1" noChangeAspect="1" noMove="1" noResize="1" noEditPoints="1" noAdjustHandles="1" noChangeArrowheads="1" noChangeShapeType="1" noTextEdit="1"/>
              </p:cNvSpPr>
              <p:nvPr>
                <p:ph type="body" sz="quarter" idx="13"/>
              </p:nvPr>
            </p:nvSpPr>
            <p:spPr>
              <a:blipFill>
                <a:blip r:embed="rId3"/>
                <a:stretch>
                  <a:fillRect l="-697" r="-536"/>
                </a:stretch>
              </a:blipFill>
            </p:spPr>
            <p:txBody>
              <a:bodyPr/>
              <a:lstStyle/>
              <a:p>
                <a:r>
                  <a:rPr lang="en-GB">
                    <a:noFill/>
                  </a:rPr>
                  <a:t> </a:t>
                </a:r>
              </a:p>
            </p:txBody>
          </p:sp>
        </mc:Fallback>
      </mc:AlternateContent>
    </p:spTree>
    <p:extLst>
      <p:ext uri="{BB962C8B-B14F-4D97-AF65-F5344CB8AC3E}">
        <p14:creationId xmlns:p14="http://schemas.microsoft.com/office/powerpoint/2010/main" val="1324762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2F4E1F-163A-F7A5-CD15-F6AE8B25FDA3}"/>
              </a:ext>
            </a:extLst>
          </p:cNvPr>
          <p:cNvSpPr>
            <a:spLocks noGrp="1"/>
          </p:cNvSpPr>
          <p:nvPr>
            <p:ph type="title"/>
          </p:nvPr>
        </p:nvSpPr>
        <p:spPr/>
        <p:txBody>
          <a:bodyPr/>
          <a:lstStyle/>
          <a:p>
            <a:r>
              <a:rPr lang="en-GB"/>
              <a:t>Stata implementation</a:t>
            </a:r>
          </a:p>
        </p:txBody>
      </p:sp>
      <p:sp>
        <p:nvSpPr>
          <p:cNvPr id="5" name="Text Placeholder 4">
            <a:extLst>
              <a:ext uri="{FF2B5EF4-FFF2-40B4-BE49-F238E27FC236}">
                <a16:creationId xmlns:a16="http://schemas.microsoft.com/office/drawing/2014/main" id="{2768F43C-832C-E985-ADBC-899C840510C7}"/>
              </a:ext>
            </a:extLst>
          </p:cNvPr>
          <p:cNvSpPr>
            <a:spLocks noGrp="1"/>
          </p:cNvSpPr>
          <p:nvPr>
            <p:ph type="body" idx="1"/>
          </p:nvPr>
        </p:nvSpPr>
        <p:spPr/>
        <p:txBody>
          <a:bodyPr/>
          <a:lstStyle/>
          <a:p>
            <a:endParaRPr lang="en-GB"/>
          </a:p>
        </p:txBody>
      </p:sp>
      <p:sp>
        <p:nvSpPr>
          <p:cNvPr id="3" name="Slide Number Placeholder 2">
            <a:extLst>
              <a:ext uri="{FF2B5EF4-FFF2-40B4-BE49-F238E27FC236}">
                <a16:creationId xmlns:a16="http://schemas.microsoft.com/office/drawing/2014/main" id="{7AF54532-8E15-0297-F7C5-1BD4260E5230}"/>
              </a:ext>
            </a:extLst>
          </p:cNvPr>
          <p:cNvSpPr>
            <a:spLocks noGrp="1"/>
          </p:cNvSpPr>
          <p:nvPr>
            <p:ph type="sldNum" sz="quarter" idx="4294967295"/>
          </p:nvPr>
        </p:nvSpPr>
        <p:spPr>
          <a:xfrm>
            <a:off x="8994775" y="6356350"/>
            <a:ext cx="3197225" cy="365125"/>
          </a:xfrm>
        </p:spPr>
        <p:txBody>
          <a:bodyPr/>
          <a:lstStyle/>
          <a:p>
            <a:fld id="{F6B5789B-E694-4680-A2C1-FB39E0578FB7}" type="slidenum">
              <a:rPr lang="en-GB" smtClean="0"/>
              <a:t>11</a:t>
            </a:fld>
            <a:endParaRPr lang="en-GB"/>
          </a:p>
        </p:txBody>
      </p:sp>
    </p:spTree>
    <p:extLst>
      <p:ext uri="{BB962C8B-B14F-4D97-AF65-F5344CB8AC3E}">
        <p14:creationId xmlns:p14="http://schemas.microsoft.com/office/powerpoint/2010/main" val="1450613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9E04B-9283-67CA-BC5A-DC4D2BE41849}"/>
              </a:ext>
            </a:extLst>
          </p:cNvPr>
          <p:cNvSpPr>
            <a:spLocks noGrp="1"/>
          </p:cNvSpPr>
          <p:nvPr>
            <p:ph type="title"/>
          </p:nvPr>
        </p:nvSpPr>
        <p:spPr>
          <a:xfrm>
            <a:off x="445770" y="236531"/>
            <a:ext cx="11361420" cy="1144593"/>
          </a:xfrm>
        </p:spPr>
        <p:txBody>
          <a:bodyPr/>
          <a:lstStyle/>
          <a:p>
            <a:r>
              <a:rPr lang="en-GB"/>
              <a:t>stsurvimpute</a:t>
            </a:r>
          </a:p>
        </p:txBody>
      </p:sp>
      <p:sp>
        <p:nvSpPr>
          <p:cNvPr id="4" name="Slide Number Placeholder 3">
            <a:extLst>
              <a:ext uri="{FF2B5EF4-FFF2-40B4-BE49-F238E27FC236}">
                <a16:creationId xmlns:a16="http://schemas.microsoft.com/office/drawing/2014/main" id="{8460A554-3FC3-3C20-AD6F-1E72BBF0BF14}"/>
              </a:ext>
            </a:extLst>
          </p:cNvPr>
          <p:cNvSpPr>
            <a:spLocks noGrp="1"/>
          </p:cNvSpPr>
          <p:nvPr>
            <p:ph type="sldNum" sz="quarter" idx="12"/>
          </p:nvPr>
        </p:nvSpPr>
        <p:spPr>
          <a:xfrm>
            <a:off x="8610600" y="6356354"/>
            <a:ext cx="3196590" cy="365125"/>
          </a:xfrm>
        </p:spPr>
        <p:txBody>
          <a:bodyPr/>
          <a:lstStyle/>
          <a:p>
            <a:fld id="{F6B5789B-E694-4680-A2C1-FB39E0578FB7}" type="slidenum">
              <a:rPr lang="en-GB" smtClean="0"/>
              <a:pPr/>
              <a:t>12</a:t>
            </a:fld>
            <a:endParaRPr lang="en-GB" dirty="0"/>
          </a:p>
        </p:txBody>
      </p:sp>
      <p:sp>
        <p:nvSpPr>
          <p:cNvPr id="3" name="Content Placeholder 2">
            <a:extLst>
              <a:ext uri="{FF2B5EF4-FFF2-40B4-BE49-F238E27FC236}">
                <a16:creationId xmlns:a16="http://schemas.microsoft.com/office/drawing/2014/main" id="{F9203C27-0534-223A-F4BE-B68939666377}"/>
              </a:ext>
            </a:extLst>
          </p:cNvPr>
          <p:cNvSpPr>
            <a:spLocks noGrp="1"/>
          </p:cNvSpPr>
          <p:nvPr>
            <p:ph type="body" sz="quarter" idx="13"/>
          </p:nvPr>
        </p:nvSpPr>
        <p:spPr>
          <a:xfrm>
            <a:off x="445770" y="1381125"/>
            <a:ext cx="11361420" cy="4596766"/>
          </a:xfrm>
        </p:spPr>
        <p:txBody>
          <a:bodyPr/>
          <a:lstStyle/>
          <a:p>
            <a:pPr marL="0" indent="0">
              <a:buNone/>
            </a:pPr>
            <a:r>
              <a:rPr lang="en-GB"/>
              <a:t>Original version (SSC, 2011)</a:t>
            </a:r>
          </a:p>
          <a:p>
            <a:r>
              <a:rPr lang="en-GB"/>
              <a:t>Imputes data after censoring, using a flexible parametric model (</a:t>
            </a:r>
            <a:r>
              <a:rPr lang="en-GB" sz="2400" b="1">
                <a:latin typeface="Courier New" panose="02070309020205020404" pitchFamily="49" charset="0"/>
                <a:cs typeface="Courier New" panose="02070309020205020404" pitchFamily="49" charset="0"/>
              </a:rPr>
              <a:t>stpm2</a:t>
            </a:r>
            <a:r>
              <a:rPr lang="en-GB"/>
              <a:t>)</a:t>
            </a:r>
          </a:p>
          <a:p>
            <a:r>
              <a:rPr lang="en-GB"/>
              <a:t>Assumes non-informative censoring</a:t>
            </a:r>
          </a:p>
          <a:p>
            <a:pPr lvl="0"/>
            <a:r>
              <a:rPr lang="en-GB" noProof="0"/>
              <a:t>Creates a new variable to hold a single imputation</a:t>
            </a:r>
          </a:p>
          <a:p>
            <a:pPr lvl="0"/>
            <a:endParaRPr lang="en-GB"/>
          </a:p>
          <a:p>
            <a:pPr marL="0" lvl="0" indent="0">
              <a:buNone/>
            </a:pPr>
            <a:r>
              <a:rPr lang="en-GB"/>
              <a:t>New version (in preparation)</a:t>
            </a:r>
          </a:p>
          <a:p>
            <a:pPr lvl="0"/>
            <a:r>
              <a:rPr lang="en-GB" noProof="0"/>
              <a:t>Simple modification for informative censoring</a:t>
            </a:r>
          </a:p>
          <a:p>
            <a:r>
              <a:rPr lang="en-GB"/>
              <a:t>Modification to produce multiple imputations and store them in </a:t>
            </a:r>
            <a:r>
              <a:rPr lang="en-GB" b="1">
                <a:latin typeface="Courier New" panose="02070309020205020404" pitchFamily="49" charset="0"/>
                <a:cs typeface="Courier New" panose="02070309020205020404" pitchFamily="49" charset="0"/>
              </a:rPr>
              <a:t>ice/mim</a:t>
            </a:r>
            <a:r>
              <a:rPr lang="en-GB"/>
              <a:t> format</a:t>
            </a:r>
          </a:p>
          <a:p>
            <a:r>
              <a:rPr lang="en-GB"/>
              <a:t>Why not </a:t>
            </a:r>
            <a:r>
              <a:rPr lang="en-GB" b="1">
                <a:latin typeface="Courier New" panose="02070309020205020404" pitchFamily="49" charset="0"/>
                <a:cs typeface="Courier New" panose="02070309020205020404" pitchFamily="49" charset="0"/>
              </a:rPr>
              <a:t>mi</a:t>
            </a:r>
            <a:r>
              <a:rPr lang="en-GB"/>
              <a:t> format? See next…</a:t>
            </a:r>
          </a:p>
          <a:p>
            <a:pPr lvl="0"/>
            <a:endParaRPr lang="en-GB" noProof="0"/>
          </a:p>
          <a:p>
            <a:pPr lvl="1"/>
            <a:endParaRPr lang="en-GB"/>
          </a:p>
        </p:txBody>
      </p:sp>
    </p:spTree>
    <p:extLst>
      <p:ext uri="{BB962C8B-B14F-4D97-AF65-F5344CB8AC3E}">
        <p14:creationId xmlns:p14="http://schemas.microsoft.com/office/powerpoint/2010/main" val="3363173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8118A-B15D-F424-F389-66CE95B3DDFB}"/>
              </a:ext>
            </a:extLst>
          </p:cNvPr>
          <p:cNvSpPr>
            <a:spLocks noGrp="1"/>
          </p:cNvSpPr>
          <p:nvPr>
            <p:ph type="title"/>
          </p:nvPr>
        </p:nvSpPr>
        <p:spPr/>
        <p:txBody>
          <a:bodyPr/>
          <a:lstStyle/>
          <a:p>
            <a:r>
              <a:rPr lang="en-GB"/>
              <a:t>Arranging the imputed data (1)</a:t>
            </a:r>
          </a:p>
        </p:txBody>
      </p:sp>
      <p:sp>
        <p:nvSpPr>
          <p:cNvPr id="3" name="Slide Number Placeholder 2">
            <a:extLst>
              <a:ext uri="{FF2B5EF4-FFF2-40B4-BE49-F238E27FC236}">
                <a16:creationId xmlns:a16="http://schemas.microsoft.com/office/drawing/2014/main" id="{3F49530A-0F71-5B1F-5950-0B0C010E2FEE}"/>
              </a:ext>
            </a:extLst>
          </p:cNvPr>
          <p:cNvSpPr>
            <a:spLocks noGrp="1"/>
          </p:cNvSpPr>
          <p:nvPr>
            <p:ph type="sldNum" sz="quarter" idx="12"/>
          </p:nvPr>
        </p:nvSpPr>
        <p:spPr/>
        <p:txBody>
          <a:bodyPr/>
          <a:lstStyle/>
          <a:p>
            <a:fld id="{F6B5789B-E694-4680-A2C1-FB39E0578FB7}" type="slidenum">
              <a:rPr lang="en-GB" smtClean="0"/>
              <a:t>13</a:t>
            </a:fld>
            <a:endParaRPr lang="en-GB" dirty="0"/>
          </a:p>
        </p:txBody>
      </p:sp>
      <p:sp>
        <p:nvSpPr>
          <p:cNvPr id="4" name="Text Placeholder 3">
            <a:extLst>
              <a:ext uri="{FF2B5EF4-FFF2-40B4-BE49-F238E27FC236}">
                <a16:creationId xmlns:a16="http://schemas.microsoft.com/office/drawing/2014/main" id="{649B09F5-7C14-8B70-7131-51C5DBA09981}"/>
              </a:ext>
            </a:extLst>
          </p:cNvPr>
          <p:cNvSpPr>
            <a:spLocks noGrp="1"/>
          </p:cNvSpPr>
          <p:nvPr>
            <p:ph type="body" sz="quarter" idx="13"/>
          </p:nvPr>
        </p:nvSpPr>
        <p:spPr/>
        <p:txBody>
          <a:bodyPr>
            <a:noAutofit/>
          </a:bodyPr>
          <a:lstStyle/>
          <a:p>
            <a:pPr marL="0" indent="0">
              <a:lnSpc>
                <a:spcPct val="90000"/>
              </a:lnSpc>
              <a:buNone/>
            </a:pPr>
            <a:r>
              <a:rPr lang="en-GB" sz="2000"/>
              <a:t>Consider id 29, censored (lost to follow-up) at 217 days, max followup 4775 days:</a:t>
            </a:r>
          </a:p>
          <a:p>
            <a:pPr marL="0" indent="0" algn="l" rtl="0" eaLnBrk="1" latinLnBrk="0" hangingPunct="1">
              <a:lnSpc>
                <a:spcPct val="90000"/>
              </a:lnSpc>
              <a:spcBef>
                <a:spcPts val="0"/>
              </a:spcBef>
              <a:spcAft>
                <a:spcPts val="0"/>
              </a:spcAft>
              <a:buNone/>
            </a:pPr>
            <a:r>
              <a:rPr lang="en-GB" sz="1800" b="1">
                <a:latin typeface="Courier New" panose="02070309020205020404" pitchFamily="49" charset="0"/>
                <a:cs typeface="Courier New" panose="02070309020205020404" pitchFamily="49" charset="0"/>
              </a:rPr>
              <a:t> +---------------------------------+</a:t>
            </a:r>
          </a:p>
          <a:p>
            <a:pPr marL="0" indent="0" algn="l" rtl="0" eaLnBrk="1" latinLnBrk="0" hangingPunct="1">
              <a:lnSpc>
                <a:spcPct val="90000"/>
              </a:lnSpc>
              <a:spcBef>
                <a:spcPts val="0"/>
              </a:spcBef>
              <a:spcAft>
                <a:spcPts val="0"/>
              </a:spcAft>
              <a:buNone/>
            </a:pPr>
            <a:r>
              <a:rPr lang="en-GB" sz="1800" b="1" kern="1200">
                <a:solidFill>
                  <a:srgbClr val="000000"/>
                </a:solidFill>
                <a:effectLst/>
                <a:latin typeface="Courier New" panose="02070309020205020404" pitchFamily="49" charset="0"/>
                <a:ea typeface="+mn-ea"/>
                <a:cs typeface="Courier New" panose="02070309020205020404" pitchFamily="49" charset="0"/>
              </a:rPr>
              <a:t> | id   timein      time     event |</a:t>
            </a:r>
            <a:endParaRPr lang="en-GB" sz="1600">
              <a:effectLst/>
            </a:endParaRPr>
          </a:p>
          <a:p>
            <a:pPr marL="0" indent="0" algn="l" rtl="0" eaLnBrk="1" latinLnBrk="0" hangingPunct="1">
              <a:lnSpc>
                <a:spcPct val="90000"/>
              </a:lnSpc>
              <a:spcBef>
                <a:spcPts val="0"/>
              </a:spcBef>
              <a:spcAft>
                <a:spcPts val="0"/>
              </a:spcAft>
              <a:buNone/>
            </a:pPr>
            <a:r>
              <a:rPr lang="en-GB" sz="1800" b="1" kern="1200">
                <a:solidFill>
                  <a:srgbClr val="000000"/>
                </a:solidFill>
                <a:effectLst/>
                <a:latin typeface="Courier New" panose="02070309020205020404" pitchFamily="49" charset="0"/>
                <a:ea typeface="+mn-ea"/>
                <a:cs typeface="Courier New" panose="02070309020205020404" pitchFamily="49" charset="0"/>
              </a:rPr>
              <a:t> | 29        0       217         0 |</a:t>
            </a:r>
            <a:endParaRPr lang="en-GB" sz="1600">
              <a:effectLst/>
            </a:endParaRPr>
          </a:p>
          <a:p>
            <a:pPr marL="0" marR="0" lvl="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GB" sz="1800" b="1" i="0" u="none" strike="noStrike" kern="1200" cap="none" spc="0" normalizeH="0" baseline="0" noProof="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indent="0">
              <a:lnSpc>
                <a:spcPct val="90000"/>
              </a:lnSpc>
              <a:buNone/>
            </a:pPr>
            <a:endParaRPr lang="en-GB" sz="2000"/>
          </a:p>
          <a:p>
            <a:pPr marL="0" indent="0">
              <a:lnSpc>
                <a:spcPct val="90000"/>
              </a:lnSpc>
              <a:buNone/>
            </a:pPr>
            <a:r>
              <a:rPr lang="en-GB" sz="2000"/>
              <a:t>Can impute like this (like </a:t>
            </a:r>
            <a:r>
              <a:rPr lang="en-GB" sz="2000" b="1">
                <a:latin typeface="Courier New" panose="02070309020205020404" pitchFamily="49" charset="0"/>
                <a:cs typeface="Courier New" panose="02070309020205020404" pitchFamily="49" charset="0"/>
              </a:rPr>
              <a:t>ice/mim</a:t>
            </a:r>
            <a:r>
              <a:rPr lang="en-GB" sz="2000"/>
              <a:t> format):</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id   _mi_m  _mi_id   timein     time     event |</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29       0      29        0      217         0 |</a:t>
            </a:r>
          </a:p>
          <a:p>
            <a:pPr marL="0" indent="0">
              <a:lnSpc>
                <a:spcPct val="90000"/>
              </a:lnSpc>
              <a:buNone/>
            </a:pPr>
            <a:r>
              <a:rPr lang="en-GB" sz="2000" b="1">
                <a:latin typeface="Courier New" panose="02070309020205020404" pitchFamily="49" charset="0"/>
                <a:cs typeface="Courier New" panose="02070309020205020404" pitchFamily="49" charset="0"/>
              </a:rPr>
              <a:t> | 29       1      29        0      965         1 |</a:t>
            </a:r>
          </a:p>
          <a:p>
            <a:pPr marL="0" indent="0">
              <a:lnSpc>
                <a:spcPct val="90000"/>
              </a:lnSpc>
              <a:buNone/>
            </a:pPr>
            <a:r>
              <a:rPr lang="en-GB" sz="2000" b="1">
                <a:latin typeface="Courier New" panose="02070309020205020404" pitchFamily="49" charset="0"/>
                <a:cs typeface="Courier New" panose="02070309020205020404" pitchFamily="49" charset="0"/>
              </a:rPr>
              <a:t> | 29       2      29        0     2710         1 |</a:t>
            </a:r>
          </a:p>
          <a:p>
            <a:pPr marL="0" indent="0">
              <a:lnSpc>
                <a:spcPct val="90000"/>
              </a:lnSpc>
              <a:buNone/>
            </a:pPr>
            <a:r>
              <a:rPr lang="en-GB" sz="2000" b="1">
                <a:latin typeface="Courier New" panose="02070309020205020404" pitchFamily="49" charset="0"/>
                <a:cs typeface="Courier New" panose="02070309020205020404" pitchFamily="49" charset="0"/>
              </a:rPr>
              <a:t> | 29       3      29        0     4775         0 |</a:t>
            </a:r>
          </a:p>
          <a:p>
            <a:pPr marL="0" indent="0">
              <a:lnSpc>
                <a:spcPct val="90000"/>
              </a:lnSpc>
              <a:buNone/>
            </a:pPr>
            <a:r>
              <a:rPr lang="en-GB" sz="2000" b="1">
                <a:latin typeface="Courier New" panose="02070309020205020404" pitchFamily="49" charset="0"/>
                <a:cs typeface="Courier New" panose="02070309020205020404" pitchFamily="49" charset="0"/>
              </a:rPr>
              <a:t> +------------------------------------------------+</a:t>
            </a:r>
          </a:p>
        </p:txBody>
      </p:sp>
      <p:sp>
        <p:nvSpPr>
          <p:cNvPr id="5" name="TextBox 4">
            <a:extLst>
              <a:ext uri="{FF2B5EF4-FFF2-40B4-BE49-F238E27FC236}">
                <a16:creationId xmlns:a16="http://schemas.microsoft.com/office/drawing/2014/main" id="{84465401-34DA-ED2C-1E40-691664C87E90}"/>
              </a:ext>
            </a:extLst>
          </p:cNvPr>
          <p:cNvSpPr txBox="1"/>
          <p:nvPr/>
        </p:nvSpPr>
        <p:spPr>
          <a:xfrm>
            <a:off x="8976320" y="3356992"/>
            <a:ext cx="2863703" cy="1938992"/>
          </a:xfrm>
          <a:prstGeom prst="rect">
            <a:avLst/>
          </a:prstGeom>
          <a:noFill/>
        </p:spPr>
        <p:txBody>
          <a:bodyPr wrap="square" rtlCol="0">
            <a:spAutoFit/>
          </a:bodyPr>
          <a:lstStyle/>
          <a:p>
            <a:r>
              <a:rPr lang="en-GB" sz="2000" b="1">
                <a:solidFill>
                  <a:schemeClr val="accent3"/>
                </a:solidFill>
                <a:latin typeface="Courier New" panose="02070309020205020404" pitchFamily="49" charset="0"/>
                <a:cs typeface="Courier New" panose="02070309020205020404" pitchFamily="49" charset="0"/>
              </a:rPr>
              <a:t>mi</a:t>
            </a:r>
            <a:r>
              <a:rPr lang="en-GB" sz="2400">
                <a:solidFill>
                  <a:schemeClr val="accent3"/>
                </a:solidFill>
              </a:rPr>
              <a:t> doesn’t see missing data in </a:t>
            </a:r>
            <a:r>
              <a:rPr lang="en-GB" sz="2000" b="1">
                <a:solidFill>
                  <a:schemeClr val="accent3"/>
                </a:solidFill>
                <a:latin typeface="Courier New" panose="02070309020205020404" pitchFamily="49" charset="0"/>
                <a:cs typeface="Courier New" panose="02070309020205020404" pitchFamily="49" charset="0"/>
              </a:rPr>
              <a:t>_mi_m==0</a:t>
            </a:r>
            <a:r>
              <a:rPr lang="en-GB" sz="2400">
                <a:solidFill>
                  <a:schemeClr val="accent3"/>
                </a:solidFill>
              </a:rPr>
              <a:t>, so doesn’t accept imputed values</a:t>
            </a:r>
          </a:p>
        </p:txBody>
      </p:sp>
    </p:spTree>
    <p:extLst>
      <p:ext uri="{BB962C8B-B14F-4D97-AF65-F5344CB8AC3E}">
        <p14:creationId xmlns:p14="http://schemas.microsoft.com/office/powerpoint/2010/main" val="202417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8118A-B15D-F424-F389-66CE95B3DDFB}"/>
              </a:ext>
            </a:extLst>
          </p:cNvPr>
          <p:cNvSpPr>
            <a:spLocks noGrp="1"/>
          </p:cNvSpPr>
          <p:nvPr>
            <p:ph type="title"/>
          </p:nvPr>
        </p:nvSpPr>
        <p:spPr/>
        <p:txBody>
          <a:bodyPr/>
          <a:lstStyle/>
          <a:p>
            <a:r>
              <a:rPr lang="en-GB"/>
              <a:t>Arranging the imputed data (2)</a:t>
            </a:r>
          </a:p>
        </p:txBody>
      </p:sp>
      <p:sp>
        <p:nvSpPr>
          <p:cNvPr id="3" name="Slide Number Placeholder 2">
            <a:extLst>
              <a:ext uri="{FF2B5EF4-FFF2-40B4-BE49-F238E27FC236}">
                <a16:creationId xmlns:a16="http://schemas.microsoft.com/office/drawing/2014/main" id="{3F49530A-0F71-5B1F-5950-0B0C010E2FEE}"/>
              </a:ext>
            </a:extLst>
          </p:cNvPr>
          <p:cNvSpPr>
            <a:spLocks noGrp="1"/>
          </p:cNvSpPr>
          <p:nvPr>
            <p:ph type="sldNum" sz="quarter" idx="12"/>
          </p:nvPr>
        </p:nvSpPr>
        <p:spPr/>
        <p:txBody>
          <a:bodyPr/>
          <a:lstStyle/>
          <a:p>
            <a:fld id="{F6B5789B-E694-4680-A2C1-FB39E0578FB7}" type="slidenum">
              <a:rPr lang="en-GB" smtClean="0"/>
              <a:t>14</a:t>
            </a:fld>
            <a:endParaRPr lang="en-GB" dirty="0"/>
          </a:p>
        </p:txBody>
      </p:sp>
      <p:sp>
        <p:nvSpPr>
          <p:cNvPr id="4" name="Text Placeholder 3">
            <a:extLst>
              <a:ext uri="{FF2B5EF4-FFF2-40B4-BE49-F238E27FC236}">
                <a16:creationId xmlns:a16="http://schemas.microsoft.com/office/drawing/2014/main" id="{649B09F5-7C14-8B70-7131-51C5DBA09981}"/>
              </a:ext>
            </a:extLst>
          </p:cNvPr>
          <p:cNvSpPr>
            <a:spLocks noGrp="1"/>
          </p:cNvSpPr>
          <p:nvPr>
            <p:ph type="body" sz="quarter" idx="13"/>
          </p:nvPr>
        </p:nvSpPr>
        <p:spPr/>
        <p:txBody>
          <a:bodyPr>
            <a:noAutofit/>
          </a:bodyPr>
          <a:lstStyle/>
          <a:p>
            <a:pPr marL="0" indent="0">
              <a:lnSpc>
                <a:spcPct val="90000"/>
              </a:lnSpc>
              <a:buNone/>
            </a:pPr>
            <a:r>
              <a:rPr lang="en-GB" sz="2000"/>
              <a:t>Or can impute in an “</a:t>
            </a:r>
            <a:r>
              <a:rPr lang="en-GB" sz="2000" b="1">
                <a:latin typeface="Courier New" panose="02070309020205020404" pitchFamily="49" charset="0"/>
                <a:cs typeface="Courier New" panose="02070309020205020404" pitchFamily="49" charset="0"/>
              </a:rPr>
              <a:t>stsplit</a:t>
            </a:r>
            <a:r>
              <a:rPr lang="en-GB" sz="2000"/>
              <a:t>” way, expressing censoring as missing data:</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id   _mi_m   _mi_id  timein      time     event |</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29       0       29       0       217         0 |</a:t>
            </a:r>
          </a:p>
          <a:p>
            <a:pPr marL="0" indent="0">
              <a:lnSpc>
                <a:spcPct val="90000"/>
              </a:lnSpc>
              <a:buNone/>
            </a:pPr>
            <a:r>
              <a:rPr lang="en-GB" sz="2000" b="1">
                <a:latin typeface="Courier New" panose="02070309020205020404" pitchFamily="49" charset="0"/>
                <a:cs typeface="Courier New" panose="02070309020205020404" pitchFamily="49" charset="0"/>
              </a:rPr>
              <a:t> | 29       0       30     217         .         . |</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29       1       29       0       217         0 |</a:t>
            </a:r>
          </a:p>
          <a:p>
            <a:pPr marL="0" indent="0">
              <a:lnSpc>
                <a:spcPct val="90000"/>
              </a:lnSpc>
              <a:buNone/>
            </a:pPr>
            <a:r>
              <a:rPr lang="en-GB" sz="2000" b="1">
                <a:latin typeface="Courier New" panose="02070309020205020404" pitchFamily="49" charset="0"/>
                <a:cs typeface="Courier New" panose="02070309020205020404" pitchFamily="49" charset="0"/>
              </a:rPr>
              <a:t> | 29       1       30     217       965         1 |</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29       2       29       0       217         0 |</a:t>
            </a:r>
          </a:p>
          <a:p>
            <a:pPr marL="0" indent="0">
              <a:lnSpc>
                <a:spcPct val="90000"/>
              </a:lnSpc>
              <a:buNone/>
            </a:pPr>
            <a:r>
              <a:rPr lang="en-GB" sz="2000" b="1">
                <a:latin typeface="Courier New" panose="02070309020205020404" pitchFamily="49" charset="0"/>
                <a:cs typeface="Courier New" panose="02070309020205020404" pitchFamily="49" charset="0"/>
              </a:rPr>
              <a:t> | 29       2       30     217      2710         1 |</a:t>
            </a:r>
          </a:p>
          <a:p>
            <a:pPr marL="0" indent="0">
              <a:lnSpc>
                <a:spcPct val="90000"/>
              </a:lnSpc>
              <a:buNone/>
            </a:pPr>
            <a:r>
              <a:rPr lang="en-GB" sz="2000" b="1">
                <a:latin typeface="Courier New" panose="02070309020205020404" pitchFamily="49" charset="0"/>
                <a:cs typeface="Courier New" panose="02070309020205020404" pitchFamily="49" charset="0"/>
              </a:rPr>
              <a:t> |-------------------------------------------------|</a:t>
            </a:r>
          </a:p>
          <a:p>
            <a:pPr marL="0" indent="0">
              <a:lnSpc>
                <a:spcPct val="90000"/>
              </a:lnSpc>
              <a:buNone/>
            </a:pPr>
            <a:r>
              <a:rPr lang="en-GB" sz="2000" b="1">
                <a:latin typeface="Courier New" panose="02070309020205020404" pitchFamily="49" charset="0"/>
                <a:cs typeface="Courier New" panose="02070309020205020404" pitchFamily="49" charset="0"/>
              </a:rPr>
              <a:t> | 29       3       29       0       217         0 |</a:t>
            </a:r>
          </a:p>
          <a:p>
            <a:pPr marL="0" indent="0">
              <a:lnSpc>
                <a:spcPct val="90000"/>
              </a:lnSpc>
              <a:buNone/>
            </a:pPr>
            <a:r>
              <a:rPr lang="en-GB" sz="2000" b="1">
                <a:latin typeface="Courier New" panose="02070309020205020404" pitchFamily="49" charset="0"/>
                <a:cs typeface="Courier New" panose="02070309020205020404" pitchFamily="49" charset="0"/>
              </a:rPr>
              <a:t> | 29       3       30     217      4775         0 |</a:t>
            </a:r>
          </a:p>
          <a:p>
            <a:pPr marL="0" indent="0">
              <a:lnSpc>
                <a:spcPct val="90000"/>
              </a:lnSpc>
              <a:buNone/>
            </a:pPr>
            <a:r>
              <a:rPr lang="en-GB" sz="2000" b="1">
                <a:latin typeface="Courier New" panose="02070309020205020404" pitchFamily="49" charset="0"/>
                <a:cs typeface="Courier New" panose="02070309020205020404" pitchFamily="49" charset="0"/>
              </a:rPr>
              <a:t> +-------------------------------------------------+</a:t>
            </a:r>
          </a:p>
        </p:txBody>
      </p:sp>
      <p:sp>
        <p:nvSpPr>
          <p:cNvPr id="5" name="TextBox 4">
            <a:extLst>
              <a:ext uri="{FF2B5EF4-FFF2-40B4-BE49-F238E27FC236}">
                <a16:creationId xmlns:a16="http://schemas.microsoft.com/office/drawing/2014/main" id="{25304838-7FB1-B2B0-A6F9-BBA177CE21AB}"/>
              </a:ext>
            </a:extLst>
          </p:cNvPr>
          <p:cNvSpPr txBox="1"/>
          <p:nvPr/>
        </p:nvSpPr>
        <p:spPr>
          <a:xfrm>
            <a:off x="8904312" y="2598003"/>
            <a:ext cx="2863703" cy="2677656"/>
          </a:xfrm>
          <a:prstGeom prst="rect">
            <a:avLst/>
          </a:prstGeom>
          <a:noFill/>
        </p:spPr>
        <p:txBody>
          <a:bodyPr wrap="square" rtlCol="0">
            <a:spAutoFit/>
          </a:bodyPr>
          <a:lstStyle/>
          <a:p>
            <a:pPr algn="ctr"/>
            <a:r>
              <a:rPr lang="en-GB" sz="2400" b="1">
                <a:solidFill>
                  <a:srgbClr val="FF0000"/>
                </a:solidFill>
                <a:latin typeface="Courier New" panose="02070309020205020404" pitchFamily="49" charset="0"/>
                <a:cs typeface="Courier New" panose="02070309020205020404" pitchFamily="49" charset="0"/>
              </a:rPr>
              <a:t>mi stset: “Imputed and passive variables may not be used as the basis for mi stset.”</a:t>
            </a:r>
          </a:p>
        </p:txBody>
      </p:sp>
      <p:sp>
        <p:nvSpPr>
          <p:cNvPr id="6" name="TextBox 5">
            <a:extLst>
              <a:ext uri="{FF2B5EF4-FFF2-40B4-BE49-F238E27FC236}">
                <a16:creationId xmlns:a16="http://schemas.microsoft.com/office/drawing/2014/main" id="{1B78DE67-C336-43DC-0A2A-1ACF4661D642}"/>
              </a:ext>
            </a:extLst>
          </p:cNvPr>
          <p:cNvSpPr txBox="1"/>
          <p:nvPr/>
        </p:nvSpPr>
        <p:spPr>
          <a:xfrm>
            <a:off x="4367808" y="5877272"/>
            <a:ext cx="6732583" cy="830997"/>
          </a:xfrm>
          <a:prstGeom prst="rect">
            <a:avLst/>
          </a:prstGeom>
          <a:noFill/>
        </p:spPr>
        <p:txBody>
          <a:bodyPr wrap="square">
            <a:spAutoFit/>
          </a:bodyPr>
          <a:lstStyle/>
          <a:p>
            <a:pPr algn="ctr"/>
            <a:r>
              <a:rPr lang="en-GB" sz="2400"/>
              <a:t>Hence we use </a:t>
            </a:r>
            <a:r>
              <a:rPr lang="en-GB" sz="2400" b="1">
                <a:latin typeface="Courier New" panose="02070309020205020404" pitchFamily="49" charset="0"/>
                <a:cs typeface="Courier New" panose="02070309020205020404" pitchFamily="49" charset="0"/>
              </a:rPr>
              <a:t>ice/mim</a:t>
            </a:r>
            <a:r>
              <a:rPr lang="en-GB" sz="2400"/>
              <a:t> format instead </a:t>
            </a:r>
            <a:br>
              <a:rPr lang="en-GB" sz="2400"/>
            </a:br>
            <a:r>
              <a:rPr lang="en-GB" sz="2400"/>
              <a:t>(one record per person per imputed data set)</a:t>
            </a:r>
          </a:p>
        </p:txBody>
      </p:sp>
    </p:spTree>
    <p:extLst>
      <p:ext uri="{BB962C8B-B14F-4D97-AF65-F5344CB8AC3E}">
        <p14:creationId xmlns:p14="http://schemas.microsoft.com/office/powerpoint/2010/main" val="271276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2F4E1F-163A-F7A5-CD15-F6AE8B25FDA3}"/>
              </a:ext>
            </a:extLst>
          </p:cNvPr>
          <p:cNvSpPr>
            <a:spLocks noGrp="1"/>
          </p:cNvSpPr>
          <p:nvPr>
            <p:ph type="title"/>
          </p:nvPr>
        </p:nvSpPr>
        <p:spPr/>
        <p:txBody>
          <a:bodyPr/>
          <a:lstStyle/>
          <a:p>
            <a:r>
              <a:rPr lang="en-GB"/>
              <a:t>Example</a:t>
            </a:r>
          </a:p>
        </p:txBody>
      </p:sp>
      <p:sp>
        <p:nvSpPr>
          <p:cNvPr id="5" name="Text Placeholder 4">
            <a:extLst>
              <a:ext uri="{FF2B5EF4-FFF2-40B4-BE49-F238E27FC236}">
                <a16:creationId xmlns:a16="http://schemas.microsoft.com/office/drawing/2014/main" id="{2768F43C-832C-E985-ADBC-899C840510C7}"/>
              </a:ext>
            </a:extLst>
          </p:cNvPr>
          <p:cNvSpPr>
            <a:spLocks noGrp="1"/>
          </p:cNvSpPr>
          <p:nvPr>
            <p:ph type="body" idx="1"/>
          </p:nvPr>
        </p:nvSpPr>
        <p:spPr/>
        <p:txBody>
          <a:bodyPr/>
          <a:lstStyle/>
          <a:p>
            <a:endParaRPr lang="en-GB"/>
          </a:p>
        </p:txBody>
      </p:sp>
      <p:sp>
        <p:nvSpPr>
          <p:cNvPr id="3" name="Slide Number Placeholder 2">
            <a:extLst>
              <a:ext uri="{FF2B5EF4-FFF2-40B4-BE49-F238E27FC236}">
                <a16:creationId xmlns:a16="http://schemas.microsoft.com/office/drawing/2014/main" id="{7AF54532-8E15-0297-F7C5-1BD4260E5230}"/>
              </a:ext>
            </a:extLst>
          </p:cNvPr>
          <p:cNvSpPr>
            <a:spLocks noGrp="1"/>
          </p:cNvSpPr>
          <p:nvPr>
            <p:ph type="sldNum" sz="quarter" idx="4294967295"/>
          </p:nvPr>
        </p:nvSpPr>
        <p:spPr>
          <a:xfrm>
            <a:off x="8994775" y="6356350"/>
            <a:ext cx="3197225" cy="365125"/>
          </a:xfrm>
        </p:spPr>
        <p:txBody>
          <a:bodyPr/>
          <a:lstStyle/>
          <a:p>
            <a:fld id="{F6B5789B-E694-4680-A2C1-FB39E0578FB7}" type="slidenum">
              <a:rPr lang="en-GB" smtClean="0"/>
              <a:t>15</a:t>
            </a:fld>
            <a:endParaRPr lang="en-GB"/>
          </a:p>
        </p:txBody>
      </p:sp>
    </p:spTree>
    <p:extLst>
      <p:ext uri="{BB962C8B-B14F-4D97-AF65-F5344CB8AC3E}">
        <p14:creationId xmlns:p14="http://schemas.microsoft.com/office/powerpoint/2010/main" val="152492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519F7-A784-51AF-96F2-E80B96C59579}"/>
              </a:ext>
            </a:extLst>
          </p:cNvPr>
          <p:cNvSpPr>
            <a:spLocks noGrp="1"/>
          </p:cNvSpPr>
          <p:nvPr>
            <p:ph type="title"/>
          </p:nvPr>
        </p:nvSpPr>
        <p:spPr>
          <a:xfrm>
            <a:off x="445770" y="236531"/>
            <a:ext cx="11361420" cy="1144593"/>
          </a:xfrm>
        </p:spPr>
        <p:txBody>
          <a:bodyPr/>
          <a:lstStyle/>
          <a:p>
            <a:r>
              <a:rPr lang="en-GB"/>
              <a:t>RT01 trial</a:t>
            </a:r>
          </a:p>
        </p:txBody>
      </p:sp>
      <p:sp>
        <p:nvSpPr>
          <p:cNvPr id="3" name="Slide Number Placeholder 2">
            <a:extLst>
              <a:ext uri="{FF2B5EF4-FFF2-40B4-BE49-F238E27FC236}">
                <a16:creationId xmlns:a16="http://schemas.microsoft.com/office/drawing/2014/main" id="{799701CE-96E6-A9D5-7310-20255E715EF0}"/>
              </a:ext>
            </a:extLst>
          </p:cNvPr>
          <p:cNvSpPr>
            <a:spLocks noGrp="1"/>
          </p:cNvSpPr>
          <p:nvPr>
            <p:ph type="sldNum" sz="quarter" idx="12"/>
          </p:nvPr>
        </p:nvSpPr>
        <p:spPr>
          <a:xfrm>
            <a:off x="8610600" y="6356354"/>
            <a:ext cx="3196590" cy="365125"/>
          </a:xfrm>
        </p:spPr>
        <p:txBody>
          <a:bodyPr/>
          <a:lstStyle/>
          <a:p>
            <a:fld id="{F6B5789B-E694-4680-A2C1-FB39E0578FB7}" type="slidenum">
              <a:rPr lang="en-GB" smtClean="0"/>
              <a:pPr/>
              <a:t>16</a:t>
            </a:fld>
            <a:endParaRPr lang="en-GB" dirty="0"/>
          </a:p>
        </p:txBody>
      </p:sp>
      <p:sp>
        <p:nvSpPr>
          <p:cNvPr id="4" name="Text Placeholder 3">
            <a:extLst>
              <a:ext uri="{FF2B5EF4-FFF2-40B4-BE49-F238E27FC236}">
                <a16:creationId xmlns:a16="http://schemas.microsoft.com/office/drawing/2014/main" id="{FEDCD5F0-1391-4AE5-0A7D-F3EA0FE03226}"/>
              </a:ext>
            </a:extLst>
          </p:cNvPr>
          <p:cNvSpPr>
            <a:spLocks noGrp="1"/>
          </p:cNvSpPr>
          <p:nvPr>
            <p:ph type="body" sz="quarter" idx="13"/>
          </p:nvPr>
        </p:nvSpPr>
        <p:spPr>
          <a:xfrm>
            <a:off x="445770" y="1381125"/>
            <a:ext cx="11361420" cy="4596766"/>
          </a:xfrm>
        </p:spPr>
        <p:txBody>
          <a:bodyPr/>
          <a:lstStyle/>
          <a:p>
            <a:pPr marL="0" indent="0">
              <a:buNone/>
            </a:pPr>
            <a:r>
              <a:rPr lang="en-GB">
                <a:effectLst/>
              </a:rPr>
              <a:t>Phase 3 clinical trial run by MRC CTU</a:t>
            </a:r>
          </a:p>
          <a:p>
            <a:pPr>
              <a:tabLst>
                <a:tab pos="2151063" algn="l"/>
              </a:tabLst>
            </a:pPr>
            <a:r>
              <a:rPr lang="en-GB"/>
              <a:t>Patients:	men with </a:t>
            </a:r>
            <a:r>
              <a:rPr lang="en-GB">
                <a:effectLst/>
              </a:rPr>
              <a:t>localised prostate cancer</a:t>
            </a:r>
          </a:p>
          <a:p>
            <a:pPr>
              <a:tabLst>
                <a:tab pos="2151063" algn="l"/>
              </a:tabLst>
            </a:pPr>
            <a:r>
              <a:rPr lang="en-GB">
                <a:effectLst/>
              </a:rPr>
              <a:t>Intervention:	escalated dose of radiotherapy (“Esc 74Gy”)</a:t>
            </a:r>
          </a:p>
          <a:p>
            <a:pPr>
              <a:tabLst>
                <a:tab pos="2151063" algn="l"/>
              </a:tabLst>
            </a:pPr>
            <a:r>
              <a:rPr lang="en-GB">
                <a:effectLst/>
              </a:rPr>
              <a:t>Control:	standard dose of radiotherapy (“Std 64 Gy”)</a:t>
            </a:r>
          </a:p>
          <a:p>
            <a:pPr>
              <a:tabLst>
                <a:tab pos="2151063" algn="l"/>
              </a:tabLst>
            </a:pPr>
            <a:r>
              <a:rPr lang="en-GB">
                <a:effectLst/>
              </a:rPr>
              <a:t>Outcomes:	overall survival; biochemical progression-free survival (PFS)</a:t>
            </a:r>
          </a:p>
          <a:p>
            <a:pPr marL="0" indent="0">
              <a:buNone/>
            </a:pPr>
            <a:endParaRPr lang="en-GB">
              <a:effectLst/>
            </a:endParaRPr>
          </a:p>
          <a:p>
            <a:pPr marL="0" indent="0">
              <a:buNone/>
            </a:pPr>
            <a:r>
              <a:rPr lang="en-GB">
                <a:effectLst/>
              </a:rPr>
              <a:t>843 men randomised 7jan1998-20dec2001 and followed to 2aug2011</a:t>
            </a:r>
          </a:p>
          <a:p>
            <a:pPr marL="0" indent="0">
              <a:buNone/>
            </a:pPr>
            <a:endParaRPr lang="en-GB">
              <a:effectLst/>
            </a:endParaRPr>
          </a:p>
          <a:p>
            <a:pPr marL="0" indent="0">
              <a:buNone/>
            </a:pPr>
            <a:r>
              <a:rPr lang="en-GB">
                <a:effectLst/>
              </a:rPr>
              <a:t>Dearnaley DP, Jovic G, Syndikus I, et al. Escalated-dose versus control-dose conformal radiotherapy for prostate cancer: Long-term results from the MRC RT01 randomised controlled trial. </a:t>
            </a:r>
            <a:r>
              <a:rPr lang="en-GB" i="1">
                <a:effectLst/>
              </a:rPr>
              <a:t>Lancet Oncol</a:t>
            </a:r>
            <a:r>
              <a:rPr lang="en-GB">
                <a:effectLst/>
              </a:rPr>
              <a:t>. 2014;15(4):464-473.</a:t>
            </a:r>
            <a:endParaRPr lang="en-GB"/>
          </a:p>
        </p:txBody>
      </p:sp>
    </p:spTree>
    <p:extLst>
      <p:ext uri="{BB962C8B-B14F-4D97-AF65-F5344CB8AC3E}">
        <p14:creationId xmlns:p14="http://schemas.microsoft.com/office/powerpoint/2010/main" val="1896587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562AD-4019-4B8B-DD03-FDFC023C3571}"/>
              </a:ext>
            </a:extLst>
          </p:cNvPr>
          <p:cNvSpPr>
            <a:spLocks noGrp="1"/>
          </p:cNvSpPr>
          <p:nvPr>
            <p:ph type="title"/>
          </p:nvPr>
        </p:nvSpPr>
        <p:spPr/>
        <p:txBody>
          <a:bodyPr/>
          <a:lstStyle/>
          <a:p>
            <a:r>
              <a:rPr lang="en-GB"/>
              <a:t>Kaplan-Meier for PFS</a:t>
            </a:r>
          </a:p>
        </p:txBody>
      </p:sp>
      <p:sp>
        <p:nvSpPr>
          <p:cNvPr id="3" name="Slide Number Placeholder 2">
            <a:extLst>
              <a:ext uri="{FF2B5EF4-FFF2-40B4-BE49-F238E27FC236}">
                <a16:creationId xmlns:a16="http://schemas.microsoft.com/office/drawing/2014/main" id="{1DECC974-4F20-4081-6501-62578453F261}"/>
              </a:ext>
            </a:extLst>
          </p:cNvPr>
          <p:cNvSpPr>
            <a:spLocks noGrp="1"/>
          </p:cNvSpPr>
          <p:nvPr>
            <p:ph type="sldNum" sz="quarter" idx="12"/>
          </p:nvPr>
        </p:nvSpPr>
        <p:spPr/>
        <p:txBody>
          <a:bodyPr/>
          <a:lstStyle/>
          <a:p>
            <a:fld id="{F6B5789B-E694-4680-A2C1-FB39E0578FB7}" type="slidenum">
              <a:rPr lang="en-GB" smtClean="0"/>
              <a:t>17</a:t>
            </a:fld>
            <a:endParaRPr lang="en-GB" dirty="0"/>
          </a:p>
        </p:txBody>
      </p:sp>
      <p:pic>
        <p:nvPicPr>
          <p:cNvPr id="18" name="Picture 17">
            <a:extLst>
              <a:ext uri="{FF2B5EF4-FFF2-40B4-BE49-F238E27FC236}">
                <a16:creationId xmlns:a16="http://schemas.microsoft.com/office/drawing/2014/main" id="{00417049-17DA-CCF8-6632-CB9E16B65E73}"/>
              </a:ext>
            </a:extLst>
          </p:cNvPr>
          <p:cNvPicPr>
            <a:picLocks noChangeAspect="1"/>
          </p:cNvPicPr>
          <p:nvPr/>
        </p:nvPicPr>
        <p:blipFill>
          <a:blip r:embed="rId2"/>
          <a:stretch>
            <a:fillRect/>
          </a:stretch>
        </p:blipFill>
        <p:spPr>
          <a:xfrm>
            <a:off x="1979676" y="1449288"/>
            <a:ext cx="8232648" cy="4572000"/>
          </a:xfrm>
          <a:prstGeom prst="rect">
            <a:avLst/>
          </a:prstGeom>
        </p:spPr>
      </p:pic>
      <p:sp>
        <p:nvSpPr>
          <p:cNvPr id="4" name="TextBox 3">
            <a:extLst>
              <a:ext uri="{FF2B5EF4-FFF2-40B4-BE49-F238E27FC236}">
                <a16:creationId xmlns:a16="http://schemas.microsoft.com/office/drawing/2014/main" id="{9374373C-17D0-94FA-47ED-4E7942EE5393}"/>
              </a:ext>
            </a:extLst>
          </p:cNvPr>
          <p:cNvSpPr txBox="1"/>
          <p:nvPr/>
        </p:nvSpPr>
        <p:spPr>
          <a:xfrm>
            <a:off x="4223792" y="1479317"/>
            <a:ext cx="2760440" cy="830997"/>
          </a:xfrm>
          <a:prstGeom prst="rect">
            <a:avLst/>
          </a:prstGeom>
          <a:noFill/>
        </p:spPr>
        <p:txBody>
          <a:bodyPr wrap="square" rtlCol="0">
            <a:spAutoFit/>
          </a:bodyPr>
          <a:lstStyle/>
          <a:p>
            <a:pPr algn="ctr"/>
            <a:r>
              <a:rPr lang="en-GB" sz="2400"/>
              <a:t>Censoring by loss to follow up</a:t>
            </a:r>
          </a:p>
        </p:txBody>
      </p:sp>
      <p:sp>
        <p:nvSpPr>
          <p:cNvPr id="5" name="TextBox 4">
            <a:extLst>
              <a:ext uri="{FF2B5EF4-FFF2-40B4-BE49-F238E27FC236}">
                <a16:creationId xmlns:a16="http://schemas.microsoft.com/office/drawing/2014/main" id="{AE29202F-0E20-91D2-AD6E-AE4EAC52CCA1}"/>
              </a:ext>
            </a:extLst>
          </p:cNvPr>
          <p:cNvSpPr txBox="1"/>
          <p:nvPr/>
        </p:nvSpPr>
        <p:spPr>
          <a:xfrm>
            <a:off x="7386464" y="1700808"/>
            <a:ext cx="2741984" cy="830997"/>
          </a:xfrm>
          <a:prstGeom prst="rect">
            <a:avLst/>
          </a:prstGeom>
          <a:noFill/>
        </p:spPr>
        <p:txBody>
          <a:bodyPr wrap="square" rtlCol="0">
            <a:spAutoFit/>
          </a:bodyPr>
          <a:lstStyle/>
          <a:p>
            <a:pPr algn="ctr"/>
            <a:r>
              <a:rPr lang="en-GB" sz="2400">
                <a:solidFill>
                  <a:schemeClr val="tx1">
                    <a:lumMod val="75000"/>
                    <a:lumOff val="25000"/>
                  </a:schemeClr>
                </a:solidFill>
              </a:rPr>
              <a:t>Censoring by end of follow up</a:t>
            </a:r>
          </a:p>
        </p:txBody>
      </p:sp>
      <p:cxnSp>
        <p:nvCxnSpPr>
          <p:cNvPr id="7" name="Straight Arrow Connector 6">
            <a:extLst>
              <a:ext uri="{FF2B5EF4-FFF2-40B4-BE49-F238E27FC236}">
                <a16:creationId xmlns:a16="http://schemas.microsoft.com/office/drawing/2014/main" id="{D5AEC4AC-91AF-FAA3-31EA-982FBDC29BCE}"/>
              </a:ext>
            </a:extLst>
          </p:cNvPr>
          <p:cNvCxnSpPr>
            <a:cxnSpLocks/>
          </p:cNvCxnSpPr>
          <p:nvPr/>
        </p:nvCxnSpPr>
        <p:spPr>
          <a:xfrm>
            <a:off x="3143672" y="1411153"/>
            <a:ext cx="4752528"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1161272-DA47-65B1-C510-0CE365273970}"/>
              </a:ext>
            </a:extLst>
          </p:cNvPr>
          <p:cNvCxnSpPr>
            <a:cxnSpLocks/>
          </p:cNvCxnSpPr>
          <p:nvPr/>
        </p:nvCxnSpPr>
        <p:spPr>
          <a:xfrm>
            <a:off x="7608168" y="1563553"/>
            <a:ext cx="2232248" cy="0"/>
          </a:xfrm>
          <a:prstGeom prst="straightConnector1">
            <a:avLst/>
          </a:prstGeom>
          <a:ln w="38100">
            <a:solidFill>
              <a:schemeClr val="tx1">
                <a:lumMod val="75000"/>
                <a:lumOff val="2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017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4A49D30-476F-C872-B615-EAC11F6C5A9B}"/>
                  </a:ext>
                </a:extLst>
              </p:cNvPr>
              <p:cNvSpPr>
                <a:spLocks noGrp="1"/>
              </p:cNvSpPr>
              <p:nvPr>
                <p:ph type="title"/>
              </p:nvPr>
            </p:nvSpPr>
            <p:spPr/>
            <p:txBody>
              <a:bodyPr/>
              <a:lstStyle/>
              <a:p>
                <a:r>
                  <a:rPr lang="en-GB"/>
                  <a:t>PFS after imputing: </a:t>
                </a:r>
                <a14:m>
                  <m:oMath xmlns:m="http://schemas.openxmlformats.org/officeDocument/2006/math">
                    <m:r>
                      <a:rPr lang="en-GB" b="1" i="1" smtClean="0">
                        <a:latin typeface="Cambria Math" panose="02040503050406030204" pitchFamily="18" charset="0"/>
                      </a:rPr>
                      <m:t>𝜸</m:t>
                    </m:r>
                    <m:r>
                      <a:rPr lang="en-GB" b="1" i="1" smtClean="0">
                        <a:latin typeface="Cambria Math" panose="02040503050406030204" pitchFamily="18" charset="0"/>
                      </a:rPr>
                      <m:t>=</m:t>
                    </m:r>
                    <m:r>
                      <a:rPr lang="en-GB" b="1" i="1" smtClean="0">
                        <a:latin typeface="Cambria Math" panose="02040503050406030204" pitchFamily="18" charset="0"/>
                      </a:rPr>
                      <m:t>𝟎</m:t>
                    </m:r>
                  </m:oMath>
                </a14:m>
                <a:endParaRPr lang="en-GB"/>
              </a:p>
            </p:txBody>
          </p:sp>
        </mc:Choice>
        <mc:Fallback xmlns="">
          <p:sp>
            <p:nvSpPr>
              <p:cNvPr id="2" name="Title 1">
                <a:extLst>
                  <a:ext uri="{FF2B5EF4-FFF2-40B4-BE49-F238E27FC236}">
                    <a16:creationId xmlns:a16="http://schemas.microsoft.com/office/drawing/2014/main" id="{C4A49D30-476F-C872-B615-EAC11F6C5A9B}"/>
                  </a:ext>
                </a:extLst>
              </p:cNvPr>
              <p:cNvSpPr>
                <a:spLocks noGrp="1" noRot="1" noChangeAspect="1" noMove="1" noResize="1" noEditPoints="1" noAdjustHandles="1" noChangeArrowheads="1" noChangeShapeType="1" noTextEdit="1"/>
              </p:cNvSpPr>
              <p:nvPr>
                <p:ph type="title"/>
              </p:nvPr>
            </p:nvSpPr>
            <p:spPr>
              <a:blipFill>
                <a:blip r:embed="rId3"/>
                <a:stretch>
                  <a:fillRect l="-2146" b="-5319"/>
                </a:stretch>
              </a:blipFill>
            </p:spPr>
            <p:txBody>
              <a:bodyPr/>
              <a:lstStyle/>
              <a:p>
                <a:r>
                  <a:rPr lang="en-GB">
                    <a:noFill/>
                  </a:rPr>
                  <a:t> </a:t>
                </a:r>
              </a:p>
            </p:txBody>
          </p:sp>
        </mc:Fallback>
      </mc:AlternateContent>
      <p:sp>
        <p:nvSpPr>
          <p:cNvPr id="3" name="Slide Number Placeholder 2">
            <a:extLst>
              <a:ext uri="{FF2B5EF4-FFF2-40B4-BE49-F238E27FC236}">
                <a16:creationId xmlns:a16="http://schemas.microsoft.com/office/drawing/2014/main" id="{51D32A32-C186-9A35-F484-D55024CD2091}"/>
              </a:ext>
            </a:extLst>
          </p:cNvPr>
          <p:cNvSpPr>
            <a:spLocks noGrp="1"/>
          </p:cNvSpPr>
          <p:nvPr>
            <p:ph type="sldNum" sz="quarter" idx="12"/>
          </p:nvPr>
        </p:nvSpPr>
        <p:spPr/>
        <p:txBody>
          <a:bodyPr/>
          <a:lstStyle/>
          <a:p>
            <a:fld id="{F6B5789B-E694-4680-A2C1-FB39E0578FB7}" type="slidenum">
              <a:rPr lang="en-GB" smtClean="0"/>
              <a:t>18</a:t>
            </a:fld>
            <a:endParaRPr lang="en-GB" dirty="0"/>
          </a:p>
        </p:txBody>
      </p:sp>
      <p:pic>
        <p:nvPicPr>
          <p:cNvPr id="7927" name="Picture 7926">
            <a:extLst>
              <a:ext uri="{FF2B5EF4-FFF2-40B4-BE49-F238E27FC236}">
                <a16:creationId xmlns:a16="http://schemas.microsoft.com/office/drawing/2014/main" id="{AC7D84DC-491F-0842-A1D4-4F8EA45AF8C8}"/>
              </a:ext>
            </a:extLst>
          </p:cNvPr>
          <p:cNvPicPr>
            <a:picLocks noChangeAspect="1"/>
          </p:cNvPicPr>
          <p:nvPr/>
        </p:nvPicPr>
        <p:blipFill>
          <a:blip r:embed="rId4"/>
          <a:stretch>
            <a:fillRect/>
          </a:stretch>
        </p:blipFill>
        <p:spPr>
          <a:xfrm>
            <a:off x="1979676" y="1449288"/>
            <a:ext cx="8232648" cy="4572000"/>
          </a:xfrm>
          <a:prstGeom prst="rect">
            <a:avLst/>
          </a:prstGeom>
        </p:spPr>
      </p:pic>
    </p:spTree>
    <p:extLst>
      <p:ext uri="{BB962C8B-B14F-4D97-AF65-F5344CB8AC3E}">
        <p14:creationId xmlns:p14="http://schemas.microsoft.com/office/powerpoint/2010/main" val="1638421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4A49D30-476F-C872-B615-EAC11F6C5A9B}"/>
                  </a:ext>
                </a:extLst>
              </p:cNvPr>
              <p:cNvSpPr>
                <a:spLocks noGrp="1"/>
              </p:cNvSpPr>
              <p:nvPr>
                <p:ph type="title"/>
              </p:nvPr>
            </p:nvSpPr>
            <p:spPr/>
            <p:txBody>
              <a:bodyPr/>
              <a:lstStyle/>
              <a:p>
                <a:r>
                  <a:rPr lang="en-GB"/>
                  <a:t>PFS after imputing: </a:t>
                </a:r>
                <a14:m>
                  <m:oMath xmlns:m="http://schemas.openxmlformats.org/officeDocument/2006/math">
                    <m:r>
                      <a:rPr lang="en-GB" b="1" i="1" smtClean="0">
                        <a:latin typeface="Cambria Math" panose="02040503050406030204" pitchFamily="18" charset="0"/>
                      </a:rPr>
                      <m:t>𝜸</m:t>
                    </m:r>
                    <m:r>
                      <a:rPr lang="en-GB" b="1" i="1" smtClean="0">
                        <a:latin typeface="Cambria Math" panose="02040503050406030204" pitchFamily="18" charset="0"/>
                      </a:rPr>
                      <m:t>=</m:t>
                    </m:r>
                    <m:r>
                      <a:rPr lang="en-GB" b="1" i="1" smtClean="0">
                        <a:latin typeface="Cambria Math" panose="02040503050406030204" pitchFamily="18" charset="0"/>
                      </a:rPr>
                      <m:t>𝟏</m:t>
                    </m:r>
                  </m:oMath>
                </a14:m>
                <a:endParaRPr lang="en-GB"/>
              </a:p>
            </p:txBody>
          </p:sp>
        </mc:Choice>
        <mc:Fallback xmlns="">
          <p:sp>
            <p:nvSpPr>
              <p:cNvPr id="2" name="Title 1">
                <a:extLst>
                  <a:ext uri="{FF2B5EF4-FFF2-40B4-BE49-F238E27FC236}">
                    <a16:creationId xmlns:a16="http://schemas.microsoft.com/office/drawing/2014/main" id="{C4A49D30-476F-C872-B615-EAC11F6C5A9B}"/>
                  </a:ext>
                </a:extLst>
              </p:cNvPr>
              <p:cNvSpPr>
                <a:spLocks noGrp="1" noRot="1" noChangeAspect="1" noMove="1" noResize="1" noEditPoints="1" noAdjustHandles="1" noChangeArrowheads="1" noChangeShapeType="1" noTextEdit="1"/>
              </p:cNvSpPr>
              <p:nvPr>
                <p:ph type="title"/>
              </p:nvPr>
            </p:nvSpPr>
            <p:spPr>
              <a:blipFill>
                <a:blip r:embed="rId2"/>
                <a:stretch>
                  <a:fillRect l="-2146" b="-5319"/>
                </a:stretch>
              </a:blipFill>
            </p:spPr>
            <p:txBody>
              <a:bodyPr/>
              <a:lstStyle/>
              <a:p>
                <a:r>
                  <a:rPr lang="en-GB">
                    <a:noFill/>
                  </a:rPr>
                  <a:t> </a:t>
                </a:r>
              </a:p>
            </p:txBody>
          </p:sp>
        </mc:Fallback>
      </mc:AlternateContent>
      <p:sp>
        <p:nvSpPr>
          <p:cNvPr id="3" name="Slide Number Placeholder 2">
            <a:extLst>
              <a:ext uri="{FF2B5EF4-FFF2-40B4-BE49-F238E27FC236}">
                <a16:creationId xmlns:a16="http://schemas.microsoft.com/office/drawing/2014/main" id="{51D32A32-C186-9A35-F484-D55024CD2091}"/>
              </a:ext>
            </a:extLst>
          </p:cNvPr>
          <p:cNvSpPr>
            <a:spLocks noGrp="1"/>
          </p:cNvSpPr>
          <p:nvPr>
            <p:ph type="sldNum" sz="quarter" idx="12"/>
          </p:nvPr>
        </p:nvSpPr>
        <p:spPr/>
        <p:txBody>
          <a:bodyPr/>
          <a:lstStyle/>
          <a:p>
            <a:fld id="{F6B5789B-E694-4680-A2C1-FB39E0578FB7}" type="slidenum">
              <a:rPr lang="en-GB" smtClean="0"/>
              <a:t>19</a:t>
            </a:fld>
            <a:endParaRPr lang="en-GB" dirty="0"/>
          </a:p>
        </p:txBody>
      </p:sp>
      <p:pic>
        <p:nvPicPr>
          <p:cNvPr id="7" name="Picture 6">
            <a:extLst>
              <a:ext uri="{FF2B5EF4-FFF2-40B4-BE49-F238E27FC236}">
                <a16:creationId xmlns:a16="http://schemas.microsoft.com/office/drawing/2014/main" id="{FEB70152-FC28-1A90-9A93-0505C9461706}"/>
              </a:ext>
            </a:extLst>
          </p:cNvPr>
          <p:cNvPicPr>
            <a:picLocks noChangeAspect="1"/>
          </p:cNvPicPr>
          <p:nvPr/>
        </p:nvPicPr>
        <p:blipFill>
          <a:blip r:embed="rId3"/>
          <a:stretch>
            <a:fillRect/>
          </a:stretch>
        </p:blipFill>
        <p:spPr>
          <a:xfrm>
            <a:off x="1979676" y="1449288"/>
            <a:ext cx="8232648" cy="4572000"/>
          </a:xfrm>
          <a:prstGeom prst="rect">
            <a:avLst/>
          </a:prstGeom>
        </p:spPr>
      </p:pic>
    </p:spTree>
    <p:extLst>
      <p:ext uri="{BB962C8B-B14F-4D97-AF65-F5344CB8AC3E}">
        <p14:creationId xmlns:p14="http://schemas.microsoft.com/office/powerpoint/2010/main" val="167789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D3BD3-3314-B164-897F-9E446DCE6421}"/>
              </a:ext>
            </a:extLst>
          </p:cNvPr>
          <p:cNvSpPr>
            <a:spLocks noGrp="1"/>
          </p:cNvSpPr>
          <p:nvPr>
            <p:ph type="title"/>
          </p:nvPr>
        </p:nvSpPr>
        <p:spPr/>
        <p:txBody>
          <a:bodyPr/>
          <a:lstStyle/>
          <a:p>
            <a:r>
              <a:rPr lang="en-GB"/>
              <a:t>Plan</a:t>
            </a:r>
          </a:p>
        </p:txBody>
      </p:sp>
      <p:sp>
        <p:nvSpPr>
          <p:cNvPr id="3" name="Slide Number Placeholder 2">
            <a:extLst>
              <a:ext uri="{FF2B5EF4-FFF2-40B4-BE49-F238E27FC236}">
                <a16:creationId xmlns:a16="http://schemas.microsoft.com/office/drawing/2014/main" id="{DA98C784-268B-C3E2-A42D-248E49FFC868}"/>
              </a:ext>
            </a:extLst>
          </p:cNvPr>
          <p:cNvSpPr>
            <a:spLocks noGrp="1"/>
          </p:cNvSpPr>
          <p:nvPr>
            <p:ph type="sldNum" sz="quarter" idx="12"/>
          </p:nvPr>
        </p:nvSpPr>
        <p:spPr/>
        <p:txBody>
          <a:bodyPr/>
          <a:lstStyle/>
          <a:p>
            <a:fld id="{F6B5789B-E694-4680-A2C1-FB39E0578FB7}" type="slidenum">
              <a:rPr lang="en-GB" smtClean="0"/>
              <a:pPr/>
              <a:t>2</a:t>
            </a:fld>
            <a:endParaRPr lang="en-GB" dirty="0"/>
          </a:p>
        </p:txBody>
      </p:sp>
      <p:sp>
        <p:nvSpPr>
          <p:cNvPr id="7" name="Text Placeholder 6">
            <a:extLst>
              <a:ext uri="{FF2B5EF4-FFF2-40B4-BE49-F238E27FC236}">
                <a16:creationId xmlns:a16="http://schemas.microsoft.com/office/drawing/2014/main" id="{F3BD3540-C8A7-552F-8FED-8BF297D71F82}"/>
              </a:ext>
            </a:extLst>
          </p:cNvPr>
          <p:cNvSpPr>
            <a:spLocks noGrp="1"/>
          </p:cNvSpPr>
          <p:nvPr>
            <p:ph type="body" sz="quarter" idx="13"/>
          </p:nvPr>
        </p:nvSpPr>
        <p:spPr/>
        <p:txBody>
          <a:bodyPr/>
          <a:lstStyle/>
          <a:p>
            <a:r>
              <a:rPr lang="en-GB"/>
              <a:t>Motivation: missing data and censored data</a:t>
            </a:r>
          </a:p>
          <a:p>
            <a:r>
              <a:rPr lang="en-GB"/>
              <a:t>Model &amp; method for informatively censored data</a:t>
            </a:r>
          </a:p>
          <a:p>
            <a:r>
              <a:rPr lang="en-GB"/>
              <a:t>Stata implementation by extending </a:t>
            </a:r>
            <a:r>
              <a:rPr lang="en-GB" b="1">
                <a:latin typeface="Courier New" panose="02070309020205020404" pitchFamily="49" charset="0"/>
                <a:cs typeface="Courier New" panose="02070309020205020404" pitchFamily="49" charset="0"/>
              </a:rPr>
              <a:t>stsurvimpute</a:t>
            </a:r>
          </a:p>
          <a:p>
            <a:r>
              <a:rPr lang="en-GB"/>
              <a:t>Example</a:t>
            </a:r>
          </a:p>
        </p:txBody>
      </p:sp>
    </p:spTree>
    <p:extLst>
      <p:ext uri="{BB962C8B-B14F-4D97-AF65-F5344CB8AC3E}">
        <p14:creationId xmlns:p14="http://schemas.microsoft.com/office/powerpoint/2010/main" val="2288599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519F7-A784-51AF-96F2-E80B96C59579}"/>
              </a:ext>
            </a:extLst>
          </p:cNvPr>
          <p:cNvSpPr>
            <a:spLocks noGrp="1"/>
          </p:cNvSpPr>
          <p:nvPr>
            <p:ph type="title"/>
          </p:nvPr>
        </p:nvSpPr>
        <p:spPr/>
        <p:txBody>
          <a:bodyPr/>
          <a:lstStyle/>
          <a:p>
            <a:r>
              <a:rPr lang="en-GB"/>
              <a:t>Code</a:t>
            </a:r>
          </a:p>
        </p:txBody>
      </p:sp>
      <p:sp>
        <p:nvSpPr>
          <p:cNvPr id="3" name="Slide Number Placeholder 2">
            <a:extLst>
              <a:ext uri="{FF2B5EF4-FFF2-40B4-BE49-F238E27FC236}">
                <a16:creationId xmlns:a16="http://schemas.microsoft.com/office/drawing/2014/main" id="{799701CE-96E6-A9D5-7310-20255E715EF0}"/>
              </a:ext>
            </a:extLst>
          </p:cNvPr>
          <p:cNvSpPr>
            <a:spLocks noGrp="1"/>
          </p:cNvSpPr>
          <p:nvPr>
            <p:ph type="sldNum" sz="quarter" idx="12"/>
          </p:nvPr>
        </p:nvSpPr>
        <p:spPr/>
        <p:txBody>
          <a:bodyPr/>
          <a:lstStyle/>
          <a:p>
            <a:fld id="{F6B5789B-E694-4680-A2C1-FB39E0578FB7}" type="slidenum">
              <a:rPr lang="en-GB" smtClean="0"/>
              <a:t>20</a:t>
            </a:fld>
            <a:endParaRPr lang="en-GB" dirty="0"/>
          </a:p>
        </p:txBody>
      </p:sp>
      <p:sp>
        <p:nvSpPr>
          <p:cNvPr id="4" name="Text Placeholder 3">
            <a:extLst>
              <a:ext uri="{FF2B5EF4-FFF2-40B4-BE49-F238E27FC236}">
                <a16:creationId xmlns:a16="http://schemas.microsoft.com/office/drawing/2014/main" id="{FEDCD5F0-1391-4AE5-0A7D-F3EA0FE03226}"/>
              </a:ext>
            </a:extLst>
          </p:cNvPr>
          <p:cNvSpPr>
            <a:spLocks noGrp="1"/>
          </p:cNvSpPr>
          <p:nvPr>
            <p:ph type="body" sz="quarter" idx="13"/>
          </p:nvPr>
        </p:nvSpPr>
        <p:spPr/>
        <p:txBody>
          <a:bodyPr>
            <a:normAutofit/>
          </a:bodyPr>
          <a:lstStyle/>
          <a:p>
            <a:pPr marL="727075" indent="-727075">
              <a:buNone/>
            </a:pPr>
            <a:r>
              <a:rPr lang="en-GB" sz="2000" b="1">
                <a:latin typeface="Courier New" panose="02070309020205020404" pitchFamily="49" charset="0"/>
                <a:cs typeface="Courier New" panose="02070309020205020404" pitchFamily="49" charset="0"/>
              </a:rPr>
              <a:t>stset ti_bpfs_rc_event, failure(st_bpfs_rc_event) scale(365.25)</a:t>
            </a:r>
          </a:p>
          <a:p>
            <a:pPr marL="727075" indent="-727075">
              <a:buNone/>
            </a:pPr>
            <a:endParaRPr lang="en-GB" sz="2000" b="1">
              <a:latin typeface="Courier New" panose="02070309020205020404" pitchFamily="49" charset="0"/>
              <a:cs typeface="Courier New" panose="02070309020205020404" pitchFamily="49" charset="0"/>
            </a:endParaRPr>
          </a:p>
          <a:p>
            <a:pPr marL="727075" indent="-727075">
              <a:buNone/>
            </a:pPr>
            <a:r>
              <a:rPr lang="en-GB" sz="2000" b="1">
                <a:latin typeface="Courier New" panose="02070309020205020404" pitchFamily="49" charset="0"/>
                <a:cs typeface="Courier New" panose="02070309020205020404" pitchFamily="49" charset="0"/>
              </a:rPr>
              <a:t>stsurvimpute trt rgrp, df(3) tvc(trt) dftvc(trt:3) scale(hazard) ///</a:t>
            </a:r>
          </a:p>
          <a:p>
            <a:pPr marL="3500438" indent="-3500438">
              <a:buNone/>
            </a:pPr>
            <a:r>
              <a:rPr lang="en-GB" sz="2000" b="1">
                <a:latin typeface="Courier New" panose="02070309020205020404" pitchFamily="49" charset="0"/>
                <a:cs typeface="Courier New" panose="02070309020205020404" pitchFamily="49" charset="0"/>
              </a:rPr>
              <a:t>	m(20) gamma(0) seed(47618906) dots ///</a:t>
            </a:r>
          </a:p>
          <a:p>
            <a:pPr marL="3500438" indent="-3500438">
              <a:buNone/>
            </a:pPr>
            <a:r>
              <a:rPr lang="en-GB" sz="2000" b="1">
                <a:latin typeface="Courier New" panose="02070309020205020404" pitchFamily="49" charset="0"/>
                <a:cs typeface="Courier New" panose="02070309020205020404" pitchFamily="49" charset="0"/>
              </a:rPr>
              <a:t>	recens(ti_eof)</a:t>
            </a:r>
          </a:p>
          <a:p>
            <a:pPr marL="727075" indent="-727075">
              <a:buNone/>
            </a:pPr>
            <a:r>
              <a:rPr lang="en-GB" sz="2000" b="1">
                <a:latin typeface="Courier New" panose="02070309020205020404" pitchFamily="49" charset="0"/>
                <a:cs typeface="Courier New" panose="02070309020205020404" pitchFamily="49" charset="0"/>
              </a:rPr>
              <a:t>mim: stcox trt rgrp</a:t>
            </a:r>
          </a:p>
        </p:txBody>
      </p:sp>
      <p:sp>
        <p:nvSpPr>
          <p:cNvPr id="7" name="TextBox 6">
            <a:extLst>
              <a:ext uri="{FF2B5EF4-FFF2-40B4-BE49-F238E27FC236}">
                <a16:creationId xmlns:a16="http://schemas.microsoft.com/office/drawing/2014/main" id="{FDDCEE42-B5C5-CADC-3737-3B2A3ACA2826}"/>
              </a:ext>
            </a:extLst>
          </p:cNvPr>
          <p:cNvSpPr txBox="1"/>
          <p:nvPr/>
        </p:nvSpPr>
        <p:spPr>
          <a:xfrm>
            <a:off x="8328248" y="3417033"/>
            <a:ext cx="3737176" cy="1569660"/>
          </a:xfrm>
          <a:prstGeom prst="rect">
            <a:avLst/>
          </a:prstGeom>
          <a:noFill/>
        </p:spPr>
        <p:txBody>
          <a:bodyPr wrap="square" rtlCol="0">
            <a:spAutoFit/>
          </a:bodyPr>
          <a:lstStyle/>
          <a:p>
            <a:pPr algn="ctr"/>
            <a:r>
              <a:rPr lang="en-GB" sz="2400" b="1">
                <a:solidFill>
                  <a:schemeClr val="accent1"/>
                </a:solidFill>
                <a:latin typeface="Courier New" panose="02070309020205020404" pitchFamily="49" charset="0"/>
                <a:cs typeface="Courier New" panose="02070309020205020404" pitchFamily="49" charset="0"/>
              </a:rPr>
              <a:t>stpm2</a:t>
            </a:r>
            <a:r>
              <a:rPr lang="en-GB" sz="2400">
                <a:solidFill>
                  <a:schemeClr val="accent1"/>
                </a:solidFill>
              </a:rPr>
              <a:t> options: fit flexible parametric model with different baseline hazard in each trial arm (</a:t>
            </a:r>
            <a:r>
              <a:rPr lang="en-GB" sz="2400" b="1">
                <a:solidFill>
                  <a:schemeClr val="accent1"/>
                </a:solidFill>
                <a:latin typeface="Courier New" panose="02070309020205020404" pitchFamily="49" charset="0"/>
                <a:cs typeface="Courier New" panose="02070309020205020404" pitchFamily="49" charset="0"/>
              </a:rPr>
              <a:t>trt</a:t>
            </a:r>
            <a:r>
              <a:rPr lang="en-GB" sz="2400">
                <a:solidFill>
                  <a:schemeClr val="accent1"/>
                </a:solidFill>
              </a:rPr>
              <a:t>)</a:t>
            </a:r>
          </a:p>
        </p:txBody>
      </p:sp>
      <p:sp>
        <p:nvSpPr>
          <p:cNvPr id="10" name="Rectangle 9">
            <a:extLst>
              <a:ext uri="{FF2B5EF4-FFF2-40B4-BE49-F238E27FC236}">
                <a16:creationId xmlns:a16="http://schemas.microsoft.com/office/drawing/2014/main" id="{A4FC0713-3517-081E-26D5-B0436F169A24}"/>
              </a:ext>
            </a:extLst>
          </p:cNvPr>
          <p:cNvSpPr/>
          <p:nvPr/>
        </p:nvSpPr>
        <p:spPr>
          <a:xfrm>
            <a:off x="3922954" y="2134045"/>
            <a:ext cx="6408712" cy="327472"/>
          </a:xfrm>
          <a:prstGeom prst="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513733E-B7AA-C3FF-9B5C-1E6E91DC577C}"/>
                  </a:ext>
                </a:extLst>
              </p:cNvPr>
              <p:cNvSpPr txBox="1"/>
              <p:nvPr/>
            </p:nvSpPr>
            <p:spPr>
              <a:xfrm>
                <a:off x="4943872" y="4077072"/>
                <a:ext cx="3240360" cy="1200329"/>
              </a:xfrm>
              <a:prstGeom prst="rect">
                <a:avLst/>
              </a:prstGeom>
              <a:noFill/>
            </p:spPr>
            <p:txBody>
              <a:bodyPr wrap="square" rtlCol="0">
                <a:spAutoFit/>
              </a:bodyPr>
              <a:lstStyle/>
              <a:p>
                <a:pPr algn="ctr"/>
                <a:r>
                  <a:rPr lang="en-GB" sz="2400">
                    <a:solidFill>
                      <a:schemeClr val="accent3"/>
                    </a:solidFill>
                  </a:rPr>
                  <a:t>Informative censoring options: 20 imputed data sets, </a:t>
                </a:r>
                <a14:m>
                  <m:oMath xmlns:m="http://schemas.openxmlformats.org/officeDocument/2006/math">
                    <m:r>
                      <a:rPr lang="en-GB" sz="2400" b="0" i="1" smtClean="0">
                        <a:solidFill>
                          <a:schemeClr val="accent3"/>
                        </a:solidFill>
                        <a:latin typeface="Cambria Math" panose="02040503050406030204" pitchFamily="18" charset="0"/>
                      </a:rPr>
                      <m:t>𝛾</m:t>
                    </m:r>
                    <m:r>
                      <a:rPr lang="en-GB" sz="2400" b="0" i="1" smtClean="0">
                        <a:solidFill>
                          <a:schemeClr val="accent3"/>
                        </a:solidFill>
                        <a:latin typeface="Cambria Math" panose="02040503050406030204" pitchFamily="18" charset="0"/>
                      </a:rPr>
                      <m:t>=0</m:t>
                    </m:r>
                  </m:oMath>
                </a14:m>
                <a:endParaRPr lang="en-GB" sz="2400">
                  <a:solidFill>
                    <a:schemeClr val="accent3"/>
                  </a:solidFill>
                </a:endParaRPr>
              </a:p>
            </p:txBody>
          </p:sp>
        </mc:Choice>
        <mc:Fallback xmlns="">
          <p:sp>
            <p:nvSpPr>
              <p:cNvPr id="11" name="TextBox 10">
                <a:extLst>
                  <a:ext uri="{FF2B5EF4-FFF2-40B4-BE49-F238E27FC236}">
                    <a16:creationId xmlns:a16="http://schemas.microsoft.com/office/drawing/2014/main" id="{1513733E-B7AA-C3FF-9B5C-1E6E91DC577C}"/>
                  </a:ext>
                </a:extLst>
              </p:cNvPr>
              <p:cNvSpPr txBox="1">
                <a:spLocks noRot="1" noChangeAspect="1" noMove="1" noResize="1" noEditPoints="1" noAdjustHandles="1" noChangeArrowheads="1" noChangeShapeType="1" noTextEdit="1"/>
              </p:cNvSpPr>
              <p:nvPr/>
            </p:nvSpPr>
            <p:spPr>
              <a:xfrm>
                <a:off x="4943872" y="4077072"/>
                <a:ext cx="3240360" cy="1200329"/>
              </a:xfrm>
              <a:prstGeom prst="rect">
                <a:avLst/>
              </a:prstGeom>
              <a:blipFill>
                <a:blip r:embed="rId2"/>
                <a:stretch>
                  <a:fillRect l="-940" t="-3553" r="-3008" b="-11168"/>
                </a:stretch>
              </a:blipFill>
            </p:spPr>
            <p:txBody>
              <a:bodyPr/>
              <a:lstStyle/>
              <a:p>
                <a:r>
                  <a:rPr lang="en-GB">
                    <a:noFill/>
                  </a:rPr>
                  <a:t> </a:t>
                </a:r>
              </a:p>
            </p:txBody>
          </p:sp>
        </mc:Fallback>
      </mc:AlternateContent>
      <p:sp>
        <p:nvSpPr>
          <p:cNvPr id="12" name="Rectangle 11">
            <a:extLst>
              <a:ext uri="{FF2B5EF4-FFF2-40B4-BE49-F238E27FC236}">
                <a16:creationId xmlns:a16="http://schemas.microsoft.com/office/drawing/2014/main" id="{14B82E5C-132D-C16B-4483-18934EDDA54D}"/>
              </a:ext>
            </a:extLst>
          </p:cNvPr>
          <p:cNvSpPr/>
          <p:nvPr/>
        </p:nvSpPr>
        <p:spPr>
          <a:xfrm>
            <a:off x="3935760" y="2517466"/>
            <a:ext cx="4608512" cy="276618"/>
          </a:xfrm>
          <a:prstGeom prst="rect">
            <a:avLst/>
          </a:prstGeom>
          <a:no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65FD2E70-5FFF-8A1B-10C2-EBD561C03943}"/>
              </a:ext>
            </a:extLst>
          </p:cNvPr>
          <p:cNvSpPr txBox="1"/>
          <p:nvPr/>
        </p:nvSpPr>
        <p:spPr>
          <a:xfrm>
            <a:off x="2567608" y="4463074"/>
            <a:ext cx="2016224" cy="830997"/>
          </a:xfrm>
          <a:prstGeom prst="rect">
            <a:avLst/>
          </a:prstGeom>
          <a:noFill/>
        </p:spPr>
        <p:txBody>
          <a:bodyPr wrap="square" rtlCol="0">
            <a:spAutoFit/>
          </a:bodyPr>
          <a:lstStyle/>
          <a:p>
            <a:pPr algn="ctr"/>
            <a:r>
              <a:rPr lang="en-GB" sz="2400">
                <a:solidFill>
                  <a:schemeClr val="accent2"/>
                </a:solidFill>
              </a:rPr>
              <a:t>Recensor at 7jul2011</a:t>
            </a:r>
          </a:p>
        </p:txBody>
      </p:sp>
      <p:sp>
        <p:nvSpPr>
          <p:cNvPr id="14" name="Rectangle 13">
            <a:extLst>
              <a:ext uri="{FF2B5EF4-FFF2-40B4-BE49-F238E27FC236}">
                <a16:creationId xmlns:a16="http://schemas.microsoft.com/office/drawing/2014/main" id="{434595A5-DABD-2765-271E-D399BFB4BADC}"/>
              </a:ext>
            </a:extLst>
          </p:cNvPr>
          <p:cNvSpPr/>
          <p:nvPr/>
        </p:nvSpPr>
        <p:spPr>
          <a:xfrm>
            <a:off x="3929357" y="2873125"/>
            <a:ext cx="2382667" cy="306961"/>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Arrow Connector 15">
            <a:extLst>
              <a:ext uri="{FF2B5EF4-FFF2-40B4-BE49-F238E27FC236}">
                <a16:creationId xmlns:a16="http://schemas.microsoft.com/office/drawing/2014/main" id="{BAC97BB3-9F5C-C012-83FB-C6D4A0863D79}"/>
              </a:ext>
            </a:extLst>
          </p:cNvPr>
          <p:cNvCxnSpPr>
            <a:cxnSpLocks/>
            <a:stCxn id="7" idx="0"/>
          </p:cNvCxnSpPr>
          <p:nvPr/>
        </p:nvCxnSpPr>
        <p:spPr>
          <a:xfrm flipH="1" flipV="1">
            <a:off x="9986525" y="2505499"/>
            <a:ext cx="210311" cy="91153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5E74425-A808-A0D9-E29B-6591CEC1663B}"/>
              </a:ext>
            </a:extLst>
          </p:cNvPr>
          <p:cNvCxnSpPr>
            <a:cxnSpLocks/>
            <a:stCxn id="11" idx="0"/>
          </p:cNvCxnSpPr>
          <p:nvPr/>
        </p:nvCxnSpPr>
        <p:spPr>
          <a:xfrm flipV="1">
            <a:off x="6564052" y="2873125"/>
            <a:ext cx="0" cy="1203947"/>
          </a:xfrm>
          <a:prstGeom prst="straightConnector1">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4D9D9E5-34D8-C331-2F4C-EC4FDFA87C55}"/>
              </a:ext>
            </a:extLst>
          </p:cNvPr>
          <p:cNvCxnSpPr>
            <a:cxnSpLocks/>
            <a:stCxn id="13" idx="0"/>
          </p:cNvCxnSpPr>
          <p:nvPr/>
        </p:nvCxnSpPr>
        <p:spPr>
          <a:xfrm flipV="1">
            <a:off x="3575720" y="3202076"/>
            <a:ext cx="414046" cy="1260998"/>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FED51B5-9BBC-E20E-DCB0-D5256146F0AC}"/>
              </a:ext>
            </a:extLst>
          </p:cNvPr>
          <p:cNvSpPr txBox="1"/>
          <p:nvPr/>
        </p:nvSpPr>
        <p:spPr>
          <a:xfrm>
            <a:off x="4367808" y="768120"/>
            <a:ext cx="3737176" cy="461665"/>
          </a:xfrm>
          <a:prstGeom prst="rect">
            <a:avLst/>
          </a:prstGeom>
          <a:noFill/>
        </p:spPr>
        <p:txBody>
          <a:bodyPr wrap="square" rtlCol="0">
            <a:spAutoFit/>
          </a:bodyPr>
          <a:lstStyle/>
          <a:p>
            <a:pPr algn="l"/>
            <a:r>
              <a:rPr lang="en-GB" sz="2400">
                <a:solidFill>
                  <a:schemeClr val="accent4"/>
                </a:solidFill>
                <a:cs typeface="Courier New" panose="02070309020205020404" pitchFamily="49" charset="0"/>
              </a:rPr>
              <a:t>baseline covariate</a:t>
            </a:r>
            <a:endParaRPr lang="en-GB" sz="2400">
              <a:solidFill>
                <a:schemeClr val="accent4"/>
              </a:solidFill>
            </a:endParaRPr>
          </a:p>
        </p:txBody>
      </p:sp>
      <p:sp>
        <p:nvSpPr>
          <p:cNvPr id="6" name="Rectangle 5">
            <a:extLst>
              <a:ext uri="{FF2B5EF4-FFF2-40B4-BE49-F238E27FC236}">
                <a16:creationId xmlns:a16="http://schemas.microsoft.com/office/drawing/2014/main" id="{FB5E3D35-DE43-89F3-794C-86B7230718D4}"/>
              </a:ext>
            </a:extLst>
          </p:cNvPr>
          <p:cNvSpPr/>
          <p:nvPr/>
        </p:nvSpPr>
        <p:spPr>
          <a:xfrm>
            <a:off x="3042551" y="2153495"/>
            <a:ext cx="759704" cy="327472"/>
          </a:xfrm>
          <a:prstGeom prst="rect">
            <a:avLst/>
          </a:prstGeom>
          <a:no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4"/>
              </a:solidFill>
            </a:endParaRPr>
          </a:p>
        </p:txBody>
      </p:sp>
      <p:cxnSp>
        <p:nvCxnSpPr>
          <p:cNvPr id="8" name="Straight Arrow Connector 7">
            <a:extLst>
              <a:ext uri="{FF2B5EF4-FFF2-40B4-BE49-F238E27FC236}">
                <a16:creationId xmlns:a16="http://schemas.microsoft.com/office/drawing/2014/main" id="{749D388C-8264-4BE0-6BBE-89B1B37BC607}"/>
              </a:ext>
            </a:extLst>
          </p:cNvPr>
          <p:cNvCxnSpPr>
            <a:cxnSpLocks/>
          </p:cNvCxnSpPr>
          <p:nvPr/>
        </p:nvCxnSpPr>
        <p:spPr>
          <a:xfrm flipH="1">
            <a:off x="3782743" y="1041746"/>
            <a:ext cx="585065" cy="1091110"/>
          </a:xfrm>
          <a:prstGeom prst="straightConnector1">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377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P spid="11" grpId="0"/>
      <p:bldP spid="12" grpId="0" animBg="1"/>
      <p:bldP spid="13" grpId="0"/>
      <p:bldP spid="14" grpId="0" animBg="1"/>
      <p:bldP spid="5"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723080DD-1E37-FAB8-56D3-AEB424EB4850}"/>
                  </a:ext>
                </a:extLst>
              </p:cNvPr>
              <p:cNvSpPr>
                <a:spLocks noGrp="1"/>
              </p:cNvSpPr>
              <p:nvPr>
                <p:ph type="title"/>
              </p:nvPr>
            </p:nvSpPr>
            <p:spPr/>
            <p:txBody>
              <a:bodyPr/>
              <a:lstStyle/>
              <a:p>
                <a:r>
                  <a:rPr lang="en-GB"/>
                  <a:t>Systematic sensitivity analysis: vary </a:t>
                </a:r>
                <a14:m>
                  <m:oMath xmlns:m="http://schemas.openxmlformats.org/officeDocument/2006/math">
                    <m:r>
                      <a:rPr lang="en-GB" b="1" i="1" smtClean="0">
                        <a:latin typeface="Cambria Math" panose="02040503050406030204" pitchFamily="18" charset="0"/>
                      </a:rPr>
                      <m:t>𝜸</m:t>
                    </m:r>
                  </m:oMath>
                </a14:m>
                <a:endParaRPr lang="en-GB"/>
              </a:p>
            </p:txBody>
          </p:sp>
        </mc:Choice>
        <mc:Fallback xmlns="">
          <p:sp>
            <p:nvSpPr>
              <p:cNvPr id="2" name="Title 1">
                <a:extLst>
                  <a:ext uri="{FF2B5EF4-FFF2-40B4-BE49-F238E27FC236}">
                    <a16:creationId xmlns:a16="http://schemas.microsoft.com/office/drawing/2014/main" id="{723080DD-1E37-FAB8-56D3-AEB424EB4850}"/>
                  </a:ext>
                </a:extLst>
              </p:cNvPr>
              <p:cNvSpPr>
                <a:spLocks noGrp="1" noRot="1" noChangeAspect="1" noMove="1" noResize="1" noEditPoints="1" noAdjustHandles="1" noChangeArrowheads="1" noChangeShapeType="1" noTextEdit="1"/>
              </p:cNvSpPr>
              <p:nvPr>
                <p:ph type="title"/>
              </p:nvPr>
            </p:nvSpPr>
            <p:spPr>
              <a:blipFill>
                <a:blip r:embed="rId2"/>
                <a:stretch>
                  <a:fillRect l="-2146" b="-5319"/>
                </a:stretch>
              </a:blipFill>
            </p:spPr>
            <p:txBody>
              <a:bodyPr/>
              <a:lstStyle/>
              <a:p>
                <a:r>
                  <a:rPr lang="en-GB">
                    <a:noFill/>
                  </a:rPr>
                  <a:t> </a:t>
                </a:r>
              </a:p>
            </p:txBody>
          </p:sp>
        </mc:Fallback>
      </mc:AlternateContent>
      <p:sp>
        <p:nvSpPr>
          <p:cNvPr id="3" name="Slide Number Placeholder 2">
            <a:extLst>
              <a:ext uri="{FF2B5EF4-FFF2-40B4-BE49-F238E27FC236}">
                <a16:creationId xmlns:a16="http://schemas.microsoft.com/office/drawing/2014/main" id="{DF3B1AD9-8B52-627C-E434-4982FEF49BAC}"/>
              </a:ext>
            </a:extLst>
          </p:cNvPr>
          <p:cNvSpPr>
            <a:spLocks noGrp="1"/>
          </p:cNvSpPr>
          <p:nvPr>
            <p:ph type="sldNum" sz="quarter" idx="12"/>
          </p:nvPr>
        </p:nvSpPr>
        <p:spPr/>
        <p:txBody>
          <a:bodyPr/>
          <a:lstStyle/>
          <a:p>
            <a:fld id="{F6B5789B-E694-4680-A2C1-FB39E0578FB7}" type="slidenum">
              <a:rPr lang="en-GB" smtClean="0"/>
              <a:t>21</a:t>
            </a:fld>
            <a:endParaRPr lang="en-GB" dirty="0"/>
          </a:p>
        </p:txBody>
      </p:sp>
      <p:sp>
        <p:nvSpPr>
          <p:cNvPr id="5" name="AutoShape 3">
            <a:extLst>
              <a:ext uri="{FF2B5EF4-FFF2-40B4-BE49-F238E27FC236}">
                <a16:creationId xmlns:a16="http://schemas.microsoft.com/office/drawing/2014/main" id="{221D3AD3-5244-4062-8BA7-8A2EBD7DE591}"/>
              </a:ext>
            </a:extLst>
          </p:cNvPr>
          <p:cNvSpPr>
            <a:spLocks noChangeAspect="1" noChangeArrowheads="1" noTextEdit="1"/>
          </p:cNvSpPr>
          <p:nvPr/>
        </p:nvSpPr>
        <p:spPr bwMode="auto">
          <a:xfrm>
            <a:off x="1769936" y="1450977"/>
            <a:ext cx="8220068" cy="4570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Rectangle 5">
            <a:extLst>
              <a:ext uri="{FF2B5EF4-FFF2-40B4-BE49-F238E27FC236}">
                <a16:creationId xmlns:a16="http://schemas.microsoft.com/office/drawing/2014/main" id="{08D2C03B-A291-8113-4BC4-43DFC59EE0F9}"/>
              </a:ext>
            </a:extLst>
          </p:cNvPr>
          <p:cNvSpPr>
            <a:spLocks noChangeArrowheads="1"/>
          </p:cNvSpPr>
          <p:nvPr/>
        </p:nvSpPr>
        <p:spPr bwMode="auto">
          <a:xfrm>
            <a:off x="1769936" y="1450977"/>
            <a:ext cx="8231180" cy="45735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Rectangle 6">
            <a:extLst>
              <a:ext uri="{FF2B5EF4-FFF2-40B4-BE49-F238E27FC236}">
                <a16:creationId xmlns:a16="http://schemas.microsoft.com/office/drawing/2014/main" id="{DF8CCE97-F545-FA19-3176-EFD218FA6B72}"/>
              </a:ext>
            </a:extLst>
          </p:cNvPr>
          <p:cNvSpPr>
            <a:spLocks noChangeArrowheads="1"/>
          </p:cNvSpPr>
          <p:nvPr/>
        </p:nvSpPr>
        <p:spPr bwMode="auto">
          <a:xfrm>
            <a:off x="1771523" y="1452565"/>
            <a:ext cx="8229593" cy="45704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 name="Rectangle 7">
            <a:extLst>
              <a:ext uri="{FF2B5EF4-FFF2-40B4-BE49-F238E27FC236}">
                <a16:creationId xmlns:a16="http://schemas.microsoft.com/office/drawing/2014/main" id="{F04607FE-9841-E2B9-F677-9A5DCBEBD0C4}"/>
              </a:ext>
            </a:extLst>
          </p:cNvPr>
          <p:cNvSpPr>
            <a:spLocks noChangeArrowheads="1"/>
          </p:cNvSpPr>
          <p:nvPr/>
        </p:nvSpPr>
        <p:spPr bwMode="auto">
          <a:xfrm>
            <a:off x="1774698" y="1455740"/>
            <a:ext cx="8221655" cy="4562481"/>
          </a:xfrm>
          <a:prstGeom prst="rect">
            <a:avLst/>
          </a:prstGeom>
          <a:noFill/>
          <a:ln w="95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8">
            <a:extLst>
              <a:ext uri="{FF2B5EF4-FFF2-40B4-BE49-F238E27FC236}">
                <a16:creationId xmlns:a16="http://schemas.microsoft.com/office/drawing/2014/main" id="{922A4E09-AF44-3E36-DE47-9CDF375CFA71}"/>
              </a:ext>
            </a:extLst>
          </p:cNvPr>
          <p:cNvSpPr>
            <a:spLocks noChangeArrowheads="1"/>
          </p:cNvSpPr>
          <p:nvPr/>
        </p:nvSpPr>
        <p:spPr bwMode="auto">
          <a:xfrm>
            <a:off x="1450924" y="1552577"/>
            <a:ext cx="7388218" cy="32988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Line 9">
            <a:extLst>
              <a:ext uri="{FF2B5EF4-FFF2-40B4-BE49-F238E27FC236}">
                <a16:creationId xmlns:a16="http://schemas.microsoft.com/office/drawing/2014/main" id="{1B5F162A-85B2-9AA8-AFD7-FB921EB0E583}"/>
              </a:ext>
            </a:extLst>
          </p:cNvPr>
          <p:cNvSpPr>
            <a:spLocks noChangeShapeType="1"/>
          </p:cNvSpPr>
          <p:nvPr/>
        </p:nvSpPr>
        <p:spPr bwMode="auto">
          <a:xfrm>
            <a:off x="1552524" y="4699007"/>
            <a:ext cx="7186606" cy="0"/>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Line 10">
            <a:extLst>
              <a:ext uri="{FF2B5EF4-FFF2-40B4-BE49-F238E27FC236}">
                <a16:creationId xmlns:a16="http://schemas.microsoft.com/office/drawing/2014/main" id="{BD892B98-0933-BE4F-9A3B-1F0815D2DE18}"/>
              </a:ext>
            </a:extLst>
          </p:cNvPr>
          <p:cNvSpPr>
            <a:spLocks noChangeShapeType="1"/>
          </p:cNvSpPr>
          <p:nvPr/>
        </p:nvSpPr>
        <p:spPr bwMode="auto">
          <a:xfrm>
            <a:off x="1552524" y="4113218"/>
            <a:ext cx="7186606" cy="0"/>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Line 11">
            <a:extLst>
              <a:ext uri="{FF2B5EF4-FFF2-40B4-BE49-F238E27FC236}">
                <a16:creationId xmlns:a16="http://schemas.microsoft.com/office/drawing/2014/main" id="{008073A7-1EE7-2D8B-4C13-3973A2F12375}"/>
              </a:ext>
            </a:extLst>
          </p:cNvPr>
          <p:cNvSpPr>
            <a:spLocks noChangeShapeType="1"/>
          </p:cNvSpPr>
          <p:nvPr/>
        </p:nvSpPr>
        <p:spPr bwMode="auto">
          <a:xfrm>
            <a:off x="1552524" y="3527430"/>
            <a:ext cx="7186606" cy="0"/>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Line 12">
            <a:extLst>
              <a:ext uri="{FF2B5EF4-FFF2-40B4-BE49-F238E27FC236}">
                <a16:creationId xmlns:a16="http://schemas.microsoft.com/office/drawing/2014/main" id="{2233EDA2-3666-42ED-1D9B-F87BA0B9A468}"/>
              </a:ext>
            </a:extLst>
          </p:cNvPr>
          <p:cNvSpPr>
            <a:spLocks noChangeShapeType="1"/>
          </p:cNvSpPr>
          <p:nvPr/>
        </p:nvSpPr>
        <p:spPr bwMode="auto">
          <a:xfrm>
            <a:off x="1552524" y="2943229"/>
            <a:ext cx="7186606" cy="0"/>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a:extLst>
              <a:ext uri="{FF2B5EF4-FFF2-40B4-BE49-F238E27FC236}">
                <a16:creationId xmlns:a16="http://schemas.microsoft.com/office/drawing/2014/main" id="{7F2064C6-FD79-8751-EDA6-F9B8A828C438}"/>
              </a:ext>
            </a:extLst>
          </p:cNvPr>
          <p:cNvSpPr>
            <a:spLocks noChangeShapeType="1"/>
          </p:cNvSpPr>
          <p:nvPr/>
        </p:nvSpPr>
        <p:spPr bwMode="auto">
          <a:xfrm>
            <a:off x="1552524" y="2357441"/>
            <a:ext cx="7186606" cy="0"/>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a:extLst>
              <a:ext uri="{FF2B5EF4-FFF2-40B4-BE49-F238E27FC236}">
                <a16:creationId xmlns:a16="http://schemas.microsoft.com/office/drawing/2014/main" id="{41F8F2CE-182E-5A58-BA60-89D66C5B3E1E}"/>
              </a:ext>
            </a:extLst>
          </p:cNvPr>
          <p:cNvSpPr>
            <a:spLocks noChangeShapeType="1"/>
          </p:cNvSpPr>
          <p:nvPr/>
        </p:nvSpPr>
        <p:spPr bwMode="auto">
          <a:xfrm>
            <a:off x="1552524" y="1773240"/>
            <a:ext cx="7186606" cy="0"/>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140" name="Group 139">
            <a:extLst>
              <a:ext uri="{FF2B5EF4-FFF2-40B4-BE49-F238E27FC236}">
                <a16:creationId xmlns:a16="http://schemas.microsoft.com/office/drawing/2014/main" id="{67137BBA-3E4B-9085-FC6E-13D49F0B578B}"/>
              </a:ext>
            </a:extLst>
          </p:cNvPr>
          <p:cNvGrpSpPr/>
          <p:nvPr/>
        </p:nvGrpSpPr>
        <p:grpSpPr>
          <a:xfrm>
            <a:off x="1585861" y="2579691"/>
            <a:ext cx="7048493" cy="1693865"/>
            <a:chOff x="2862259" y="2579691"/>
            <a:chExt cx="7048493" cy="1693865"/>
          </a:xfrm>
        </p:grpSpPr>
        <p:sp>
          <p:nvSpPr>
            <p:cNvPr id="40" name="Freeform 38">
              <a:extLst>
                <a:ext uri="{FF2B5EF4-FFF2-40B4-BE49-F238E27FC236}">
                  <a16:creationId xmlns:a16="http://schemas.microsoft.com/office/drawing/2014/main" id="{E5334ED1-52DA-5760-32B6-6171839A209F}"/>
                </a:ext>
              </a:extLst>
            </p:cNvPr>
            <p:cNvSpPr>
              <a:spLocks/>
            </p:cNvSpPr>
            <p:nvPr/>
          </p:nvSpPr>
          <p:spPr bwMode="auto">
            <a:xfrm>
              <a:off x="2898772" y="3443292"/>
              <a:ext cx="6977056" cy="87313"/>
            </a:xfrm>
            <a:custGeom>
              <a:avLst/>
              <a:gdLst>
                <a:gd name="T0" fmla="*/ 0 w 4395"/>
                <a:gd name="T1" fmla="*/ 55 h 55"/>
                <a:gd name="T2" fmla="*/ 439 w 4395"/>
                <a:gd name="T3" fmla="*/ 53 h 55"/>
                <a:gd name="T4" fmla="*/ 879 w 4395"/>
                <a:gd name="T5" fmla="*/ 54 h 55"/>
                <a:gd name="T6" fmla="*/ 1318 w 4395"/>
                <a:gd name="T7" fmla="*/ 54 h 55"/>
                <a:gd name="T8" fmla="*/ 1758 w 4395"/>
                <a:gd name="T9" fmla="*/ 52 h 55"/>
                <a:gd name="T10" fmla="*/ 2197 w 4395"/>
                <a:gd name="T11" fmla="*/ 46 h 55"/>
                <a:gd name="T12" fmla="*/ 2637 w 4395"/>
                <a:gd name="T13" fmla="*/ 33 h 55"/>
                <a:gd name="T14" fmla="*/ 3076 w 4395"/>
                <a:gd name="T15" fmla="*/ 33 h 55"/>
                <a:gd name="T16" fmla="*/ 3516 w 4395"/>
                <a:gd name="T17" fmla="*/ 32 h 55"/>
                <a:gd name="T18" fmla="*/ 3955 w 4395"/>
                <a:gd name="T19" fmla="*/ 10 h 55"/>
                <a:gd name="T20" fmla="*/ 4395 w 4395"/>
                <a:gd name="T21"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95" h="55">
                  <a:moveTo>
                    <a:pt x="0" y="55"/>
                  </a:moveTo>
                  <a:lnTo>
                    <a:pt x="439" y="53"/>
                  </a:lnTo>
                  <a:lnTo>
                    <a:pt x="879" y="54"/>
                  </a:lnTo>
                  <a:lnTo>
                    <a:pt x="1318" y="54"/>
                  </a:lnTo>
                  <a:lnTo>
                    <a:pt x="1758" y="52"/>
                  </a:lnTo>
                  <a:lnTo>
                    <a:pt x="2197" y="46"/>
                  </a:lnTo>
                  <a:lnTo>
                    <a:pt x="2637" y="33"/>
                  </a:lnTo>
                  <a:lnTo>
                    <a:pt x="3076" y="33"/>
                  </a:lnTo>
                  <a:lnTo>
                    <a:pt x="3516" y="32"/>
                  </a:lnTo>
                  <a:lnTo>
                    <a:pt x="3955" y="10"/>
                  </a:lnTo>
                  <a:lnTo>
                    <a:pt x="4395" y="0"/>
                  </a:lnTo>
                </a:path>
              </a:pathLst>
            </a:custGeom>
            <a:noFill/>
            <a:ln w="2698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1" name="Rectangle 39">
              <a:extLst>
                <a:ext uri="{FF2B5EF4-FFF2-40B4-BE49-F238E27FC236}">
                  <a16:creationId xmlns:a16="http://schemas.microsoft.com/office/drawing/2014/main" id="{52F41C6D-D2DC-6BEE-65AD-8EC5C889BB34}"/>
                </a:ext>
              </a:extLst>
            </p:cNvPr>
            <p:cNvSpPr>
              <a:spLocks noChangeArrowheads="1"/>
            </p:cNvSpPr>
            <p:nvPr/>
          </p:nvSpPr>
          <p:spPr bwMode="auto">
            <a:xfrm>
              <a:off x="2862259" y="3494092"/>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Rectangle 40">
              <a:extLst>
                <a:ext uri="{FF2B5EF4-FFF2-40B4-BE49-F238E27FC236}">
                  <a16:creationId xmlns:a16="http://schemas.microsoft.com/office/drawing/2014/main" id="{1E420FCE-F715-13B5-DACA-E8DF71FD7581}"/>
                </a:ext>
              </a:extLst>
            </p:cNvPr>
            <p:cNvSpPr>
              <a:spLocks noChangeArrowheads="1"/>
            </p:cNvSpPr>
            <p:nvPr/>
          </p:nvSpPr>
          <p:spPr bwMode="auto">
            <a:xfrm>
              <a:off x="3559171" y="3492505"/>
              <a:ext cx="73025"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41">
              <a:extLst>
                <a:ext uri="{FF2B5EF4-FFF2-40B4-BE49-F238E27FC236}">
                  <a16:creationId xmlns:a16="http://schemas.microsoft.com/office/drawing/2014/main" id="{FFC5CDC7-CCE5-B366-A385-CD174B393018}"/>
                </a:ext>
              </a:extLst>
            </p:cNvPr>
            <p:cNvSpPr>
              <a:spLocks noChangeArrowheads="1"/>
            </p:cNvSpPr>
            <p:nvPr/>
          </p:nvSpPr>
          <p:spPr bwMode="auto">
            <a:xfrm>
              <a:off x="4257670" y="3492505"/>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Rectangle 42">
              <a:extLst>
                <a:ext uri="{FF2B5EF4-FFF2-40B4-BE49-F238E27FC236}">
                  <a16:creationId xmlns:a16="http://schemas.microsoft.com/office/drawing/2014/main" id="{6AAE9290-B277-20B0-9567-0D2DB0BDF1C6}"/>
                </a:ext>
              </a:extLst>
            </p:cNvPr>
            <p:cNvSpPr>
              <a:spLocks noChangeArrowheads="1"/>
            </p:cNvSpPr>
            <p:nvPr/>
          </p:nvSpPr>
          <p:spPr bwMode="auto">
            <a:xfrm>
              <a:off x="4956170" y="3492505"/>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 name="Rectangle 43">
              <a:extLst>
                <a:ext uri="{FF2B5EF4-FFF2-40B4-BE49-F238E27FC236}">
                  <a16:creationId xmlns:a16="http://schemas.microsoft.com/office/drawing/2014/main" id="{E95A589B-3FB8-BF7F-8EF6-37561807DA84}"/>
                </a:ext>
              </a:extLst>
            </p:cNvPr>
            <p:cNvSpPr>
              <a:spLocks noChangeArrowheads="1"/>
            </p:cNvSpPr>
            <p:nvPr/>
          </p:nvSpPr>
          <p:spPr bwMode="auto">
            <a:xfrm>
              <a:off x="5653082" y="3489330"/>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 name="Rectangle 44">
              <a:extLst>
                <a:ext uri="{FF2B5EF4-FFF2-40B4-BE49-F238E27FC236}">
                  <a16:creationId xmlns:a16="http://schemas.microsoft.com/office/drawing/2014/main" id="{95EAD2E4-5C8F-5ED3-1758-C22B5FDD8CCB}"/>
                </a:ext>
              </a:extLst>
            </p:cNvPr>
            <p:cNvSpPr>
              <a:spLocks noChangeArrowheads="1"/>
            </p:cNvSpPr>
            <p:nvPr/>
          </p:nvSpPr>
          <p:spPr bwMode="auto">
            <a:xfrm>
              <a:off x="6351581" y="3479805"/>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 name="Rectangle 45">
              <a:extLst>
                <a:ext uri="{FF2B5EF4-FFF2-40B4-BE49-F238E27FC236}">
                  <a16:creationId xmlns:a16="http://schemas.microsoft.com/office/drawing/2014/main" id="{F406E97B-1A46-B49C-B36B-DD0D0343DCBA}"/>
                </a:ext>
              </a:extLst>
            </p:cNvPr>
            <p:cNvSpPr>
              <a:spLocks noChangeArrowheads="1"/>
            </p:cNvSpPr>
            <p:nvPr/>
          </p:nvSpPr>
          <p:spPr bwMode="auto">
            <a:xfrm>
              <a:off x="7048493" y="3460755"/>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46">
              <a:extLst>
                <a:ext uri="{FF2B5EF4-FFF2-40B4-BE49-F238E27FC236}">
                  <a16:creationId xmlns:a16="http://schemas.microsoft.com/office/drawing/2014/main" id="{E445DE54-7090-BDD3-2C1B-33B03483AD2A}"/>
                </a:ext>
              </a:extLst>
            </p:cNvPr>
            <p:cNvSpPr>
              <a:spLocks noChangeArrowheads="1"/>
            </p:cNvSpPr>
            <p:nvPr/>
          </p:nvSpPr>
          <p:spPr bwMode="auto">
            <a:xfrm>
              <a:off x="7746992" y="3459167"/>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 name="Rectangle 47">
              <a:extLst>
                <a:ext uri="{FF2B5EF4-FFF2-40B4-BE49-F238E27FC236}">
                  <a16:creationId xmlns:a16="http://schemas.microsoft.com/office/drawing/2014/main" id="{1966105C-19B5-431C-D992-EDF1CF0E020F}"/>
                </a:ext>
              </a:extLst>
            </p:cNvPr>
            <p:cNvSpPr>
              <a:spLocks noChangeArrowheads="1"/>
            </p:cNvSpPr>
            <p:nvPr/>
          </p:nvSpPr>
          <p:spPr bwMode="auto">
            <a:xfrm>
              <a:off x="8443904" y="3457580"/>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Rectangle 48">
              <a:extLst>
                <a:ext uri="{FF2B5EF4-FFF2-40B4-BE49-F238E27FC236}">
                  <a16:creationId xmlns:a16="http://schemas.microsoft.com/office/drawing/2014/main" id="{4B8FD5FB-DA38-6937-5FEA-FB8EC384FFDD}"/>
                </a:ext>
              </a:extLst>
            </p:cNvPr>
            <p:cNvSpPr>
              <a:spLocks noChangeArrowheads="1"/>
            </p:cNvSpPr>
            <p:nvPr/>
          </p:nvSpPr>
          <p:spPr bwMode="auto">
            <a:xfrm>
              <a:off x="9142403" y="3424242"/>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 name="Rectangle 49">
              <a:extLst>
                <a:ext uri="{FF2B5EF4-FFF2-40B4-BE49-F238E27FC236}">
                  <a16:creationId xmlns:a16="http://schemas.microsoft.com/office/drawing/2014/main" id="{E283CAD9-ECAC-76EE-2E21-4B60FA433589}"/>
                </a:ext>
              </a:extLst>
            </p:cNvPr>
            <p:cNvSpPr>
              <a:spLocks noChangeArrowheads="1"/>
            </p:cNvSpPr>
            <p:nvPr/>
          </p:nvSpPr>
          <p:spPr bwMode="auto">
            <a:xfrm>
              <a:off x="9839315" y="3406780"/>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 name="Line 50">
              <a:extLst>
                <a:ext uri="{FF2B5EF4-FFF2-40B4-BE49-F238E27FC236}">
                  <a16:creationId xmlns:a16="http://schemas.microsoft.com/office/drawing/2014/main" id="{01A92C8E-C969-89D9-8775-19E2D052A5B6}"/>
                </a:ext>
              </a:extLst>
            </p:cNvPr>
            <p:cNvSpPr>
              <a:spLocks noChangeShapeType="1"/>
            </p:cNvSpPr>
            <p:nvPr/>
          </p:nvSpPr>
          <p:spPr bwMode="auto">
            <a:xfrm flipV="1">
              <a:off x="2898772" y="2624141"/>
              <a:ext cx="0" cy="1649415"/>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 name="Line 51">
              <a:extLst>
                <a:ext uri="{FF2B5EF4-FFF2-40B4-BE49-F238E27FC236}">
                  <a16:creationId xmlns:a16="http://schemas.microsoft.com/office/drawing/2014/main" id="{61609A6D-DFA2-2D58-23DF-28F469A9B356}"/>
                </a:ext>
              </a:extLst>
            </p:cNvPr>
            <p:cNvSpPr>
              <a:spLocks noChangeShapeType="1"/>
            </p:cNvSpPr>
            <p:nvPr/>
          </p:nvSpPr>
          <p:spPr bwMode="auto">
            <a:xfrm flipV="1">
              <a:off x="3595684" y="2620966"/>
              <a:ext cx="0" cy="1647827"/>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 name="Line 52">
              <a:extLst>
                <a:ext uri="{FF2B5EF4-FFF2-40B4-BE49-F238E27FC236}">
                  <a16:creationId xmlns:a16="http://schemas.microsoft.com/office/drawing/2014/main" id="{FF233C82-2AB5-EF78-2D37-9E43A80323E0}"/>
                </a:ext>
              </a:extLst>
            </p:cNvPr>
            <p:cNvSpPr>
              <a:spLocks noChangeShapeType="1"/>
            </p:cNvSpPr>
            <p:nvPr/>
          </p:nvSpPr>
          <p:spPr bwMode="auto">
            <a:xfrm flipV="1">
              <a:off x="4294183" y="2622554"/>
              <a:ext cx="0" cy="1647827"/>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 name="Line 53">
              <a:extLst>
                <a:ext uri="{FF2B5EF4-FFF2-40B4-BE49-F238E27FC236}">
                  <a16:creationId xmlns:a16="http://schemas.microsoft.com/office/drawing/2014/main" id="{7142C09C-03B0-783E-C352-C1AE1CB22D2C}"/>
                </a:ext>
              </a:extLst>
            </p:cNvPr>
            <p:cNvSpPr>
              <a:spLocks noChangeShapeType="1"/>
            </p:cNvSpPr>
            <p:nvPr/>
          </p:nvSpPr>
          <p:spPr bwMode="auto">
            <a:xfrm flipV="1">
              <a:off x="4991095" y="2624141"/>
              <a:ext cx="0" cy="1646240"/>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 name="Line 54">
              <a:extLst>
                <a:ext uri="{FF2B5EF4-FFF2-40B4-BE49-F238E27FC236}">
                  <a16:creationId xmlns:a16="http://schemas.microsoft.com/office/drawing/2014/main" id="{5492C3A5-5812-618B-E26F-EFBC9FFBCB7E}"/>
                </a:ext>
              </a:extLst>
            </p:cNvPr>
            <p:cNvSpPr>
              <a:spLocks noChangeShapeType="1"/>
            </p:cNvSpPr>
            <p:nvPr/>
          </p:nvSpPr>
          <p:spPr bwMode="auto">
            <a:xfrm flipV="1">
              <a:off x="5689594" y="2614616"/>
              <a:ext cx="0" cy="1655765"/>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7" name="Line 55">
              <a:extLst>
                <a:ext uri="{FF2B5EF4-FFF2-40B4-BE49-F238E27FC236}">
                  <a16:creationId xmlns:a16="http://schemas.microsoft.com/office/drawing/2014/main" id="{F2EB81AE-27F1-82D0-7340-4389F855AAAF}"/>
                </a:ext>
              </a:extLst>
            </p:cNvPr>
            <p:cNvSpPr>
              <a:spLocks noChangeShapeType="1"/>
            </p:cNvSpPr>
            <p:nvPr/>
          </p:nvSpPr>
          <p:spPr bwMode="auto">
            <a:xfrm flipV="1">
              <a:off x="6386506" y="2601916"/>
              <a:ext cx="0" cy="1660527"/>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8" name="Line 56">
              <a:extLst>
                <a:ext uri="{FF2B5EF4-FFF2-40B4-BE49-F238E27FC236}">
                  <a16:creationId xmlns:a16="http://schemas.microsoft.com/office/drawing/2014/main" id="{AC16FA8B-19A2-EB2C-4479-CDC0289D6085}"/>
                </a:ext>
              </a:extLst>
            </p:cNvPr>
            <p:cNvSpPr>
              <a:spLocks noChangeShapeType="1"/>
            </p:cNvSpPr>
            <p:nvPr/>
          </p:nvSpPr>
          <p:spPr bwMode="auto">
            <a:xfrm flipV="1">
              <a:off x="7085005" y="2579691"/>
              <a:ext cx="0" cy="1665290"/>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9" name="Line 57">
              <a:extLst>
                <a:ext uri="{FF2B5EF4-FFF2-40B4-BE49-F238E27FC236}">
                  <a16:creationId xmlns:a16="http://schemas.microsoft.com/office/drawing/2014/main" id="{8ABBE2C9-016B-1210-4854-30C7C72105D8}"/>
                </a:ext>
              </a:extLst>
            </p:cNvPr>
            <p:cNvSpPr>
              <a:spLocks noChangeShapeType="1"/>
            </p:cNvSpPr>
            <p:nvPr/>
          </p:nvSpPr>
          <p:spPr bwMode="auto">
            <a:xfrm flipV="1">
              <a:off x="7781917" y="2590804"/>
              <a:ext cx="0" cy="1646240"/>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0" name="Line 58">
              <a:extLst>
                <a:ext uri="{FF2B5EF4-FFF2-40B4-BE49-F238E27FC236}">
                  <a16:creationId xmlns:a16="http://schemas.microsoft.com/office/drawing/2014/main" id="{9524FBEA-CD69-B52F-617C-2538C2EB9A4D}"/>
                </a:ext>
              </a:extLst>
            </p:cNvPr>
            <p:cNvSpPr>
              <a:spLocks noChangeShapeType="1"/>
            </p:cNvSpPr>
            <p:nvPr/>
          </p:nvSpPr>
          <p:spPr bwMode="auto">
            <a:xfrm flipV="1">
              <a:off x="8480417" y="2611441"/>
              <a:ext cx="0" cy="1609727"/>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1" name="Line 59">
              <a:extLst>
                <a:ext uri="{FF2B5EF4-FFF2-40B4-BE49-F238E27FC236}">
                  <a16:creationId xmlns:a16="http://schemas.microsoft.com/office/drawing/2014/main" id="{AC093E88-E955-6839-1A14-4D12411F0B30}"/>
                </a:ext>
              </a:extLst>
            </p:cNvPr>
            <p:cNvSpPr>
              <a:spLocks noChangeShapeType="1"/>
            </p:cNvSpPr>
            <p:nvPr/>
          </p:nvSpPr>
          <p:spPr bwMode="auto">
            <a:xfrm flipV="1">
              <a:off x="9177328" y="2590804"/>
              <a:ext cx="0" cy="1587502"/>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2" name="Line 60">
              <a:extLst>
                <a:ext uri="{FF2B5EF4-FFF2-40B4-BE49-F238E27FC236}">
                  <a16:creationId xmlns:a16="http://schemas.microsoft.com/office/drawing/2014/main" id="{2AF564A4-250C-9D7F-1EB5-B88CA36E7580}"/>
                </a:ext>
              </a:extLst>
            </p:cNvPr>
            <p:cNvSpPr>
              <a:spLocks noChangeShapeType="1"/>
            </p:cNvSpPr>
            <p:nvPr/>
          </p:nvSpPr>
          <p:spPr bwMode="auto">
            <a:xfrm flipV="1">
              <a:off x="9875828" y="2582866"/>
              <a:ext cx="0" cy="1573215"/>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sp>
        <p:nvSpPr>
          <p:cNvPr id="89" name="Rectangle 87">
            <a:extLst>
              <a:ext uri="{FF2B5EF4-FFF2-40B4-BE49-F238E27FC236}">
                <a16:creationId xmlns:a16="http://schemas.microsoft.com/office/drawing/2014/main" id="{F216F500-BE70-10E8-FC91-1CE986E7C804}"/>
              </a:ext>
            </a:extLst>
          </p:cNvPr>
          <p:cNvSpPr>
            <a:spLocks noChangeArrowheads="1"/>
          </p:cNvSpPr>
          <p:nvPr/>
        </p:nvSpPr>
        <p:spPr bwMode="auto">
          <a:xfrm>
            <a:off x="1233437" y="4586294"/>
            <a:ext cx="290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88">
            <a:extLst>
              <a:ext uri="{FF2B5EF4-FFF2-40B4-BE49-F238E27FC236}">
                <a16:creationId xmlns:a16="http://schemas.microsoft.com/office/drawing/2014/main" id="{F0F5787B-CBE8-023E-C779-389F8C601CE3}"/>
              </a:ext>
            </a:extLst>
          </p:cNvPr>
          <p:cNvSpPr>
            <a:spLocks noChangeArrowheads="1"/>
          </p:cNvSpPr>
          <p:nvPr/>
        </p:nvSpPr>
        <p:spPr bwMode="auto">
          <a:xfrm>
            <a:off x="1233437" y="4000506"/>
            <a:ext cx="290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89">
            <a:extLst>
              <a:ext uri="{FF2B5EF4-FFF2-40B4-BE49-F238E27FC236}">
                <a16:creationId xmlns:a16="http://schemas.microsoft.com/office/drawing/2014/main" id="{3BED29C8-D0F8-7B3B-D836-AD0F0D25A20A}"/>
              </a:ext>
            </a:extLst>
          </p:cNvPr>
          <p:cNvSpPr>
            <a:spLocks noChangeArrowheads="1"/>
          </p:cNvSpPr>
          <p:nvPr/>
        </p:nvSpPr>
        <p:spPr bwMode="auto">
          <a:xfrm>
            <a:off x="1233437" y="3416305"/>
            <a:ext cx="290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.7</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2" name="Rectangle 90">
            <a:extLst>
              <a:ext uri="{FF2B5EF4-FFF2-40B4-BE49-F238E27FC236}">
                <a16:creationId xmlns:a16="http://schemas.microsoft.com/office/drawing/2014/main" id="{27917C14-82E6-69D3-6BD2-C3304FF5D105}"/>
              </a:ext>
            </a:extLst>
          </p:cNvPr>
          <p:cNvSpPr>
            <a:spLocks noChangeArrowheads="1"/>
          </p:cNvSpPr>
          <p:nvPr/>
        </p:nvSpPr>
        <p:spPr bwMode="auto">
          <a:xfrm>
            <a:off x="1233437" y="2832104"/>
            <a:ext cx="290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3" name="Rectangle 91">
            <a:extLst>
              <a:ext uri="{FF2B5EF4-FFF2-40B4-BE49-F238E27FC236}">
                <a16:creationId xmlns:a16="http://schemas.microsoft.com/office/drawing/2014/main" id="{B3653CD1-53A8-275D-E926-F0041B8BDDEA}"/>
              </a:ext>
            </a:extLst>
          </p:cNvPr>
          <p:cNvSpPr>
            <a:spLocks noChangeArrowheads="1"/>
          </p:cNvSpPr>
          <p:nvPr/>
        </p:nvSpPr>
        <p:spPr bwMode="auto">
          <a:xfrm>
            <a:off x="1233437" y="2246316"/>
            <a:ext cx="290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.9</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4" name="Rectangle 92">
            <a:extLst>
              <a:ext uri="{FF2B5EF4-FFF2-40B4-BE49-F238E27FC236}">
                <a16:creationId xmlns:a16="http://schemas.microsoft.com/office/drawing/2014/main" id="{616CD066-7E34-419E-7BFE-4AD25A8DC998}"/>
              </a:ext>
            </a:extLst>
          </p:cNvPr>
          <p:cNvSpPr>
            <a:spLocks noChangeArrowheads="1"/>
          </p:cNvSpPr>
          <p:nvPr/>
        </p:nvSpPr>
        <p:spPr bwMode="auto">
          <a:xfrm>
            <a:off x="1295349" y="1660527"/>
            <a:ext cx="227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200" name="Group 199">
            <a:extLst>
              <a:ext uri="{FF2B5EF4-FFF2-40B4-BE49-F238E27FC236}">
                <a16:creationId xmlns:a16="http://schemas.microsoft.com/office/drawing/2014/main" id="{3A1B14D1-239D-7357-AC00-ED5A5763C1B8}"/>
              </a:ext>
            </a:extLst>
          </p:cNvPr>
          <p:cNvGrpSpPr/>
          <p:nvPr/>
        </p:nvGrpSpPr>
        <p:grpSpPr>
          <a:xfrm>
            <a:off x="1557286" y="4884744"/>
            <a:ext cx="7242168" cy="307975"/>
            <a:chOff x="2833684" y="4884744"/>
            <a:chExt cx="7242168" cy="307975"/>
          </a:xfrm>
        </p:grpSpPr>
        <p:sp>
          <p:nvSpPr>
            <p:cNvPr id="117" name="Rectangle 115">
              <a:extLst>
                <a:ext uri="{FF2B5EF4-FFF2-40B4-BE49-F238E27FC236}">
                  <a16:creationId xmlns:a16="http://schemas.microsoft.com/office/drawing/2014/main" id="{7468CA1A-C798-2B40-ABA1-CD7973C62CA1}"/>
                </a:ext>
              </a:extLst>
            </p:cNvPr>
            <p:cNvSpPr>
              <a:spLocks noChangeArrowheads="1"/>
            </p:cNvSpPr>
            <p:nvPr/>
          </p:nvSpPr>
          <p:spPr bwMode="auto">
            <a:xfrm>
              <a:off x="2833684" y="4884744"/>
              <a:ext cx="3032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 name="Rectangle 116">
              <a:extLst>
                <a:ext uri="{FF2B5EF4-FFF2-40B4-BE49-F238E27FC236}">
                  <a16:creationId xmlns:a16="http://schemas.microsoft.com/office/drawing/2014/main" id="{6B65B9BA-BD2B-C63A-FAF1-26A65A8D4553}"/>
                </a:ext>
              </a:extLst>
            </p:cNvPr>
            <p:cNvSpPr>
              <a:spLocks noChangeArrowheads="1"/>
            </p:cNvSpPr>
            <p:nvPr/>
          </p:nvSpPr>
          <p:spPr bwMode="auto">
            <a:xfrm>
              <a:off x="4546595" y="4884744"/>
              <a:ext cx="366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117">
              <a:extLst>
                <a:ext uri="{FF2B5EF4-FFF2-40B4-BE49-F238E27FC236}">
                  <a16:creationId xmlns:a16="http://schemas.microsoft.com/office/drawing/2014/main" id="{F839474C-2E7F-D3CA-656A-BF4CBAE881C6}"/>
                </a:ext>
              </a:extLst>
            </p:cNvPr>
            <p:cNvSpPr>
              <a:spLocks noChangeArrowheads="1"/>
            </p:cNvSpPr>
            <p:nvPr/>
          </p:nvSpPr>
          <p:spPr bwMode="auto">
            <a:xfrm>
              <a:off x="6359519" y="4884744"/>
              <a:ext cx="227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118">
              <a:extLst>
                <a:ext uri="{FF2B5EF4-FFF2-40B4-BE49-F238E27FC236}">
                  <a16:creationId xmlns:a16="http://schemas.microsoft.com/office/drawing/2014/main" id="{951712BE-EBF8-351C-9320-C347FE020CEF}"/>
                </a:ext>
              </a:extLst>
            </p:cNvPr>
            <p:cNvSpPr>
              <a:spLocks noChangeArrowheads="1"/>
            </p:cNvSpPr>
            <p:nvPr/>
          </p:nvSpPr>
          <p:spPr bwMode="auto">
            <a:xfrm>
              <a:off x="8072429" y="4884744"/>
              <a:ext cx="290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119">
              <a:extLst>
                <a:ext uri="{FF2B5EF4-FFF2-40B4-BE49-F238E27FC236}">
                  <a16:creationId xmlns:a16="http://schemas.microsoft.com/office/drawing/2014/main" id="{FC2AACB7-CAA3-04C6-96D3-36AF8C7F36E9}"/>
                </a:ext>
              </a:extLst>
            </p:cNvPr>
            <p:cNvSpPr>
              <a:spLocks noChangeArrowheads="1"/>
            </p:cNvSpPr>
            <p:nvPr/>
          </p:nvSpPr>
          <p:spPr bwMode="auto">
            <a:xfrm>
              <a:off x="9848840" y="4884744"/>
              <a:ext cx="227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122" name="Rectangle 120">
            <a:extLst>
              <a:ext uri="{FF2B5EF4-FFF2-40B4-BE49-F238E27FC236}">
                <a16:creationId xmlns:a16="http://schemas.microsoft.com/office/drawing/2014/main" id="{A5D43309-33BE-764A-AF8F-43AD557B6885}"/>
              </a:ext>
            </a:extLst>
          </p:cNvPr>
          <p:cNvSpPr>
            <a:spLocks noChangeArrowheads="1"/>
          </p:cNvSpPr>
          <p:nvPr/>
        </p:nvSpPr>
        <p:spPr bwMode="auto">
          <a:xfrm>
            <a:off x="4291545" y="5176845"/>
            <a:ext cx="18482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Arial" panose="020B0604020202020204" pitchFamily="34" charset="0"/>
              </a:rPr>
              <a:t>gamma in arm...</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123" name="Rectangle 121">
            <a:extLst>
              <a:ext uri="{FF2B5EF4-FFF2-40B4-BE49-F238E27FC236}">
                <a16:creationId xmlns:a16="http://schemas.microsoft.com/office/drawing/2014/main" id="{3D65E249-D5BC-E8CA-4BFB-5AB44581A9B9}"/>
              </a:ext>
            </a:extLst>
          </p:cNvPr>
          <p:cNvSpPr>
            <a:spLocks noChangeArrowheads="1"/>
          </p:cNvSpPr>
          <p:nvPr/>
        </p:nvSpPr>
        <p:spPr bwMode="auto">
          <a:xfrm>
            <a:off x="2466923" y="5508633"/>
            <a:ext cx="5357808" cy="3603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45" name="Group 144">
            <a:extLst>
              <a:ext uri="{FF2B5EF4-FFF2-40B4-BE49-F238E27FC236}">
                <a16:creationId xmlns:a16="http://schemas.microsoft.com/office/drawing/2014/main" id="{81E6C44C-5651-67EE-A3D0-FCF4CD98577E}"/>
              </a:ext>
            </a:extLst>
          </p:cNvPr>
          <p:cNvGrpSpPr/>
          <p:nvPr/>
        </p:nvGrpSpPr>
        <p:grpSpPr>
          <a:xfrm>
            <a:off x="3235426" y="5576895"/>
            <a:ext cx="1169987" cy="307975"/>
            <a:chOff x="3811583" y="5576895"/>
            <a:chExt cx="1169987" cy="307975"/>
          </a:xfrm>
        </p:grpSpPr>
        <p:sp>
          <p:nvSpPr>
            <p:cNvPr id="124" name="Line 122">
              <a:extLst>
                <a:ext uri="{FF2B5EF4-FFF2-40B4-BE49-F238E27FC236}">
                  <a16:creationId xmlns:a16="http://schemas.microsoft.com/office/drawing/2014/main" id="{28813D7A-EE19-0A24-162D-61384BD8625D}"/>
                </a:ext>
              </a:extLst>
            </p:cNvPr>
            <p:cNvSpPr>
              <a:spLocks noChangeShapeType="1"/>
            </p:cNvSpPr>
            <p:nvPr/>
          </p:nvSpPr>
          <p:spPr bwMode="auto">
            <a:xfrm>
              <a:off x="3811583" y="5688021"/>
              <a:ext cx="593724" cy="0"/>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5" name="Oval 123">
              <a:extLst>
                <a:ext uri="{FF2B5EF4-FFF2-40B4-BE49-F238E27FC236}">
                  <a16:creationId xmlns:a16="http://schemas.microsoft.com/office/drawing/2014/main" id="{52300392-1372-A7E9-0034-F5DFF832F508}"/>
                </a:ext>
              </a:extLst>
            </p:cNvPr>
            <p:cNvSpPr>
              <a:spLocks noChangeArrowheads="1"/>
            </p:cNvSpPr>
            <p:nvPr/>
          </p:nvSpPr>
          <p:spPr bwMode="auto">
            <a:xfrm>
              <a:off x="4073521" y="5653095"/>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3" name="Rectangle 131">
              <a:extLst>
                <a:ext uri="{FF2B5EF4-FFF2-40B4-BE49-F238E27FC236}">
                  <a16:creationId xmlns:a16="http://schemas.microsoft.com/office/drawing/2014/main" id="{752274FA-089C-842B-8C41-025F4C542633}"/>
                </a:ext>
              </a:extLst>
            </p:cNvPr>
            <p:cNvSpPr>
              <a:spLocks noChangeArrowheads="1"/>
            </p:cNvSpPr>
            <p:nvPr/>
          </p:nvSpPr>
          <p:spPr bwMode="auto">
            <a:xfrm>
              <a:off x="4500558" y="5576895"/>
              <a:ext cx="481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Esc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44" name="Group 143">
            <a:extLst>
              <a:ext uri="{FF2B5EF4-FFF2-40B4-BE49-F238E27FC236}">
                <a16:creationId xmlns:a16="http://schemas.microsoft.com/office/drawing/2014/main" id="{B96C7BC7-6004-301E-BE46-9C54B12F7AD6}"/>
              </a:ext>
            </a:extLst>
          </p:cNvPr>
          <p:cNvGrpSpPr/>
          <p:nvPr/>
        </p:nvGrpSpPr>
        <p:grpSpPr>
          <a:xfrm>
            <a:off x="4535588" y="5576895"/>
            <a:ext cx="1258886" cy="307975"/>
            <a:chOff x="5111745" y="5576895"/>
            <a:chExt cx="1258886" cy="307975"/>
          </a:xfrm>
        </p:grpSpPr>
        <p:sp>
          <p:nvSpPr>
            <p:cNvPr id="126" name="Line 124">
              <a:extLst>
                <a:ext uri="{FF2B5EF4-FFF2-40B4-BE49-F238E27FC236}">
                  <a16:creationId xmlns:a16="http://schemas.microsoft.com/office/drawing/2014/main" id="{70F36F72-9449-A3EA-472B-9DDD7C4C34C8}"/>
                </a:ext>
              </a:extLst>
            </p:cNvPr>
            <p:cNvSpPr>
              <a:spLocks noChangeShapeType="1"/>
            </p:cNvSpPr>
            <p:nvPr/>
          </p:nvSpPr>
          <p:spPr bwMode="auto">
            <a:xfrm>
              <a:off x="5111745" y="5688021"/>
              <a:ext cx="595312" cy="0"/>
            </a:xfrm>
            <a:prstGeom prst="line">
              <a:avLst/>
            </a:prstGeom>
            <a:noFill/>
            <a:ln w="26988"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7" name="Rectangle 125">
              <a:extLst>
                <a:ext uri="{FF2B5EF4-FFF2-40B4-BE49-F238E27FC236}">
                  <a16:creationId xmlns:a16="http://schemas.microsoft.com/office/drawing/2014/main" id="{3D8F4634-FBB8-F4AA-AEF1-E3CD3A516764}"/>
                </a:ext>
              </a:extLst>
            </p:cNvPr>
            <p:cNvSpPr>
              <a:spLocks noChangeArrowheads="1"/>
            </p:cNvSpPr>
            <p:nvPr/>
          </p:nvSpPr>
          <p:spPr bwMode="auto">
            <a:xfrm>
              <a:off x="5373682" y="5653095"/>
              <a:ext cx="71437" cy="71438"/>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4" name="Rectangle 132">
              <a:extLst>
                <a:ext uri="{FF2B5EF4-FFF2-40B4-BE49-F238E27FC236}">
                  <a16:creationId xmlns:a16="http://schemas.microsoft.com/office/drawing/2014/main" id="{393CE8B9-7844-B2EF-2EEF-5319E2CB5628}"/>
                </a:ext>
              </a:extLst>
            </p:cNvPr>
            <p:cNvSpPr>
              <a:spLocks noChangeArrowheads="1"/>
            </p:cNvSpPr>
            <p:nvPr/>
          </p:nvSpPr>
          <p:spPr bwMode="auto">
            <a:xfrm>
              <a:off x="5800719" y="5576895"/>
              <a:ext cx="569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Both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43" name="Group 142">
            <a:extLst>
              <a:ext uri="{FF2B5EF4-FFF2-40B4-BE49-F238E27FC236}">
                <a16:creationId xmlns:a16="http://schemas.microsoft.com/office/drawing/2014/main" id="{9DFA90A2-F537-B9B0-3B67-96065CF4160B}"/>
              </a:ext>
            </a:extLst>
          </p:cNvPr>
          <p:cNvGrpSpPr/>
          <p:nvPr/>
        </p:nvGrpSpPr>
        <p:grpSpPr>
          <a:xfrm>
            <a:off x="5921474" y="5576895"/>
            <a:ext cx="1131886" cy="307975"/>
            <a:chOff x="6497631" y="5576895"/>
            <a:chExt cx="1131886" cy="307975"/>
          </a:xfrm>
        </p:grpSpPr>
        <p:sp>
          <p:nvSpPr>
            <p:cNvPr id="128" name="Line 126">
              <a:extLst>
                <a:ext uri="{FF2B5EF4-FFF2-40B4-BE49-F238E27FC236}">
                  <a16:creationId xmlns:a16="http://schemas.microsoft.com/office/drawing/2014/main" id="{A8A26EF4-1BB3-E4A0-BD59-B5CBF09212CD}"/>
                </a:ext>
              </a:extLst>
            </p:cNvPr>
            <p:cNvSpPr>
              <a:spLocks noChangeShapeType="1"/>
            </p:cNvSpPr>
            <p:nvPr/>
          </p:nvSpPr>
          <p:spPr bwMode="auto">
            <a:xfrm>
              <a:off x="6497631" y="5688021"/>
              <a:ext cx="593724" cy="0"/>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9" name="Freeform 127">
              <a:extLst>
                <a:ext uri="{FF2B5EF4-FFF2-40B4-BE49-F238E27FC236}">
                  <a16:creationId xmlns:a16="http://schemas.microsoft.com/office/drawing/2014/main" id="{B305C228-2BF7-C065-6FCF-7986A8111DF0}"/>
                </a:ext>
              </a:extLst>
            </p:cNvPr>
            <p:cNvSpPr>
              <a:spLocks/>
            </p:cNvSpPr>
            <p:nvPr/>
          </p:nvSpPr>
          <p:spPr bwMode="auto">
            <a:xfrm>
              <a:off x="6753218" y="5641983"/>
              <a:ext cx="80962" cy="69850"/>
            </a:xfrm>
            <a:custGeom>
              <a:avLst/>
              <a:gdLst>
                <a:gd name="T0" fmla="*/ 26 w 51"/>
                <a:gd name="T1" fmla="*/ 0 h 44"/>
                <a:gd name="T2" fmla="*/ 0 w 51"/>
                <a:gd name="T3" fmla="*/ 44 h 44"/>
                <a:gd name="T4" fmla="*/ 51 w 51"/>
                <a:gd name="T5" fmla="*/ 44 h 44"/>
                <a:gd name="T6" fmla="*/ 26 w 51"/>
                <a:gd name="T7" fmla="*/ 0 h 44"/>
              </a:gdLst>
              <a:ahLst/>
              <a:cxnLst>
                <a:cxn ang="0">
                  <a:pos x="T0" y="T1"/>
                </a:cxn>
                <a:cxn ang="0">
                  <a:pos x="T2" y="T3"/>
                </a:cxn>
                <a:cxn ang="0">
                  <a:pos x="T4" y="T5"/>
                </a:cxn>
                <a:cxn ang="0">
                  <a:pos x="T6" y="T7"/>
                </a:cxn>
              </a:cxnLst>
              <a:rect l="0" t="0" r="r" b="b"/>
              <a:pathLst>
                <a:path w="51" h="44">
                  <a:moveTo>
                    <a:pt x="26" y="0"/>
                  </a:moveTo>
                  <a:lnTo>
                    <a:pt x="0" y="44"/>
                  </a:lnTo>
                  <a:lnTo>
                    <a:pt x="51" y="44"/>
                  </a:lnTo>
                  <a:lnTo>
                    <a:pt x="26"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5" name="Rectangle 133">
              <a:extLst>
                <a:ext uri="{FF2B5EF4-FFF2-40B4-BE49-F238E27FC236}">
                  <a16:creationId xmlns:a16="http://schemas.microsoft.com/office/drawing/2014/main" id="{000153D2-7AFE-A458-0B4E-47107969A0BF}"/>
                </a:ext>
              </a:extLst>
            </p:cNvPr>
            <p:cNvSpPr>
              <a:spLocks noChangeArrowheads="1"/>
            </p:cNvSpPr>
            <p:nvPr/>
          </p:nvSpPr>
          <p:spPr bwMode="auto">
            <a:xfrm>
              <a:off x="7186605" y="5576895"/>
              <a:ext cx="442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Std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42" name="Group 141">
            <a:extLst>
              <a:ext uri="{FF2B5EF4-FFF2-40B4-BE49-F238E27FC236}">
                <a16:creationId xmlns:a16="http://schemas.microsoft.com/office/drawing/2014/main" id="{D22980A6-2D36-9FCA-36DA-B5F838E95107}"/>
              </a:ext>
            </a:extLst>
          </p:cNvPr>
          <p:cNvGrpSpPr/>
          <p:nvPr/>
        </p:nvGrpSpPr>
        <p:grpSpPr>
          <a:xfrm>
            <a:off x="7635579" y="5576895"/>
            <a:ext cx="1360487" cy="307975"/>
            <a:chOff x="7759692" y="5576895"/>
            <a:chExt cx="1360487" cy="307975"/>
          </a:xfrm>
        </p:grpSpPr>
        <p:sp>
          <p:nvSpPr>
            <p:cNvPr id="130" name="Line 128">
              <a:extLst>
                <a:ext uri="{FF2B5EF4-FFF2-40B4-BE49-F238E27FC236}">
                  <a16:creationId xmlns:a16="http://schemas.microsoft.com/office/drawing/2014/main" id="{C00859FB-8B7D-BD1C-53B2-C3BBBB1AEED9}"/>
                </a:ext>
              </a:extLst>
            </p:cNvPr>
            <p:cNvSpPr>
              <a:spLocks noChangeShapeType="1"/>
            </p:cNvSpPr>
            <p:nvPr/>
          </p:nvSpPr>
          <p:spPr bwMode="auto">
            <a:xfrm>
              <a:off x="7759692" y="5688021"/>
              <a:ext cx="593724" cy="0"/>
            </a:xfrm>
            <a:prstGeom prst="line">
              <a:avLst/>
            </a:prstGeom>
            <a:noFill/>
            <a:ln w="26988"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2" name="Oval 130">
              <a:extLst>
                <a:ext uri="{FF2B5EF4-FFF2-40B4-BE49-F238E27FC236}">
                  <a16:creationId xmlns:a16="http://schemas.microsoft.com/office/drawing/2014/main" id="{23E9B489-E4C7-A58F-B242-6C247099956E}"/>
                </a:ext>
              </a:extLst>
            </p:cNvPr>
            <p:cNvSpPr>
              <a:spLocks noChangeArrowheads="1"/>
            </p:cNvSpPr>
            <p:nvPr/>
          </p:nvSpPr>
          <p:spPr bwMode="auto">
            <a:xfrm>
              <a:off x="8020042" y="5653095"/>
              <a:ext cx="71437" cy="71438"/>
            </a:xfrm>
            <a:prstGeom prst="ellipse">
              <a:avLst/>
            </a:prstGeom>
            <a:noFill/>
            <a:ln w="14288" cap="flat">
              <a:solidFill>
                <a:srgbClr val="80808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6" name="Rectangle 134">
              <a:extLst>
                <a:ext uri="{FF2B5EF4-FFF2-40B4-BE49-F238E27FC236}">
                  <a16:creationId xmlns:a16="http://schemas.microsoft.com/office/drawing/2014/main" id="{579F87FE-389E-7C35-ECCA-81CD6B895DA2}"/>
                </a:ext>
              </a:extLst>
            </p:cNvPr>
            <p:cNvSpPr>
              <a:spLocks noChangeArrowheads="1"/>
            </p:cNvSpPr>
            <p:nvPr/>
          </p:nvSpPr>
          <p:spPr bwMode="auto">
            <a:xfrm>
              <a:off x="8448667" y="5576895"/>
              <a:ext cx="671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rPr>
                <a:t>(Obs)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46" name="Group 145">
            <a:extLst>
              <a:ext uri="{FF2B5EF4-FFF2-40B4-BE49-F238E27FC236}">
                <a16:creationId xmlns:a16="http://schemas.microsoft.com/office/drawing/2014/main" id="{AE775C9D-0879-F9E4-B895-1B4143544705}"/>
              </a:ext>
            </a:extLst>
          </p:cNvPr>
          <p:cNvGrpSpPr/>
          <p:nvPr/>
        </p:nvGrpSpPr>
        <p:grpSpPr>
          <a:xfrm>
            <a:off x="1450924" y="1652590"/>
            <a:ext cx="7113580" cy="3044829"/>
            <a:chOff x="2727322" y="1652590"/>
            <a:chExt cx="7113580" cy="3044829"/>
          </a:xfrm>
        </p:grpSpPr>
        <p:sp>
          <p:nvSpPr>
            <p:cNvPr id="147" name="Freeform 15">
              <a:extLst>
                <a:ext uri="{FF2B5EF4-FFF2-40B4-BE49-F238E27FC236}">
                  <a16:creationId xmlns:a16="http://schemas.microsoft.com/office/drawing/2014/main" id="{D3DF4E3A-0BEE-E21F-809C-0C98939B23B9}"/>
                </a:ext>
              </a:extLst>
            </p:cNvPr>
            <p:cNvSpPr>
              <a:spLocks/>
            </p:cNvSpPr>
            <p:nvPr/>
          </p:nvSpPr>
          <p:spPr bwMode="auto">
            <a:xfrm>
              <a:off x="2828922" y="2701929"/>
              <a:ext cx="6977056" cy="1169989"/>
            </a:xfrm>
            <a:custGeom>
              <a:avLst/>
              <a:gdLst>
                <a:gd name="T0" fmla="*/ 0 w 4395"/>
                <a:gd name="T1" fmla="*/ 737 h 737"/>
                <a:gd name="T2" fmla="*/ 439 w 4395"/>
                <a:gd name="T3" fmla="*/ 708 h 737"/>
                <a:gd name="T4" fmla="*/ 879 w 4395"/>
                <a:gd name="T5" fmla="*/ 674 h 737"/>
                <a:gd name="T6" fmla="*/ 1318 w 4395"/>
                <a:gd name="T7" fmla="*/ 629 h 737"/>
                <a:gd name="T8" fmla="*/ 1758 w 4395"/>
                <a:gd name="T9" fmla="*/ 579 h 737"/>
                <a:gd name="T10" fmla="*/ 2197 w 4395"/>
                <a:gd name="T11" fmla="*/ 513 h 737"/>
                <a:gd name="T12" fmla="*/ 2637 w 4395"/>
                <a:gd name="T13" fmla="*/ 428 h 737"/>
                <a:gd name="T14" fmla="*/ 3076 w 4395"/>
                <a:gd name="T15" fmla="*/ 338 h 737"/>
                <a:gd name="T16" fmla="*/ 3516 w 4395"/>
                <a:gd name="T17" fmla="*/ 248 h 737"/>
                <a:gd name="T18" fmla="*/ 3955 w 4395"/>
                <a:gd name="T19" fmla="*/ 126 h 737"/>
                <a:gd name="T20" fmla="*/ 4395 w 4395"/>
                <a:gd name="T21" fmla="*/ 0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95" h="737">
                  <a:moveTo>
                    <a:pt x="0" y="737"/>
                  </a:moveTo>
                  <a:lnTo>
                    <a:pt x="439" y="708"/>
                  </a:lnTo>
                  <a:lnTo>
                    <a:pt x="879" y="674"/>
                  </a:lnTo>
                  <a:lnTo>
                    <a:pt x="1318" y="629"/>
                  </a:lnTo>
                  <a:lnTo>
                    <a:pt x="1758" y="579"/>
                  </a:lnTo>
                  <a:lnTo>
                    <a:pt x="2197" y="513"/>
                  </a:lnTo>
                  <a:lnTo>
                    <a:pt x="2637" y="428"/>
                  </a:lnTo>
                  <a:lnTo>
                    <a:pt x="3076" y="338"/>
                  </a:lnTo>
                  <a:lnTo>
                    <a:pt x="3516" y="248"/>
                  </a:lnTo>
                  <a:lnTo>
                    <a:pt x="3955" y="126"/>
                  </a:lnTo>
                  <a:lnTo>
                    <a:pt x="4395" y="0"/>
                  </a:lnTo>
                </a:path>
              </a:pathLst>
            </a:custGeom>
            <a:noFill/>
            <a:ln w="26988"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8" name="Oval 16">
              <a:extLst>
                <a:ext uri="{FF2B5EF4-FFF2-40B4-BE49-F238E27FC236}">
                  <a16:creationId xmlns:a16="http://schemas.microsoft.com/office/drawing/2014/main" id="{4AE38B1F-E14E-9201-E066-E9565133E1B2}"/>
                </a:ext>
              </a:extLst>
            </p:cNvPr>
            <p:cNvSpPr>
              <a:spLocks noChangeArrowheads="1"/>
            </p:cNvSpPr>
            <p:nvPr/>
          </p:nvSpPr>
          <p:spPr bwMode="auto">
            <a:xfrm>
              <a:off x="2792409" y="3836993"/>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9" name="Oval 17">
              <a:extLst>
                <a:ext uri="{FF2B5EF4-FFF2-40B4-BE49-F238E27FC236}">
                  <a16:creationId xmlns:a16="http://schemas.microsoft.com/office/drawing/2014/main" id="{F8F67B47-213B-CE7F-A8DE-100560E34BA8}"/>
                </a:ext>
              </a:extLst>
            </p:cNvPr>
            <p:cNvSpPr>
              <a:spLocks noChangeArrowheads="1"/>
            </p:cNvSpPr>
            <p:nvPr/>
          </p:nvSpPr>
          <p:spPr bwMode="auto">
            <a:xfrm>
              <a:off x="3489321" y="3789368"/>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0" name="Oval 18">
              <a:extLst>
                <a:ext uri="{FF2B5EF4-FFF2-40B4-BE49-F238E27FC236}">
                  <a16:creationId xmlns:a16="http://schemas.microsoft.com/office/drawing/2014/main" id="{784452A7-6F1F-3EFC-2739-57211863BDFF}"/>
                </a:ext>
              </a:extLst>
            </p:cNvPr>
            <p:cNvSpPr>
              <a:spLocks noChangeArrowheads="1"/>
            </p:cNvSpPr>
            <p:nvPr/>
          </p:nvSpPr>
          <p:spPr bwMode="auto">
            <a:xfrm>
              <a:off x="4187820" y="3735393"/>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1" name="Oval 19">
              <a:extLst>
                <a:ext uri="{FF2B5EF4-FFF2-40B4-BE49-F238E27FC236}">
                  <a16:creationId xmlns:a16="http://schemas.microsoft.com/office/drawing/2014/main" id="{3B068C5D-6523-A912-A0EC-A98BAC39BA22}"/>
                </a:ext>
              </a:extLst>
            </p:cNvPr>
            <p:cNvSpPr>
              <a:spLocks noChangeArrowheads="1"/>
            </p:cNvSpPr>
            <p:nvPr/>
          </p:nvSpPr>
          <p:spPr bwMode="auto">
            <a:xfrm>
              <a:off x="4886320" y="3663955"/>
              <a:ext cx="71437" cy="73025"/>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2" name="Oval 20">
              <a:extLst>
                <a:ext uri="{FF2B5EF4-FFF2-40B4-BE49-F238E27FC236}">
                  <a16:creationId xmlns:a16="http://schemas.microsoft.com/office/drawing/2014/main" id="{210A9248-4E3B-E99B-3874-10DEF3037A62}"/>
                </a:ext>
              </a:extLst>
            </p:cNvPr>
            <p:cNvSpPr>
              <a:spLocks noChangeArrowheads="1"/>
            </p:cNvSpPr>
            <p:nvPr/>
          </p:nvSpPr>
          <p:spPr bwMode="auto">
            <a:xfrm>
              <a:off x="5583232" y="3586168"/>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3" name="Oval 21">
              <a:extLst>
                <a:ext uri="{FF2B5EF4-FFF2-40B4-BE49-F238E27FC236}">
                  <a16:creationId xmlns:a16="http://schemas.microsoft.com/office/drawing/2014/main" id="{A2F4EADC-E9B5-A2D1-223F-1E2FB50EBC74}"/>
                </a:ext>
              </a:extLst>
            </p:cNvPr>
            <p:cNvSpPr>
              <a:spLocks noChangeArrowheads="1"/>
            </p:cNvSpPr>
            <p:nvPr/>
          </p:nvSpPr>
          <p:spPr bwMode="auto">
            <a:xfrm>
              <a:off x="6281731" y="3479805"/>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4" name="Oval 22">
              <a:extLst>
                <a:ext uri="{FF2B5EF4-FFF2-40B4-BE49-F238E27FC236}">
                  <a16:creationId xmlns:a16="http://schemas.microsoft.com/office/drawing/2014/main" id="{27B34F50-1490-83BA-A18C-E6D72024366F}"/>
                </a:ext>
              </a:extLst>
            </p:cNvPr>
            <p:cNvSpPr>
              <a:spLocks noChangeArrowheads="1"/>
            </p:cNvSpPr>
            <p:nvPr/>
          </p:nvSpPr>
          <p:spPr bwMode="auto">
            <a:xfrm>
              <a:off x="6978643" y="3344867"/>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5" name="Oval 23">
              <a:extLst>
                <a:ext uri="{FF2B5EF4-FFF2-40B4-BE49-F238E27FC236}">
                  <a16:creationId xmlns:a16="http://schemas.microsoft.com/office/drawing/2014/main" id="{C0FA33C4-80FB-828A-C077-54DEA4C22600}"/>
                </a:ext>
              </a:extLst>
            </p:cNvPr>
            <p:cNvSpPr>
              <a:spLocks noChangeArrowheads="1"/>
            </p:cNvSpPr>
            <p:nvPr/>
          </p:nvSpPr>
          <p:spPr bwMode="auto">
            <a:xfrm>
              <a:off x="7677142" y="3201992"/>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6" name="Oval 24">
              <a:extLst>
                <a:ext uri="{FF2B5EF4-FFF2-40B4-BE49-F238E27FC236}">
                  <a16:creationId xmlns:a16="http://schemas.microsoft.com/office/drawing/2014/main" id="{C0AEE2E9-85FD-2DED-6DBB-76AA53D2FDAC}"/>
                </a:ext>
              </a:extLst>
            </p:cNvPr>
            <p:cNvSpPr>
              <a:spLocks noChangeArrowheads="1"/>
            </p:cNvSpPr>
            <p:nvPr/>
          </p:nvSpPr>
          <p:spPr bwMode="auto">
            <a:xfrm>
              <a:off x="8374054" y="3060704"/>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7" name="Oval 25">
              <a:extLst>
                <a:ext uri="{FF2B5EF4-FFF2-40B4-BE49-F238E27FC236}">
                  <a16:creationId xmlns:a16="http://schemas.microsoft.com/office/drawing/2014/main" id="{A04D142E-4FC5-178D-9792-089A2881B1E3}"/>
                </a:ext>
              </a:extLst>
            </p:cNvPr>
            <p:cNvSpPr>
              <a:spLocks noChangeArrowheads="1"/>
            </p:cNvSpPr>
            <p:nvPr/>
          </p:nvSpPr>
          <p:spPr bwMode="auto">
            <a:xfrm>
              <a:off x="9072554" y="2867029"/>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8" name="Oval 26">
              <a:extLst>
                <a:ext uri="{FF2B5EF4-FFF2-40B4-BE49-F238E27FC236}">
                  <a16:creationId xmlns:a16="http://schemas.microsoft.com/office/drawing/2014/main" id="{A1EB4271-D3CC-D3F0-09B9-E6B51A5CEC4B}"/>
                </a:ext>
              </a:extLst>
            </p:cNvPr>
            <p:cNvSpPr>
              <a:spLocks noChangeArrowheads="1"/>
            </p:cNvSpPr>
            <p:nvPr/>
          </p:nvSpPr>
          <p:spPr bwMode="auto">
            <a:xfrm>
              <a:off x="9769465" y="2667004"/>
              <a:ext cx="71437" cy="71438"/>
            </a:xfrm>
            <a:prstGeom prst="ellipse">
              <a:avLst/>
            </a:prstGeom>
            <a:noFill/>
            <a:ln w="14288"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9" name="Line 27">
              <a:extLst>
                <a:ext uri="{FF2B5EF4-FFF2-40B4-BE49-F238E27FC236}">
                  <a16:creationId xmlns:a16="http://schemas.microsoft.com/office/drawing/2014/main" id="{4B3B9872-2F1B-32B7-84E4-4BAD2981DCEA}"/>
                </a:ext>
              </a:extLst>
            </p:cNvPr>
            <p:cNvSpPr>
              <a:spLocks noChangeShapeType="1"/>
            </p:cNvSpPr>
            <p:nvPr/>
          </p:nvSpPr>
          <p:spPr bwMode="auto">
            <a:xfrm flipV="1">
              <a:off x="2828922" y="3040067"/>
              <a:ext cx="0" cy="1514477"/>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0" name="Line 28">
              <a:extLst>
                <a:ext uri="{FF2B5EF4-FFF2-40B4-BE49-F238E27FC236}">
                  <a16:creationId xmlns:a16="http://schemas.microsoft.com/office/drawing/2014/main" id="{57DF8472-BA9D-F10F-ECF5-1F59030C13A8}"/>
                </a:ext>
              </a:extLst>
            </p:cNvPr>
            <p:cNvSpPr>
              <a:spLocks noChangeShapeType="1"/>
            </p:cNvSpPr>
            <p:nvPr/>
          </p:nvSpPr>
          <p:spPr bwMode="auto">
            <a:xfrm flipV="1">
              <a:off x="3525834" y="2984504"/>
              <a:ext cx="0" cy="1528765"/>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1" name="Line 29">
              <a:extLst>
                <a:ext uri="{FF2B5EF4-FFF2-40B4-BE49-F238E27FC236}">
                  <a16:creationId xmlns:a16="http://schemas.microsoft.com/office/drawing/2014/main" id="{9F19A499-F3FB-4073-8987-9BC94A839267}"/>
                </a:ext>
              </a:extLst>
            </p:cNvPr>
            <p:cNvSpPr>
              <a:spLocks noChangeShapeType="1"/>
            </p:cNvSpPr>
            <p:nvPr/>
          </p:nvSpPr>
          <p:spPr bwMode="auto">
            <a:xfrm flipV="1">
              <a:off x="4224333" y="2919417"/>
              <a:ext cx="0" cy="1549402"/>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2" name="Line 30">
              <a:extLst>
                <a:ext uri="{FF2B5EF4-FFF2-40B4-BE49-F238E27FC236}">
                  <a16:creationId xmlns:a16="http://schemas.microsoft.com/office/drawing/2014/main" id="{6DC38DB8-0DDE-3EAD-2411-DBA7780CA40A}"/>
                </a:ext>
              </a:extLst>
            </p:cNvPr>
            <p:cNvSpPr>
              <a:spLocks noChangeShapeType="1"/>
            </p:cNvSpPr>
            <p:nvPr/>
          </p:nvSpPr>
          <p:spPr bwMode="auto">
            <a:xfrm flipV="1">
              <a:off x="4921245" y="2828929"/>
              <a:ext cx="0" cy="1584327"/>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3" name="Line 31">
              <a:extLst>
                <a:ext uri="{FF2B5EF4-FFF2-40B4-BE49-F238E27FC236}">
                  <a16:creationId xmlns:a16="http://schemas.microsoft.com/office/drawing/2014/main" id="{8853346D-DEA4-0E80-AABF-6EF66E84F10A}"/>
                </a:ext>
              </a:extLst>
            </p:cNvPr>
            <p:cNvSpPr>
              <a:spLocks noChangeShapeType="1"/>
            </p:cNvSpPr>
            <p:nvPr/>
          </p:nvSpPr>
          <p:spPr bwMode="auto">
            <a:xfrm flipV="1">
              <a:off x="5619744" y="2740029"/>
              <a:ext cx="0" cy="1603377"/>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4" name="Line 32">
              <a:extLst>
                <a:ext uri="{FF2B5EF4-FFF2-40B4-BE49-F238E27FC236}">
                  <a16:creationId xmlns:a16="http://schemas.microsoft.com/office/drawing/2014/main" id="{CD5BEFB3-1461-9961-E464-B702032C012F}"/>
                </a:ext>
              </a:extLst>
            </p:cNvPr>
            <p:cNvSpPr>
              <a:spLocks noChangeShapeType="1"/>
            </p:cNvSpPr>
            <p:nvPr/>
          </p:nvSpPr>
          <p:spPr bwMode="auto">
            <a:xfrm flipV="1">
              <a:off x="6316656" y="2601916"/>
              <a:ext cx="0" cy="1660527"/>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5" name="Line 33">
              <a:extLst>
                <a:ext uri="{FF2B5EF4-FFF2-40B4-BE49-F238E27FC236}">
                  <a16:creationId xmlns:a16="http://schemas.microsoft.com/office/drawing/2014/main" id="{425E4CC2-648E-E68C-55D4-87884B855359}"/>
                </a:ext>
              </a:extLst>
            </p:cNvPr>
            <p:cNvSpPr>
              <a:spLocks noChangeShapeType="1"/>
            </p:cNvSpPr>
            <p:nvPr/>
          </p:nvSpPr>
          <p:spPr bwMode="auto">
            <a:xfrm flipV="1">
              <a:off x="7015155" y="2441578"/>
              <a:ext cx="0" cy="1708152"/>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6" name="Line 34">
              <a:extLst>
                <a:ext uri="{FF2B5EF4-FFF2-40B4-BE49-F238E27FC236}">
                  <a16:creationId xmlns:a16="http://schemas.microsoft.com/office/drawing/2014/main" id="{9941C02B-F00F-BD81-00B8-F7C41288408F}"/>
                </a:ext>
              </a:extLst>
            </p:cNvPr>
            <p:cNvSpPr>
              <a:spLocks noChangeShapeType="1"/>
            </p:cNvSpPr>
            <p:nvPr/>
          </p:nvSpPr>
          <p:spPr bwMode="auto">
            <a:xfrm flipV="1">
              <a:off x="7712067" y="2276478"/>
              <a:ext cx="0" cy="1751015"/>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7" name="Line 35">
              <a:extLst>
                <a:ext uri="{FF2B5EF4-FFF2-40B4-BE49-F238E27FC236}">
                  <a16:creationId xmlns:a16="http://schemas.microsoft.com/office/drawing/2014/main" id="{A1879EAB-7386-8651-AF45-7AABCB2B14E9}"/>
                </a:ext>
              </a:extLst>
            </p:cNvPr>
            <p:cNvSpPr>
              <a:spLocks noChangeShapeType="1"/>
            </p:cNvSpPr>
            <p:nvPr/>
          </p:nvSpPr>
          <p:spPr bwMode="auto">
            <a:xfrm flipV="1">
              <a:off x="8410567" y="2122490"/>
              <a:ext cx="0" cy="1774828"/>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8" name="Line 36">
              <a:extLst>
                <a:ext uri="{FF2B5EF4-FFF2-40B4-BE49-F238E27FC236}">
                  <a16:creationId xmlns:a16="http://schemas.microsoft.com/office/drawing/2014/main" id="{B0E477C4-9382-C76B-7975-CB303F1EB0F1}"/>
                </a:ext>
              </a:extLst>
            </p:cNvPr>
            <p:cNvSpPr>
              <a:spLocks noChangeShapeType="1"/>
            </p:cNvSpPr>
            <p:nvPr/>
          </p:nvSpPr>
          <p:spPr bwMode="auto">
            <a:xfrm flipV="1">
              <a:off x="9107479" y="1885953"/>
              <a:ext cx="0" cy="1852615"/>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9" name="Line 37">
              <a:extLst>
                <a:ext uri="{FF2B5EF4-FFF2-40B4-BE49-F238E27FC236}">
                  <a16:creationId xmlns:a16="http://schemas.microsoft.com/office/drawing/2014/main" id="{21D1E64B-149D-0339-669B-968346A819B9}"/>
                </a:ext>
              </a:extLst>
            </p:cNvPr>
            <p:cNvSpPr>
              <a:spLocks noChangeShapeType="1"/>
            </p:cNvSpPr>
            <p:nvPr/>
          </p:nvSpPr>
          <p:spPr bwMode="auto">
            <a:xfrm flipV="1">
              <a:off x="9805978" y="1652590"/>
              <a:ext cx="0" cy="1914528"/>
            </a:xfrm>
            <a:prstGeom prst="line">
              <a:avLst/>
            </a:prstGeom>
            <a:noFill/>
            <a:ln w="26988"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0" name="Line 93">
              <a:extLst>
                <a:ext uri="{FF2B5EF4-FFF2-40B4-BE49-F238E27FC236}">
                  <a16:creationId xmlns:a16="http://schemas.microsoft.com/office/drawing/2014/main" id="{563FC195-B5B0-0A1C-85AF-5D120E5AD1D9}"/>
                </a:ext>
              </a:extLst>
            </p:cNvPr>
            <p:cNvSpPr>
              <a:spLocks noChangeShapeType="1"/>
            </p:cNvSpPr>
            <p:nvPr/>
          </p:nvSpPr>
          <p:spPr bwMode="auto">
            <a:xfrm flipV="1">
              <a:off x="2727322" y="1773240"/>
              <a:ext cx="0" cy="2924179"/>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171" name="Group 170">
            <a:extLst>
              <a:ext uri="{FF2B5EF4-FFF2-40B4-BE49-F238E27FC236}">
                <a16:creationId xmlns:a16="http://schemas.microsoft.com/office/drawing/2014/main" id="{BE4E56D1-DB3D-8F6E-4454-FDA64DB39E1A}"/>
              </a:ext>
            </a:extLst>
          </p:cNvPr>
          <p:cNvGrpSpPr/>
          <p:nvPr/>
        </p:nvGrpSpPr>
        <p:grpSpPr>
          <a:xfrm>
            <a:off x="1650949" y="2139953"/>
            <a:ext cx="7058018" cy="2609854"/>
            <a:chOff x="2927347" y="2139953"/>
            <a:chExt cx="7058018" cy="2609854"/>
          </a:xfrm>
        </p:grpSpPr>
        <p:sp>
          <p:nvSpPr>
            <p:cNvPr id="172" name="Freeform 61">
              <a:extLst>
                <a:ext uri="{FF2B5EF4-FFF2-40B4-BE49-F238E27FC236}">
                  <a16:creationId xmlns:a16="http://schemas.microsoft.com/office/drawing/2014/main" id="{3AA61307-490C-0581-D9BC-24A054135448}"/>
                </a:ext>
              </a:extLst>
            </p:cNvPr>
            <p:cNvSpPr>
              <a:spLocks/>
            </p:cNvSpPr>
            <p:nvPr/>
          </p:nvSpPr>
          <p:spPr bwMode="auto">
            <a:xfrm>
              <a:off x="2967034" y="3141667"/>
              <a:ext cx="6978644" cy="993776"/>
            </a:xfrm>
            <a:custGeom>
              <a:avLst/>
              <a:gdLst>
                <a:gd name="T0" fmla="*/ 0 w 4396"/>
                <a:gd name="T1" fmla="*/ 0 h 626"/>
                <a:gd name="T2" fmla="*/ 440 w 4396"/>
                <a:gd name="T3" fmla="*/ 34 h 626"/>
                <a:gd name="T4" fmla="*/ 879 w 4396"/>
                <a:gd name="T5" fmla="*/ 73 h 626"/>
                <a:gd name="T6" fmla="*/ 1319 w 4396"/>
                <a:gd name="T7" fmla="*/ 123 h 626"/>
                <a:gd name="T8" fmla="*/ 1759 w 4396"/>
                <a:gd name="T9" fmla="*/ 174 h 626"/>
                <a:gd name="T10" fmla="*/ 2198 w 4396"/>
                <a:gd name="T11" fmla="*/ 236 h 626"/>
                <a:gd name="T12" fmla="*/ 2638 w 4396"/>
                <a:gd name="T13" fmla="*/ 306 h 626"/>
                <a:gd name="T14" fmla="*/ 3077 w 4396"/>
                <a:gd name="T15" fmla="*/ 388 h 626"/>
                <a:gd name="T16" fmla="*/ 3517 w 4396"/>
                <a:gd name="T17" fmla="*/ 464 h 626"/>
                <a:gd name="T18" fmla="*/ 3956 w 4396"/>
                <a:gd name="T19" fmla="*/ 541 h 626"/>
                <a:gd name="T20" fmla="*/ 4396 w 4396"/>
                <a:gd name="T21" fmla="*/ 626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96" h="626">
                  <a:moveTo>
                    <a:pt x="0" y="0"/>
                  </a:moveTo>
                  <a:lnTo>
                    <a:pt x="440" y="34"/>
                  </a:lnTo>
                  <a:lnTo>
                    <a:pt x="879" y="73"/>
                  </a:lnTo>
                  <a:lnTo>
                    <a:pt x="1319" y="123"/>
                  </a:lnTo>
                  <a:lnTo>
                    <a:pt x="1759" y="174"/>
                  </a:lnTo>
                  <a:lnTo>
                    <a:pt x="2198" y="236"/>
                  </a:lnTo>
                  <a:lnTo>
                    <a:pt x="2638" y="306"/>
                  </a:lnTo>
                  <a:lnTo>
                    <a:pt x="3077" y="388"/>
                  </a:lnTo>
                  <a:lnTo>
                    <a:pt x="3517" y="464"/>
                  </a:lnTo>
                  <a:lnTo>
                    <a:pt x="3956" y="541"/>
                  </a:lnTo>
                  <a:lnTo>
                    <a:pt x="4396" y="626"/>
                  </a:lnTo>
                </a:path>
              </a:pathLst>
            </a:custGeom>
            <a:noFill/>
            <a:ln w="26988" cap="flat">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3" name="Freeform 62">
              <a:extLst>
                <a:ext uri="{FF2B5EF4-FFF2-40B4-BE49-F238E27FC236}">
                  <a16:creationId xmlns:a16="http://schemas.microsoft.com/office/drawing/2014/main" id="{62E27980-2B23-8AA3-6071-FD84CFBBFF10}"/>
                </a:ext>
              </a:extLst>
            </p:cNvPr>
            <p:cNvSpPr>
              <a:spLocks/>
            </p:cNvSpPr>
            <p:nvPr/>
          </p:nvSpPr>
          <p:spPr bwMode="auto">
            <a:xfrm>
              <a:off x="2927347" y="3095629"/>
              <a:ext cx="80962" cy="69850"/>
            </a:xfrm>
            <a:custGeom>
              <a:avLst/>
              <a:gdLst>
                <a:gd name="T0" fmla="*/ 25 w 51"/>
                <a:gd name="T1" fmla="*/ 0 h 44"/>
                <a:gd name="T2" fmla="*/ 0 w 51"/>
                <a:gd name="T3" fmla="*/ 44 h 44"/>
                <a:gd name="T4" fmla="*/ 51 w 51"/>
                <a:gd name="T5" fmla="*/ 44 h 44"/>
                <a:gd name="T6" fmla="*/ 25 w 51"/>
                <a:gd name="T7" fmla="*/ 0 h 44"/>
              </a:gdLst>
              <a:ahLst/>
              <a:cxnLst>
                <a:cxn ang="0">
                  <a:pos x="T0" y="T1"/>
                </a:cxn>
                <a:cxn ang="0">
                  <a:pos x="T2" y="T3"/>
                </a:cxn>
                <a:cxn ang="0">
                  <a:pos x="T4" y="T5"/>
                </a:cxn>
                <a:cxn ang="0">
                  <a:pos x="T6" y="T7"/>
                </a:cxn>
              </a:cxnLst>
              <a:rect l="0" t="0" r="r" b="b"/>
              <a:pathLst>
                <a:path w="51" h="44">
                  <a:moveTo>
                    <a:pt x="25" y="0"/>
                  </a:moveTo>
                  <a:lnTo>
                    <a:pt x="0" y="44"/>
                  </a:lnTo>
                  <a:lnTo>
                    <a:pt x="51" y="44"/>
                  </a:lnTo>
                  <a:lnTo>
                    <a:pt x="25"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4" name="Freeform 63">
              <a:extLst>
                <a:ext uri="{FF2B5EF4-FFF2-40B4-BE49-F238E27FC236}">
                  <a16:creationId xmlns:a16="http://schemas.microsoft.com/office/drawing/2014/main" id="{164A306B-1DD2-D571-5FFC-20C280D3BA19}"/>
                </a:ext>
              </a:extLst>
            </p:cNvPr>
            <p:cNvSpPr>
              <a:spLocks/>
            </p:cNvSpPr>
            <p:nvPr/>
          </p:nvSpPr>
          <p:spPr bwMode="auto">
            <a:xfrm>
              <a:off x="3624259" y="3148017"/>
              <a:ext cx="80962" cy="69850"/>
            </a:xfrm>
            <a:custGeom>
              <a:avLst/>
              <a:gdLst>
                <a:gd name="T0" fmla="*/ 26 w 51"/>
                <a:gd name="T1" fmla="*/ 0 h 44"/>
                <a:gd name="T2" fmla="*/ 0 w 51"/>
                <a:gd name="T3" fmla="*/ 44 h 44"/>
                <a:gd name="T4" fmla="*/ 51 w 51"/>
                <a:gd name="T5" fmla="*/ 44 h 44"/>
                <a:gd name="T6" fmla="*/ 26 w 51"/>
                <a:gd name="T7" fmla="*/ 0 h 44"/>
              </a:gdLst>
              <a:ahLst/>
              <a:cxnLst>
                <a:cxn ang="0">
                  <a:pos x="T0" y="T1"/>
                </a:cxn>
                <a:cxn ang="0">
                  <a:pos x="T2" y="T3"/>
                </a:cxn>
                <a:cxn ang="0">
                  <a:pos x="T4" y="T5"/>
                </a:cxn>
                <a:cxn ang="0">
                  <a:pos x="T6" y="T7"/>
                </a:cxn>
              </a:cxnLst>
              <a:rect l="0" t="0" r="r" b="b"/>
              <a:pathLst>
                <a:path w="51" h="44">
                  <a:moveTo>
                    <a:pt x="26" y="0"/>
                  </a:moveTo>
                  <a:lnTo>
                    <a:pt x="0" y="44"/>
                  </a:lnTo>
                  <a:lnTo>
                    <a:pt x="51" y="44"/>
                  </a:lnTo>
                  <a:lnTo>
                    <a:pt x="26"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5" name="Freeform 64">
              <a:extLst>
                <a:ext uri="{FF2B5EF4-FFF2-40B4-BE49-F238E27FC236}">
                  <a16:creationId xmlns:a16="http://schemas.microsoft.com/office/drawing/2014/main" id="{49A6BFCA-EA13-BED0-FAAB-808E9471D074}"/>
                </a:ext>
              </a:extLst>
            </p:cNvPr>
            <p:cNvSpPr>
              <a:spLocks/>
            </p:cNvSpPr>
            <p:nvPr/>
          </p:nvSpPr>
          <p:spPr bwMode="auto">
            <a:xfrm>
              <a:off x="4322758" y="3211517"/>
              <a:ext cx="80962" cy="69850"/>
            </a:xfrm>
            <a:custGeom>
              <a:avLst/>
              <a:gdLst>
                <a:gd name="T0" fmla="*/ 25 w 51"/>
                <a:gd name="T1" fmla="*/ 0 h 44"/>
                <a:gd name="T2" fmla="*/ 0 w 51"/>
                <a:gd name="T3" fmla="*/ 44 h 44"/>
                <a:gd name="T4" fmla="*/ 51 w 51"/>
                <a:gd name="T5" fmla="*/ 44 h 44"/>
                <a:gd name="T6" fmla="*/ 25 w 51"/>
                <a:gd name="T7" fmla="*/ 0 h 44"/>
              </a:gdLst>
              <a:ahLst/>
              <a:cxnLst>
                <a:cxn ang="0">
                  <a:pos x="T0" y="T1"/>
                </a:cxn>
                <a:cxn ang="0">
                  <a:pos x="T2" y="T3"/>
                </a:cxn>
                <a:cxn ang="0">
                  <a:pos x="T4" y="T5"/>
                </a:cxn>
                <a:cxn ang="0">
                  <a:pos x="T6" y="T7"/>
                </a:cxn>
              </a:cxnLst>
              <a:rect l="0" t="0" r="r" b="b"/>
              <a:pathLst>
                <a:path w="51" h="44">
                  <a:moveTo>
                    <a:pt x="25" y="0"/>
                  </a:moveTo>
                  <a:lnTo>
                    <a:pt x="0" y="44"/>
                  </a:lnTo>
                  <a:lnTo>
                    <a:pt x="51" y="44"/>
                  </a:lnTo>
                  <a:lnTo>
                    <a:pt x="25"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6" name="Freeform 65">
              <a:extLst>
                <a:ext uri="{FF2B5EF4-FFF2-40B4-BE49-F238E27FC236}">
                  <a16:creationId xmlns:a16="http://schemas.microsoft.com/office/drawing/2014/main" id="{86D0A846-5571-EA06-4349-098C3AEEFF6E}"/>
                </a:ext>
              </a:extLst>
            </p:cNvPr>
            <p:cNvSpPr>
              <a:spLocks/>
            </p:cNvSpPr>
            <p:nvPr/>
          </p:nvSpPr>
          <p:spPr bwMode="auto">
            <a:xfrm>
              <a:off x="5021257" y="3289305"/>
              <a:ext cx="79375" cy="71438"/>
            </a:xfrm>
            <a:custGeom>
              <a:avLst/>
              <a:gdLst>
                <a:gd name="T0" fmla="*/ 25 w 50"/>
                <a:gd name="T1" fmla="*/ 0 h 45"/>
                <a:gd name="T2" fmla="*/ 0 w 50"/>
                <a:gd name="T3" fmla="*/ 45 h 45"/>
                <a:gd name="T4" fmla="*/ 50 w 50"/>
                <a:gd name="T5" fmla="*/ 45 h 45"/>
                <a:gd name="T6" fmla="*/ 25 w 50"/>
                <a:gd name="T7" fmla="*/ 0 h 45"/>
              </a:gdLst>
              <a:ahLst/>
              <a:cxnLst>
                <a:cxn ang="0">
                  <a:pos x="T0" y="T1"/>
                </a:cxn>
                <a:cxn ang="0">
                  <a:pos x="T2" y="T3"/>
                </a:cxn>
                <a:cxn ang="0">
                  <a:pos x="T4" y="T5"/>
                </a:cxn>
                <a:cxn ang="0">
                  <a:pos x="T6" y="T7"/>
                </a:cxn>
              </a:cxnLst>
              <a:rect l="0" t="0" r="r" b="b"/>
              <a:pathLst>
                <a:path w="50" h="45">
                  <a:moveTo>
                    <a:pt x="25" y="0"/>
                  </a:moveTo>
                  <a:lnTo>
                    <a:pt x="0" y="45"/>
                  </a:lnTo>
                  <a:lnTo>
                    <a:pt x="50" y="45"/>
                  </a:lnTo>
                  <a:lnTo>
                    <a:pt x="25"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7" name="Freeform 66">
              <a:extLst>
                <a:ext uri="{FF2B5EF4-FFF2-40B4-BE49-F238E27FC236}">
                  <a16:creationId xmlns:a16="http://schemas.microsoft.com/office/drawing/2014/main" id="{8D9B5C2C-03CC-53B6-916E-7082B6402C1F}"/>
                </a:ext>
              </a:extLst>
            </p:cNvPr>
            <p:cNvSpPr>
              <a:spLocks/>
            </p:cNvSpPr>
            <p:nvPr/>
          </p:nvSpPr>
          <p:spPr bwMode="auto">
            <a:xfrm>
              <a:off x="5718169" y="3370267"/>
              <a:ext cx="80962" cy="69850"/>
            </a:xfrm>
            <a:custGeom>
              <a:avLst/>
              <a:gdLst>
                <a:gd name="T0" fmla="*/ 26 w 51"/>
                <a:gd name="T1" fmla="*/ 0 h 44"/>
                <a:gd name="T2" fmla="*/ 0 w 51"/>
                <a:gd name="T3" fmla="*/ 44 h 44"/>
                <a:gd name="T4" fmla="*/ 51 w 51"/>
                <a:gd name="T5" fmla="*/ 44 h 44"/>
                <a:gd name="T6" fmla="*/ 26 w 51"/>
                <a:gd name="T7" fmla="*/ 0 h 44"/>
              </a:gdLst>
              <a:ahLst/>
              <a:cxnLst>
                <a:cxn ang="0">
                  <a:pos x="T0" y="T1"/>
                </a:cxn>
                <a:cxn ang="0">
                  <a:pos x="T2" y="T3"/>
                </a:cxn>
                <a:cxn ang="0">
                  <a:pos x="T4" y="T5"/>
                </a:cxn>
                <a:cxn ang="0">
                  <a:pos x="T6" y="T7"/>
                </a:cxn>
              </a:cxnLst>
              <a:rect l="0" t="0" r="r" b="b"/>
              <a:pathLst>
                <a:path w="51" h="44">
                  <a:moveTo>
                    <a:pt x="26" y="0"/>
                  </a:moveTo>
                  <a:lnTo>
                    <a:pt x="0" y="44"/>
                  </a:lnTo>
                  <a:lnTo>
                    <a:pt x="51" y="44"/>
                  </a:lnTo>
                  <a:lnTo>
                    <a:pt x="26"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8" name="Freeform 67">
              <a:extLst>
                <a:ext uri="{FF2B5EF4-FFF2-40B4-BE49-F238E27FC236}">
                  <a16:creationId xmlns:a16="http://schemas.microsoft.com/office/drawing/2014/main" id="{42B62010-5877-D1E6-16A1-39B6E3910939}"/>
                </a:ext>
              </a:extLst>
            </p:cNvPr>
            <p:cNvSpPr>
              <a:spLocks/>
            </p:cNvSpPr>
            <p:nvPr/>
          </p:nvSpPr>
          <p:spPr bwMode="auto">
            <a:xfrm>
              <a:off x="6416668" y="3468692"/>
              <a:ext cx="79375" cy="69850"/>
            </a:xfrm>
            <a:custGeom>
              <a:avLst/>
              <a:gdLst>
                <a:gd name="T0" fmla="*/ 25 w 50"/>
                <a:gd name="T1" fmla="*/ 0 h 44"/>
                <a:gd name="T2" fmla="*/ 0 w 50"/>
                <a:gd name="T3" fmla="*/ 44 h 44"/>
                <a:gd name="T4" fmla="*/ 50 w 50"/>
                <a:gd name="T5" fmla="*/ 44 h 44"/>
                <a:gd name="T6" fmla="*/ 25 w 50"/>
                <a:gd name="T7" fmla="*/ 0 h 44"/>
              </a:gdLst>
              <a:ahLst/>
              <a:cxnLst>
                <a:cxn ang="0">
                  <a:pos x="T0" y="T1"/>
                </a:cxn>
                <a:cxn ang="0">
                  <a:pos x="T2" y="T3"/>
                </a:cxn>
                <a:cxn ang="0">
                  <a:pos x="T4" y="T5"/>
                </a:cxn>
                <a:cxn ang="0">
                  <a:pos x="T6" y="T7"/>
                </a:cxn>
              </a:cxnLst>
              <a:rect l="0" t="0" r="r" b="b"/>
              <a:pathLst>
                <a:path w="50" h="44">
                  <a:moveTo>
                    <a:pt x="25" y="0"/>
                  </a:moveTo>
                  <a:lnTo>
                    <a:pt x="0" y="44"/>
                  </a:lnTo>
                  <a:lnTo>
                    <a:pt x="50" y="44"/>
                  </a:lnTo>
                  <a:lnTo>
                    <a:pt x="25"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9" name="Freeform 68">
              <a:extLst>
                <a:ext uri="{FF2B5EF4-FFF2-40B4-BE49-F238E27FC236}">
                  <a16:creationId xmlns:a16="http://schemas.microsoft.com/office/drawing/2014/main" id="{41FAAEC0-D7FC-2EFD-D706-F5213BE9225A}"/>
                </a:ext>
              </a:extLst>
            </p:cNvPr>
            <p:cNvSpPr>
              <a:spLocks/>
            </p:cNvSpPr>
            <p:nvPr/>
          </p:nvSpPr>
          <p:spPr bwMode="auto">
            <a:xfrm>
              <a:off x="7113580" y="3581405"/>
              <a:ext cx="80962" cy="69850"/>
            </a:xfrm>
            <a:custGeom>
              <a:avLst/>
              <a:gdLst>
                <a:gd name="T0" fmla="*/ 26 w 51"/>
                <a:gd name="T1" fmla="*/ 0 h 44"/>
                <a:gd name="T2" fmla="*/ 0 w 51"/>
                <a:gd name="T3" fmla="*/ 44 h 44"/>
                <a:gd name="T4" fmla="*/ 51 w 51"/>
                <a:gd name="T5" fmla="*/ 44 h 44"/>
                <a:gd name="T6" fmla="*/ 26 w 51"/>
                <a:gd name="T7" fmla="*/ 0 h 44"/>
              </a:gdLst>
              <a:ahLst/>
              <a:cxnLst>
                <a:cxn ang="0">
                  <a:pos x="T0" y="T1"/>
                </a:cxn>
                <a:cxn ang="0">
                  <a:pos x="T2" y="T3"/>
                </a:cxn>
                <a:cxn ang="0">
                  <a:pos x="T4" y="T5"/>
                </a:cxn>
                <a:cxn ang="0">
                  <a:pos x="T6" y="T7"/>
                </a:cxn>
              </a:cxnLst>
              <a:rect l="0" t="0" r="r" b="b"/>
              <a:pathLst>
                <a:path w="51" h="44">
                  <a:moveTo>
                    <a:pt x="26" y="0"/>
                  </a:moveTo>
                  <a:lnTo>
                    <a:pt x="0" y="44"/>
                  </a:lnTo>
                  <a:lnTo>
                    <a:pt x="51" y="44"/>
                  </a:lnTo>
                  <a:lnTo>
                    <a:pt x="26"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0" name="Freeform 69">
              <a:extLst>
                <a:ext uri="{FF2B5EF4-FFF2-40B4-BE49-F238E27FC236}">
                  <a16:creationId xmlns:a16="http://schemas.microsoft.com/office/drawing/2014/main" id="{15C7E137-7B0D-6CCA-A80B-AD65777771FB}"/>
                </a:ext>
              </a:extLst>
            </p:cNvPr>
            <p:cNvSpPr>
              <a:spLocks/>
            </p:cNvSpPr>
            <p:nvPr/>
          </p:nvSpPr>
          <p:spPr bwMode="auto">
            <a:xfrm>
              <a:off x="7812080" y="3709993"/>
              <a:ext cx="79375" cy="71438"/>
            </a:xfrm>
            <a:custGeom>
              <a:avLst/>
              <a:gdLst>
                <a:gd name="T0" fmla="*/ 25 w 50"/>
                <a:gd name="T1" fmla="*/ 0 h 45"/>
                <a:gd name="T2" fmla="*/ 0 w 50"/>
                <a:gd name="T3" fmla="*/ 45 h 45"/>
                <a:gd name="T4" fmla="*/ 50 w 50"/>
                <a:gd name="T5" fmla="*/ 45 h 45"/>
                <a:gd name="T6" fmla="*/ 25 w 50"/>
                <a:gd name="T7" fmla="*/ 0 h 45"/>
              </a:gdLst>
              <a:ahLst/>
              <a:cxnLst>
                <a:cxn ang="0">
                  <a:pos x="T0" y="T1"/>
                </a:cxn>
                <a:cxn ang="0">
                  <a:pos x="T2" y="T3"/>
                </a:cxn>
                <a:cxn ang="0">
                  <a:pos x="T4" y="T5"/>
                </a:cxn>
                <a:cxn ang="0">
                  <a:pos x="T6" y="T7"/>
                </a:cxn>
              </a:cxnLst>
              <a:rect l="0" t="0" r="r" b="b"/>
              <a:pathLst>
                <a:path w="50" h="45">
                  <a:moveTo>
                    <a:pt x="25" y="0"/>
                  </a:moveTo>
                  <a:lnTo>
                    <a:pt x="0" y="45"/>
                  </a:lnTo>
                  <a:lnTo>
                    <a:pt x="50" y="45"/>
                  </a:lnTo>
                  <a:lnTo>
                    <a:pt x="25"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1" name="Freeform 70">
              <a:extLst>
                <a:ext uri="{FF2B5EF4-FFF2-40B4-BE49-F238E27FC236}">
                  <a16:creationId xmlns:a16="http://schemas.microsoft.com/office/drawing/2014/main" id="{6FFC9385-F623-9C6A-16BE-AC14AAB3A36C}"/>
                </a:ext>
              </a:extLst>
            </p:cNvPr>
            <p:cNvSpPr>
              <a:spLocks/>
            </p:cNvSpPr>
            <p:nvPr/>
          </p:nvSpPr>
          <p:spPr bwMode="auto">
            <a:xfrm>
              <a:off x="8508992" y="3830643"/>
              <a:ext cx="80962" cy="69850"/>
            </a:xfrm>
            <a:custGeom>
              <a:avLst/>
              <a:gdLst>
                <a:gd name="T0" fmla="*/ 26 w 51"/>
                <a:gd name="T1" fmla="*/ 0 h 44"/>
                <a:gd name="T2" fmla="*/ 0 w 51"/>
                <a:gd name="T3" fmla="*/ 44 h 44"/>
                <a:gd name="T4" fmla="*/ 51 w 51"/>
                <a:gd name="T5" fmla="*/ 44 h 44"/>
                <a:gd name="T6" fmla="*/ 26 w 51"/>
                <a:gd name="T7" fmla="*/ 0 h 44"/>
              </a:gdLst>
              <a:ahLst/>
              <a:cxnLst>
                <a:cxn ang="0">
                  <a:pos x="T0" y="T1"/>
                </a:cxn>
                <a:cxn ang="0">
                  <a:pos x="T2" y="T3"/>
                </a:cxn>
                <a:cxn ang="0">
                  <a:pos x="T4" y="T5"/>
                </a:cxn>
                <a:cxn ang="0">
                  <a:pos x="T6" y="T7"/>
                </a:cxn>
              </a:cxnLst>
              <a:rect l="0" t="0" r="r" b="b"/>
              <a:pathLst>
                <a:path w="51" h="44">
                  <a:moveTo>
                    <a:pt x="26" y="0"/>
                  </a:moveTo>
                  <a:lnTo>
                    <a:pt x="0" y="44"/>
                  </a:lnTo>
                  <a:lnTo>
                    <a:pt x="51" y="44"/>
                  </a:lnTo>
                  <a:lnTo>
                    <a:pt x="26"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2" name="Freeform 71">
              <a:extLst>
                <a:ext uri="{FF2B5EF4-FFF2-40B4-BE49-F238E27FC236}">
                  <a16:creationId xmlns:a16="http://schemas.microsoft.com/office/drawing/2014/main" id="{9E78B522-ED90-5E83-FB64-59A89D1466A6}"/>
                </a:ext>
              </a:extLst>
            </p:cNvPr>
            <p:cNvSpPr>
              <a:spLocks/>
            </p:cNvSpPr>
            <p:nvPr/>
          </p:nvSpPr>
          <p:spPr bwMode="auto">
            <a:xfrm>
              <a:off x="9207491" y="3954468"/>
              <a:ext cx="80962" cy="69850"/>
            </a:xfrm>
            <a:custGeom>
              <a:avLst/>
              <a:gdLst>
                <a:gd name="T0" fmla="*/ 25 w 51"/>
                <a:gd name="T1" fmla="*/ 0 h 44"/>
                <a:gd name="T2" fmla="*/ 0 w 51"/>
                <a:gd name="T3" fmla="*/ 44 h 44"/>
                <a:gd name="T4" fmla="*/ 51 w 51"/>
                <a:gd name="T5" fmla="*/ 44 h 44"/>
                <a:gd name="T6" fmla="*/ 25 w 51"/>
                <a:gd name="T7" fmla="*/ 0 h 44"/>
              </a:gdLst>
              <a:ahLst/>
              <a:cxnLst>
                <a:cxn ang="0">
                  <a:pos x="T0" y="T1"/>
                </a:cxn>
                <a:cxn ang="0">
                  <a:pos x="T2" y="T3"/>
                </a:cxn>
                <a:cxn ang="0">
                  <a:pos x="T4" y="T5"/>
                </a:cxn>
                <a:cxn ang="0">
                  <a:pos x="T6" y="T7"/>
                </a:cxn>
              </a:cxnLst>
              <a:rect l="0" t="0" r="r" b="b"/>
              <a:pathLst>
                <a:path w="51" h="44">
                  <a:moveTo>
                    <a:pt x="25" y="0"/>
                  </a:moveTo>
                  <a:lnTo>
                    <a:pt x="0" y="44"/>
                  </a:lnTo>
                  <a:lnTo>
                    <a:pt x="51" y="44"/>
                  </a:lnTo>
                  <a:lnTo>
                    <a:pt x="25"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3" name="Freeform 72">
              <a:extLst>
                <a:ext uri="{FF2B5EF4-FFF2-40B4-BE49-F238E27FC236}">
                  <a16:creationId xmlns:a16="http://schemas.microsoft.com/office/drawing/2014/main" id="{6650B0D6-27A4-94F2-DCF0-AFECFF1A1DFB}"/>
                </a:ext>
              </a:extLst>
            </p:cNvPr>
            <p:cNvSpPr>
              <a:spLocks/>
            </p:cNvSpPr>
            <p:nvPr/>
          </p:nvSpPr>
          <p:spPr bwMode="auto">
            <a:xfrm>
              <a:off x="9904403" y="4089406"/>
              <a:ext cx="80962" cy="69850"/>
            </a:xfrm>
            <a:custGeom>
              <a:avLst/>
              <a:gdLst>
                <a:gd name="T0" fmla="*/ 26 w 51"/>
                <a:gd name="T1" fmla="*/ 0 h 44"/>
                <a:gd name="T2" fmla="*/ 0 w 51"/>
                <a:gd name="T3" fmla="*/ 44 h 44"/>
                <a:gd name="T4" fmla="*/ 51 w 51"/>
                <a:gd name="T5" fmla="*/ 44 h 44"/>
                <a:gd name="T6" fmla="*/ 26 w 51"/>
                <a:gd name="T7" fmla="*/ 0 h 44"/>
              </a:gdLst>
              <a:ahLst/>
              <a:cxnLst>
                <a:cxn ang="0">
                  <a:pos x="T0" y="T1"/>
                </a:cxn>
                <a:cxn ang="0">
                  <a:pos x="T2" y="T3"/>
                </a:cxn>
                <a:cxn ang="0">
                  <a:pos x="T4" y="T5"/>
                </a:cxn>
                <a:cxn ang="0">
                  <a:pos x="T6" y="T7"/>
                </a:cxn>
              </a:cxnLst>
              <a:rect l="0" t="0" r="r" b="b"/>
              <a:pathLst>
                <a:path w="51" h="44">
                  <a:moveTo>
                    <a:pt x="26" y="0"/>
                  </a:moveTo>
                  <a:lnTo>
                    <a:pt x="0" y="44"/>
                  </a:lnTo>
                  <a:lnTo>
                    <a:pt x="51" y="44"/>
                  </a:lnTo>
                  <a:lnTo>
                    <a:pt x="26" y="0"/>
                  </a:lnTo>
                  <a:close/>
                </a:path>
              </a:pathLst>
            </a:custGeom>
            <a:noFill/>
            <a:ln w="14288" cap="flat">
              <a:solidFill>
                <a:srgbClr val="0000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4" name="Line 73">
              <a:extLst>
                <a:ext uri="{FF2B5EF4-FFF2-40B4-BE49-F238E27FC236}">
                  <a16:creationId xmlns:a16="http://schemas.microsoft.com/office/drawing/2014/main" id="{7240FF75-4CCF-230D-403B-B35DFB6E20BF}"/>
                </a:ext>
              </a:extLst>
            </p:cNvPr>
            <p:cNvSpPr>
              <a:spLocks noChangeShapeType="1"/>
            </p:cNvSpPr>
            <p:nvPr/>
          </p:nvSpPr>
          <p:spPr bwMode="auto">
            <a:xfrm flipV="1">
              <a:off x="2967034" y="2139953"/>
              <a:ext cx="0" cy="1820865"/>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5" name="Line 74">
              <a:extLst>
                <a:ext uri="{FF2B5EF4-FFF2-40B4-BE49-F238E27FC236}">
                  <a16:creationId xmlns:a16="http://schemas.microsoft.com/office/drawing/2014/main" id="{3C4A09A2-EA41-2FB7-1631-134525CA5840}"/>
                </a:ext>
              </a:extLst>
            </p:cNvPr>
            <p:cNvSpPr>
              <a:spLocks noChangeShapeType="1"/>
            </p:cNvSpPr>
            <p:nvPr/>
          </p:nvSpPr>
          <p:spPr bwMode="auto">
            <a:xfrm flipV="1">
              <a:off x="3665533" y="2200278"/>
              <a:ext cx="0" cy="1806578"/>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6" name="Line 75">
              <a:extLst>
                <a:ext uri="{FF2B5EF4-FFF2-40B4-BE49-F238E27FC236}">
                  <a16:creationId xmlns:a16="http://schemas.microsoft.com/office/drawing/2014/main" id="{3DFE7B13-8B7B-0790-07F8-B80850BD6A34}"/>
                </a:ext>
              </a:extLst>
            </p:cNvPr>
            <p:cNvSpPr>
              <a:spLocks noChangeShapeType="1"/>
            </p:cNvSpPr>
            <p:nvPr/>
          </p:nvSpPr>
          <p:spPr bwMode="auto">
            <a:xfrm flipV="1">
              <a:off x="4364033" y="2281241"/>
              <a:ext cx="0" cy="1773240"/>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7" name="Line 78">
              <a:extLst>
                <a:ext uri="{FF2B5EF4-FFF2-40B4-BE49-F238E27FC236}">
                  <a16:creationId xmlns:a16="http://schemas.microsoft.com/office/drawing/2014/main" id="{BC918149-A49F-5FDE-ECBF-FE07482E97E2}"/>
                </a:ext>
              </a:extLst>
            </p:cNvPr>
            <p:cNvSpPr>
              <a:spLocks noChangeShapeType="1"/>
            </p:cNvSpPr>
            <p:nvPr/>
          </p:nvSpPr>
          <p:spPr bwMode="auto">
            <a:xfrm flipV="1">
              <a:off x="6456356" y="2601916"/>
              <a:ext cx="0" cy="1660527"/>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8" name="Line 76">
              <a:extLst>
                <a:ext uri="{FF2B5EF4-FFF2-40B4-BE49-F238E27FC236}">
                  <a16:creationId xmlns:a16="http://schemas.microsoft.com/office/drawing/2014/main" id="{793156A4-FEBA-AA6F-2CAA-C0613568FFE8}"/>
                </a:ext>
              </a:extLst>
            </p:cNvPr>
            <p:cNvSpPr>
              <a:spLocks noChangeShapeType="1"/>
            </p:cNvSpPr>
            <p:nvPr/>
          </p:nvSpPr>
          <p:spPr bwMode="auto">
            <a:xfrm flipV="1">
              <a:off x="5060945" y="2379666"/>
              <a:ext cx="0" cy="1738315"/>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9" name="Line 77">
              <a:extLst>
                <a:ext uri="{FF2B5EF4-FFF2-40B4-BE49-F238E27FC236}">
                  <a16:creationId xmlns:a16="http://schemas.microsoft.com/office/drawing/2014/main" id="{94FAAE9C-9507-FEE5-BC65-F743646FFD53}"/>
                </a:ext>
              </a:extLst>
            </p:cNvPr>
            <p:cNvSpPr>
              <a:spLocks noChangeShapeType="1"/>
            </p:cNvSpPr>
            <p:nvPr/>
          </p:nvSpPr>
          <p:spPr bwMode="auto">
            <a:xfrm flipV="1">
              <a:off x="5759444" y="2473328"/>
              <a:ext cx="0" cy="1714502"/>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0" name="Line 79">
              <a:extLst>
                <a:ext uri="{FF2B5EF4-FFF2-40B4-BE49-F238E27FC236}">
                  <a16:creationId xmlns:a16="http://schemas.microsoft.com/office/drawing/2014/main" id="{B312B925-0993-46C8-49B8-3C0A134F2314}"/>
                </a:ext>
              </a:extLst>
            </p:cNvPr>
            <p:cNvSpPr>
              <a:spLocks noChangeShapeType="1"/>
            </p:cNvSpPr>
            <p:nvPr/>
          </p:nvSpPr>
          <p:spPr bwMode="auto">
            <a:xfrm flipV="1">
              <a:off x="7154855" y="2738441"/>
              <a:ext cx="0" cy="1614490"/>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1" name="Line 80">
              <a:extLst>
                <a:ext uri="{FF2B5EF4-FFF2-40B4-BE49-F238E27FC236}">
                  <a16:creationId xmlns:a16="http://schemas.microsoft.com/office/drawing/2014/main" id="{9DFAF3F2-290C-C194-2EBF-AEE5F2DCDAD7}"/>
                </a:ext>
              </a:extLst>
            </p:cNvPr>
            <p:cNvSpPr>
              <a:spLocks noChangeShapeType="1"/>
            </p:cNvSpPr>
            <p:nvPr/>
          </p:nvSpPr>
          <p:spPr bwMode="auto">
            <a:xfrm flipV="1">
              <a:off x="7851767" y="2897192"/>
              <a:ext cx="0" cy="1563690"/>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2" name="Line 81">
              <a:extLst>
                <a:ext uri="{FF2B5EF4-FFF2-40B4-BE49-F238E27FC236}">
                  <a16:creationId xmlns:a16="http://schemas.microsoft.com/office/drawing/2014/main" id="{5C74F506-5EFD-E3BB-9FA6-6F2D4487C1C8}"/>
                </a:ext>
              </a:extLst>
            </p:cNvPr>
            <p:cNvSpPr>
              <a:spLocks noChangeShapeType="1"/>
            </p:cNvSpPr>
            <p:nvPr/>
          </p:nvSpPr>
          <p:spPr bwMode="auto">
            <a:xfrm flipV="1">
              <a:off x="8550267" y="3052767"/>
              <a:ext cx="0" cy="1501777"/>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3" name="Line 82">
              <a:extLst>
                <a:ext uri="{FF2B5EF4-FFF2-40B4-BE49-F238E27FC236}">
                  <a16:creationId xmlns:a16="http://schemas.microsoft.com/office/drawing/2014/main" id="{C779221D-4EC5-7C53-02D6-17D339F12001}"/>
                </a:ext>
              </a:extLst>
            </p:cNvPr>
            <p:cNvSpPr>
              <a:spLocks noChangeShapeType="1"/>
            </p:cNvSpPr>
            <p:nvPr/>
          </p:nvSpPr>
          <p:spPr bwMode="auto">
            <a:xfrm flipV="1">
              <a:off x="9247178" y="3219455"/>
              <a:ext cx="0" cy="1423990"/>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4" name="Line 83">
              <a:extLst>
                <a:ext uri="{FF2B5EF4-FFF2-40B4-BE49-F238E27FC236}">
                  <a16:creationId xmlns:a16="http://schemas.microsoft.com/office/drawing/2014/main" id="{550C30B5-9B4A-EC32-DF66-2F7DC7F1FAD6}"/>
                </a:ext>
              </a:extLst>
            </p:cNvPr>
            <p:cNvSpPr>
              <a:spLocks noChangeShapeType="1"/>
            </p:cNvSpPr>
            <p:nvPr/>
          </p:nvSpPr>
          <p:spPr bwMode="auto">
            <a:xfrm flipV="1">
              <a:off x="9945678" y="3390905"/>
              <a:ext cx="0" cy="1358902"/>
            </a:xfrm>
            <a:prstGeom prst="line">
              <a:avLst/>
            </a:prstGeom>
            <a:noFill/>
            <a:ln w="26988" cap="flat">
              <a:solidFill>
                <a:srgbClr val="0000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196" name="Group 195">
            <a:extLst>
              <a:ext uri="{FF2B5EF4-FFF2-40B4-BE49-F238E27FC236}">
                <a16:creationId xmlns:a16="http://schemas.microsoft.com/office/drawing/2014/main" id="{8997FBE3-9910-FB16-7154-91F071B19BD1}"/>
              </a:ext>
            </a:extLst>
          </p:cNvPr>
          <p:cNvGrpSpPr/>
          <p:nvPr/>
        </p:nvGrpSpPr>
        <p:grpSpPr>
          <a:xfrm>
            <a:off x="5214883" y="2705104"/>
            <a:ext cx="71437" cy="1624015"/>
            <a:chOff x="6491281" y="2705104"/>
            <a:chExt cx="71437" cy="1624015"/>
          </a:xfrm>
        </p:grpSpPr>
        <p:sp>
          <p:nvSpPr>
            <p:cNvPr id="197" name="Oval 85">
              <a:extLst>
                <a:ext uri="{FF2B5EF4-FFF2-40B4-BE49-F238E27FC236}">
                  <a16:creationId xmlns:a16="http://schemas.microsoft.com/office/drawing/2014/main" id="{90C564B7-DA42-EAC0-4A3F-CA8830E2215F}"/>
                </a:ext>
              </a:extLst>
            </p:cNvPr>
            <p:cNvSpPr>
              <a:spLocks noChangeArrowheads="1"/>
            </p:cNvSpPr>
            <p:nvPr/>
          </p:nvSpPr>
          <p:spPr bwMode="auto">
            <a:xfrm>
              <a:off x="6491281" y="3562355"/>
              <a:ext cx="71437" cy="71438"/>
            </a:xfrm>
            <a:prstGeom prst="ellipse">
              <a:avLst/>
            </a:prstGeom>
            <a:noFill/>
            <a:ln w="14288" cap="flat">
              <a:solidFill>
                <a:srgbClr val="80808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8" name="Line 86">
              <a:extLst>
                <a:ext uri="{FF2B5EF4-FFF2-40B4-BE49-F238E27FC236}">
                  <a16:creationId xmlns:a16="http://schemas.microsoft.com/office/drawing/2014/main" id="{77E4F3F8-AEEC-3FF6-8820-5E3DB29D0086}"/>
                </a:ext>
              </a:extLst>
            </p:cNvPr>
            <p:cNvSpPr>
              <a:spLocks noChangeShapeType="1"/>
            </p:cNvSpPr>
            <p:nvPr/>
          </p:nvSpPr>
          <p:spPr bwMode="auto">
            <a:xfrm flipV="1">
              <a:off x="6526206" y="2705104"/>
              <a:ext cx="0" cy="1624015"/>
            </a:xfrm>
            <a:prstGeom prst="line">
              <a:avLst/>
            </a:prstGeom>
            <a:noFill/>
            <a:ln w="26988" cap="flat">
              <a:solidFill>
                <a:srgbClr val="80808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sp>
        <p:nvSpPr>
          <p:cNvPr id="199" name="Rectangle 120">
            <a:extLst>
              <a:ext uri="{FF2B5EF4-FFF2-40B4-BE49-F238E27FC236}">
                <a16:creationId xmlns:a16="http://schemas.microsoft.com/office/drawing/2014/main" id="{E8A54B2C-9A5E-D0F6-3CD6-20A854E93E0E}"/>
              </a:ext>
            </a:extLst>
          </p:cNvPr>
          <p:cNvSpPr>
            <a:spLocks noChangeArrowheads="1"/>
          </p:cNvSpPr>
          <p:nvPr/>
        </p:nvSpPr>
        <p:spPr bwMode="auto">
          <a:xfrm rot="16200000">
            <a:off x="-381176" y="3137425"/>
            <a:ext cx="246093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Arial" panose="020B0604020202020204" pitchFamily="34" charset="0"/>
              </a:rPr>
              <a:t>Treatment effect (HR)</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4B581FA3-6381-E5AF-401B-C7C15E5366F6}"/>
              </a:ext>
            </a:extLst>
          </p:cNvPr>
          <p:cNvSpPr txBox="1"/>
          <p:nvPr/>
        </p:nvSpPr>
        <p:spPr>
          <a:xfrm>
            <a:off x="9264352" y="1984772"/>
            <a:ext cx="2671894" cy="2308324"/>
          </a:xfrm>
          <a:prstGeom prst="rect">
            <a:avLst/>
          </a:prstGeom>
          <a:noFill/>
        </p:spPr>
        <p:txBody>
          <a:bodyPr wrap="square" rtlCol="0">
            <a:spAutoFit/>
          </a:bodyPr>
          <a:lstStyle/>
          <a:p>
            <a:pPr algn="ctr"/>
            <a:r>
              <a:rPr lang="en-GB" sz="2400"/>
              <a:t>Results are robust to plausible </a:t>
            </a:r>
            <a:br>
              <a:rPr lang="en-GB" sz="2400"/>
            </a:br>
            <a:r>
              <a:rPr lang="en-GB" sz="2400"/>
              <a:t>and </a:t>
            </a:r>
            <a:r>
              <a:rPr lang="en-GB" sz="2400">
                <a:solidFill>
                  <a:srgbClr val="FF0000"/>
                </a:solidFill>
              </a:rPr>
              <a:t>impl</a:t>
            </a:r>
            <a:r>
              <a:rPr lang="en-GB" sz="2400">
                <a:solidFill>
                  <a:srgbClr val="0000FF"/>
                </a:solidFill>
              </a:rPr>
              <a:t>ausible</a:t>
            </a:r>
            <a:r>
              <a:rPr lang="en-GB" sz="2400"/>
              <a:t> informative censoring mechanisms!</a:t>
            </a:r>
          </a:p>
        </p:txBody>
      </p:sp>
    </p:spTree>
    <p:extLst>
      <p:ext uri="{BB962C8B-B14F-4D97-AF65-F5344CB8AC3E}">
        <p14:creationId xmlns:p14="http://schemas.microsoft.com/office/powerpoint/2010/main" val="137859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6257D-543A-9975-FC2F-31818B26C817}"/>
              </a:ext>
            </a:extLst>
          </p:cNvPr>
          <p:cNvSpPr>
            <a:spLocks noGrp="1"/>
          </p:cNvSpPr>
          <p:nvPr>
            <p:ph type="title"/>
          </p:nvPr>
        </p:nvSpPr>
        <p:spPr/>
        <p:txBody>
          <a:bodyPr/>
          <a:lstStyle/>
          <a:p>
            <a:r>
              <a:rPr lang="en-GB"/>
              <a:t>Future work</a:t>
            </a:r>
          </a:p>
        </p:txBody>
      </p:sp>
      <p:sp>
        <p:nvSpPr>
          <p:cNvPr id="3" name="Slide Number Placeholder 2">
            <a:extLst>
              <a:ext uri="{FF2B5EF4-FFF2-40B4-BE49-F238E27FC236}">
                <a16:creationId xmlns:a16="http://schemas.microsoft.com/office/drawing/2014/main" id="{1E8EFBCC-FB0E-AD9D-6204-7FFCBD5B5DC9}"/>
              </a:ext>
            </a:extLst>
          </p:cNvPr>
          <p:cNvSpPr>
            <a:spLocks noGrp="1"/>
          </p:cNvSpPr>
          <p:nvPr>
            <p:ph type="sldNum" sz="quarter" idx="12"/>
          </p:nvPr>
        </p:nvSpPr>
        <p:spPr/>
        <p:txBody>
          <a:bodyPr/>
          <a:lstStyle/>
          <a:p>
            <a:fld id="{F6B5789B-E694-4680-A2C1-FB39E0578FB7}" type="slidenum">
              <a:rPr lang="en-GB" smtClean="0"/>
              <a:t>22</a:t>
            </a:fld>
            <a:endParaRPr lang="en-GB" dirty="0"/>
          </a:p>
        </p:txBody>
      </p:sp>
      <p:sp>
        <p:nvSpPr>
          <p:cNvPr id="4" name="Text Placeholder 3">
            <a:extLst>
              <a:ext uri="{FF2B5EF4-FFF2-40B4-BE49-F238E27FC236}">
                <a16:creationId xmlns:a16="http://schemas.microsoft.com/office/drawing/2014/main" id="{E3426E21-0F8A-D604-9A70-181D736C6137}"/>
              </a:ext>
            </a:extLst>
          </p:cNvPr>
          <p:cNvSpPr>
            <a:spLocks noGrp="1"/>
          </p:cNvSpPr>
          <p:nvPr>
            <p:ph type="body" sz="quarter" idx="13"/>
          </p:nvPr>
        </p:nvSpPr>
        <p:spPr/>
        <p:txBody>
          <a:bodyPr/>
          <a:lstStyle/>
          <a:p>
            <a:r>
              <a:rPr lang="en-GB"/>
              <a:t>Proper imputation to allow for uncertainty in the </a:t>
            </a:r>
            <a:r>
              <a:rPr lang="en-GB" b="1">
                <a:latin typeface="Courier New" panose="02070309020205020404" pitchFamily="49" charset="0"/>
                <a:cs typeface="Courier New" panose="02070309020205020404" pitchFamily="49" charset="0"/>
              </a:rPr>
              <a:t>stpm2</a:t>
            </a:r>
            <a:r>
              <a:rPr lang="en-GB"/>
              <a:t> parameters</a:t>
            </a:r>
          </a:p>
          <a:p>
            <a:r>
              <a:rPr lang="en-GB"/>
              <a:t>Imputation by trial arm</a:t>
            </a:r>
          </a:p>
          <a:p>
            <a:r>
              <a:rPr lang="en-GB"/>
              <a:t>Handle multiple-record </a:t>
            </a:r>
            <a:r>
              <a:rPr lang="en-GB" b="1">
                <a:latin typeface="Courier New" panose="02070309020205020404" pitchFamily="49" charset="0"/>
                <a:cs typeface="Courier New" panose="02070309020205020404" pitchFamily="49" charset="0"/>
              </a:rPr>
              <a:t>st</a:t>
            </a:r>
            <a:r>
              <a:rPr lang="en-GB"/>
              <a:t> data</a:t>
            </a:r>
          </a:p>
          <a:p>
            <a:r>
              <a:rPr lang="en-GB"/>
              <a:t>How to check imputations</a:t>
            </a:r>
          </a:p>
        </p:txBody>
      </p:sp>
    </p:spTree>
    <p:extLst>
      <p:ext uri="{BB962C8B-B14F-4D97-AF65-F5344CB8AC3E}">
        <p14:creationId xmlns:p14="http://schemas.microsoft.com/office/powerpoint/2010/main" val="2425430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8B135-9C82-B72E-F124-62361FCC2292}"/>
              </a:ext>
            </a:extLst>
          </p:cNvPr>
          <p:cNvSpPr>
            <a:spLocks noGrp="1"/>
          </p:cNvSpPr>
          <p:nvPr>
            <p:ph type="title"/>
          </p:nvPr>
        </p:nvSpPr>
        <p:spPr/>
        <p:txBody>
          <a:bodyPr/>
          <a:lstStyle/>
          <a:p>
            <a:r>
              <a:rPr lang="en-GB"/>
              <a:t>Acknowledgements</a:t>
            </a:r>
          </a:p>
        </p:txBody>
      </p:sp>
      <p:sp>
        <p:nvSpPr>
          <p:cNvPr id="3" name="Slide Number Placeholder 2">
            <a:extLst>
              <a:ext uri="{FF2B5EF4-FFF2-40B4-BE49-F238E27FC236}">
                <a16:creationId xmlns:a16="http://schemas.microsoft.com/office/drawing/2014/main" id="{4F21CBEE-9835-AD4A-BB79-3738DD6F7CC9}"/>
              </a:ext>
            </a:extLst>
          </p:cNvPr>
          <p:cNvSpPr>
            <a:spLocks noGrp="1"/>
          </p:cNvSpPr>
          <p:nvPr>
            <p:ph type="sldNum" sz="quarter" idx="12"/>
          </p:nvPr>
        </p:nvSpPr>
        <p:spPr/>
        <p:txBody>
          <a:bodyPr/>
          <a:lstStyle/>
          <a:p>
            <a:fld id="{F6B5789B-E694-4680-A2C1-FB39E0578FB7}" type="slidenum">
              <a:rPr lang="en-GB" smtClean="0"/>
              <a:t>23</a:t>
            </a:fld>
            <a:endParaRPr lang="en-GB" dirty="0"/>
          </a:p>
        </p:txBody>
      </p:sp>
      <p:sp>
        <p:nvSpPr>
          <p:cNvPr id="4" name="Text Placeholder 3">
            <a:extLst>
              <a:ext uri="{FF2B5EF4-FFF2-40B4-BE49-F238E27FC236}">
                <a16:creationId xmlns:a16="http://schemas.microsoft.com/office/drawing/2014/main" id="{199CE64F-49C5-DFC1-F291-2989CE161DC5}"/>
              </a:ext>
            </a:extLst>
          </p:cNvPr>
          <p:cNvSpPr>
            <a:spLocks noGrp="1"/>
          </p:cNvSpPr>
          <p:nvPr>
            <p:ph type="body" sz="quarter" idx="13"/>
          </p:nvPr>
        </p:nvSpPr>
        <p:spPr/>
        <p:txBody>
          <a:bodyPr/>
          <a:lstStyle/>
          <a:p>
            <a:r>
              <a:rPr lang="en-GB"/>
              <a:t>The RT01 trial team and participants</a:t>
            </a:r>
          </a:p>
          <a:p>
            <a:r>
              <a:rPr lang="en-GB"/>
              <a:t>Vicki Yorke-Edwards for supplying the data</a:t>
            </a:r>
          </a:p>
        </p:txBody>
      </p:sp>
    </p:spTree>
    <p:extLst>
      <p:ext uri="{BB962C8B-B14F-4D97-AF65-F5344CB8AC3E}">
        <p14:creationId xmlns:p14="http://schemas.microsoft.com/office/powerpoint/2010/main" val="857348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C126-4D1E-F791-B1ED-A290A1612260}"/>
              </a:ext>
            </a:extLst>
          </p:cNvPr>
          <p:cNvSpPr>
            <a:spLocks noGrp="1"/>
          </p:cNvSpPr>
          <p:nvPr>
            <p:ph type="title"/>
          </p:nvPr>
        </p:nvSpPr>
        <p:spPr/>
        <p:txBody>
          <a:bodyPr/>
          <a:lstStyle/>
          <a:p>
            <a:r>
              <a:rPr lang="en-GB"/>
              <a:t>Discussion</a:t>
            </a:r>
          </a:p>
        </p:txBody>
      </p:sp>
      <p:sp>
        <p:nvSpPr>
          <p:cNvPr id="4" name="Slide Number Placeholder 3">
            <a:extLst>
              <a:ext uri="{FF2B5EF4-FFF2-40B4-BE49-F238E27FC236}">
                <a16:creationId xmlns:a16="http://schemas.microsoft.com/office/drawing/2014/main" id="{E0B0B438-D269-162B-79CB-080A148A87D0}"/>
              </a:ext>
            </a:extLst>
          </p:cNvPr>
          <p:cNvSpPr>
            <a:spLocks noGrp="1"/>
          </p:cNvSpPr>
          <p:nvPr>
            <p:ph type="sldNum" sz="quarter" idx="12"/>
          </p:nvPr>
        </p:nvSpPr>
        <p:spPr/>
        <p:txBody>
          <a:bodyPr/>
          <a:lstStyle/>
          <a:p>
            <a:fld id="{F6B5789B-E694-4680-A2C1-FB39E0578FB7}" type="slidenum">
              <a:rPr lang="en-GB" smtClean="0"/>
              <a:t>24</a:t>
            </a:fld>
            <a:endParaRPr lang="en-GB" dirty="0"/>
          </a:p>
        </p:txBody>
      </p:sp>
      <p:sp>
        <p:nvSpPr>
          <p:cNvPr id="3" name="Content Placeholder 2">
            <a:extLst>
              <a:ext uri="{FF2B5EF4-FFF2-40B4-BE49-F238E27FC236}">
                <a16:creationId xmlns:a16="http://schemas.microsoft.com/office/drawing/2014/main" id="{93385A4A-B51A-135F-2F33-58BC8E16C975}"/>
              </a:ext>
            </a:extLst>
          </p:cNvPr>
          <p:cNvSpPr>
            <a:spLocks noGrp="1"/>
          </p:cNvSpPr>
          <p:nvPr>
            <p:ph type="body" sz="quarter" idx="13"/>
          </p:nvPr>
        </p:nvSpPr>
        <p:spPr/>
        <p:txBody>
          <a:bodyPr/>
          <a:lstStyle/>
          <a:p>
            <a:r>
              <a:rPr lang="en-GB" dirty="0"/>
              <a:t>gamma is the log informative censoring hazard ratio (ICHR)</a:t>
            </a:r>
          </a:p>
          <a:p>
            <a:pPr lvl="1"/>
            <a:r>
              <a:rPr lang="en-GB"/>
              <a:t>intuitive sensitivity parameter that can be elicited with clinical experts</a:t>
            </a:r>
            <a:endParaRPr lang="en-GB" dirty="0"/>
          </a:p>
          <a:p>
            <a:pPr lvl="1"/>
            <a:r>
              <a:rPr lang="en-GB"/>
              <a:t>choosing a plausible range for gamma is key</a:t>
            </a:r>
          </a:p>
          <a:p>
            <a:pPr lvl="1"/>
            <a:r>
              <a:rPr lang="en-GB"/>
              <a:t>can </a:t>
            </a:r>
            <a:r>
              <a:rPr lang="en-GB" dirty="0"/>
              <a:t>allow gamma to vary e.g. by arm, by reason for censoring</a:t>
            </a:r>
          </a:p>
          <a:p>
            <a:pPr>
              <a:spcBef>
                <a:spcPts val="1200"/>
              </a:spcBef>
            </a:pPr>
            <a:r>
              <a:rPr lang="en-GB"/>
              <a:t>Setting gamma=0 is not the same as analysing the observed data</a:t>
            </a:r>
          </a:p>
          <a:p>
            <a:pPr>
              <a:spcBef>
                <a:spcPts val="1200"/>
              </a:spcBef>
            </a:pPr>
            <a:r>
              <a:rPr lang="en-GB"/>
              <a:t>Other summary measures are estimable e.g. RMST instead of HR</a:t>
            </a:r>
          </a:p>
          <a:p>
            <a:pPr>
              <a:spcBef>
                <a:spcPts val="1200"/>
              </a:spcBef>
            </a:pPr>
            <a:r>
              <a:rPr lang="en-GB"/>
              <a:t>Is </a:t>
            </a:r>
            <a:r>
              <a:rPr lang="en-GB" dirty="0"/>
              <a:t>imputation beyond planned end of follow-up ever justified?</a:t>
            </a:r>
          </a:p>
          <a:p>
            <a:pPr>
              <a:spcBef>
                <a:spcPts val="1200"/>
              </a:spcBef>
            </a:pPr>
            <a:r>
              <a:rPr lang="en-GB"/>
              <a:t>Can </a:t>
            </a:r>
            <a:r>
              <a:rPr lang="en-GB" b="1" dirty="0" err="1">
                <a:latin typeface="Courier New" panose="02070309020205020404" pitchFamily="49" charset="0"/>
                <a:cs typeface="Courier New" panose="02070309020205020404" pitchFamily="49" charset="0"/>
              </a:rPr>
              <a:t>stsurvimpute</a:t>
            </a:r>
            <a:r>
              <a:rPr lang="en-GB" dirty="0"/>
              <a:t> be made compatible with </a:t>
            </a:r>
            <a:r>
              <a:rPr lang="en-GB" b="1">
                <a:latin typeface="Courier New" panose="02070309020205020404" pitchFamily="49" charset="0"/>
                <a:cs typeface="Courier New" panose="02070309020205020404" pitchFamily="49" charset="0"/>
              </a:rPr>
              <a:t>mi</a:t>
            </a:r>
            <a:r>
              <a:rPr lang="en-GB"/>
              <a:t>?</a:t>
            </a:r>
          </a:p>
          <a:p>
            <a:endParaRPr lang="en-GB" dirty="0"/>
          </a:p>
        </p:txBody>
      </p:sp>
    </p:spTree>
    <p:extLst>
      <p:ext uri="{BB962C8B-B14F-4D97-AF65-F5344CB8AC3E}">
        <p14:creationId xmlns:p14="http://schemas.microsoft.com/office/powerpoint/2010/main" val="555192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2F4E1F-163A-F7A5-CD15-F6AE8B25FDA3}"/>
              </a:ext>
            </a:extLst>
          </p:cNvPr>
          <p:cNvSpPr>
            <a:spLocks noGrp="1"/>
          </p:cNvSpPr>
          <p:nvPr>
            <p:ph type="title"/>
          </p:nvPr>
        </p:nvSpPr>
        <p:spPr/>
        <p:txBody>
          <a:bodyPr/>
          <a:lstStyle/>
          <a:p>
            <a:r>
              <a:rPr lang="en-GB"/>
              <a:t>Extras</a:t>
            </a:r>
          </a:p>
        </p:txBody>
      </p:sp>
      <p:sp>
        <p:nvSpPr>
          <p:cNvPr id="5" name="Text Placeholder 4">
            <a:extLst>
              <a:ext uri="{FF2B5EF4-FFF2-40B4-BE49-F238E27FC236}">
                <a16:creationId xmlns:a16="http://schemas.microsoft.com/office/drawing/2014/main" id="{2768F43C-832C-E985-ADBC-899C840510C7}"/>
              </a:ext>
            </a:extLst>
          </p:cNvPr>
          <p:cNvSpPr>
            <a:spLocks noGrp="1"/>
          </p:cNvSpPr>
          <p:nvPr>
            <p:ph type="body" idx="1"/>
          </p:nvPr>
        </p:nvSpPr>
        <p:spPr/>
        <p:txBody>
          <a:bodyPr/>
          <a:lstStyle/>
          <a:p>
            <a:endParaRPr lang="en-GB"/>
          </a:p>
        </p:txBody>
      </p:sp>
      <p:sp>
        <p:nvSpPr>
          <p:cNvPr id="3" name="Slide Number Placeholder 2">
            <a:extLst>
              <a:ext uri="{FF2B5EF4-FFF2-40B4-BE49-F238E27FC236}">
                <a16:creationId xmlns:a16="http://schemas.microsoft.com/office/drawing/2014/main" id="{7AF54532-8E15-0297-F7C5-1BD4260E5230}"/>
              </a:ext>
            </a:extLst>
          </p:cNvPr>
          <p:cNvSpPr>
            <a:spLocks noGrp="1"/>
          </p:cNvSpPr>
          <p:nvPr>
            <p:ph type="sldNum" sz="quarter" idx="4294967295"/>
          </p:nvPr>
        </p:nvSpPr>
        <p:spPr>
          <a:xfrm>
            <a:off x="8994775" y="6356350"/>
            <a:ext cx="3197225" cy="365125"/>
          </a:xfrm>
        </p:spPr>
        <p:txBody>
          <a:bodyPr/>
          <a:lstStyle/>
          <a:p>
            <a:fld id="{F6B5789B-E694-4680-A2C1-FB39E0578FB7}" type="slidenum">
              <a:rPr lang="en-GB" smtClean="0"/>
              <a:t>25</a:t>
            </a:fld>
            <a:endParaRPr lang="en-GB"/>
          </a:p>
        </p:txBody>
      </p:sp>
    </p:spTree>
    <p:extLst>
      <p:ext uri="{BB962C8B-B14F-4D97-AF65-F5344CB8AC3E}">
        <p14:creationId xmlns:p14="http://schemas.microsoft.com/office/powerpoint/2010/main" val="4106795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559654B3-50A5-94EB-0412-B6DA3834AAAB}"/>
              </a:ext>
            </a:extLst>
          </p:cNvPr>
          <p:cNvGrpSpPr/>
          <p:nvPr/>
        </p:nvGrpSpPr>
        <p:grpSpPr>
          <a:xfrm>
            <a:off x="1979613" y="1397000"/>
            <a:ext cx="8234362" cy="4573588"/>
            <a:chOff x="1979613" y="1397000"/>
            <a:chExt cx="8234362" cy="4573588"/>
          </a:xfrm>
        </p:grpSpPr>
        <p:sp>
          <p:nvSpPr>
            <p:cNvPr id="7" name="AutoShape 3">
              <a:extLst>
                <a:ext uri="{FF2B5EF4-FFF2-40B4-BE49-F238E27FC236}">
                  <a16:creationId xmlns:a16="http://schemas.microsoft.com/office/drawing/2014/main" id="{6FA8D211-D4BA-5010-F4F8-709935BB773D}"/>
                </a:ext>
              </a:extLst>
            </p:cNvPr>
            <p:cNvSpPr>
              <a:spLocks noChangeAspect="1" noChangeArrowheads="1" noTextEdit="1"/>
            </p:cNvSpPr>
            <p:nvPr/>
          </p:nvSpPr>
          <p:spPr bwMode="auto">
            <a:xfrm>
              <a:off x="1979613" y="1397000"/>
              <a:ext cx="82327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 name="Rectangle 5">
              <a:extLst>
                <a:ext uri="{FF2B5EF4-FFF2-40B4-BE49-F238E27FC236}">
                  <a16:creationId xmlns:a16="http://schemas.microsoft.com/office/drawing/2014/main" id="{AF95F5C0-E7E2-1BC7-DC1F-E11211BCF47D}"/>
                </a:ext>
              </a:extLst>
            </p:cNvPr>
            <p:cNvSpPr>
              <a:spLocks noChangeArrowheads="1"/>
            </p:cNvSpPr>
            <p:nvPr/>
          </p:nvSpPr>
          <p:spPr bwMode="auto">
            <a:xfrm>
              <a:off x="1979613" y="1397000"/>
              <a:ext cx="8234362" cy="4573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Rectangle 6">
              <a:extLst>
                <a:ext uri="{FF2B5EF4-FFF2-40B4-BE49-F238E27FC236}">
                  <a16:creationId xmlns:a16="http://schemas.microsoft.com/office/drawing/2014/main" id="{7DDC7F32-1725-A395-F2B6-E5316065FA34}"/>
                </a:ext>
              </a:extLst>
            </p:cNvPr>
            <p:cNvSpPr>
              <a:spLocks noChangeArrowheads="1"/>
            </p:cNvSpPr>
            <p:nvPr/>
          </p:nvSpPr>
          <p:spPr bwMode="auto">
            <a:xfrm>
              <a:off x="1981200" y="1398588"/>
              <a:ext cx="8231187" cy="4570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Rectangle 7">
              <a:extLst>
                <a:ext uri="{FF2B5EF4-FFF2-40B4-BE49-F238E27FC236}">
                  <a16:creationId xmlns:a16="http://schemas.microsoft.com/office/drawing/2014/main" id="{6560D0EA-3335-89B8-DA83-451B6C0A7C9F}"/>
                </a:ext>
              </a:extLst>
            </p:cNvPr>
            <p:cNvSpPr>
              <a:spLocks noChangeArrowheads="1"/>
            </p:cNvSpPr>
            <p:nvPr/>
          </p:nvSpPr>
          <p:spPr bwMode="auto">
            <a:xfrm>
              <a:off x="1985963" y="1403350"/>
              <a:ext cx="8221662" cy="4560888"/>
            </a:xfrm>
            <a:prstGeom prst="rect">
              <a:avLst/>
            </a:prstGeom>
            <a:noFill/>
            <a:ln w="95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Rectangle 8">
              <a:extLst>
                <a:ext uri="{FF2B5EF4-FFF2-40B4-BE49-F238E27FC236}">
                  <a16:creationId xmlns:a16="http://schemas.microsoft.com/office/drawing/2014/main" id="{0B4AE02A-8A91-8E49-8B34-5E11D0B7F994}"/>
                </a:ext>
              </a:extLst>
            </p:cNvPr>
            <p:cNvSpPr>
              <a:spLocks noChangeArrowheads="1"/>
            </p:cNvSpPr>
            <p:nvPr/>
          </p:nvSpPr>
          <p:spPr bwMode="auto">
            <a:xfrm>
              <a:off x="2722563" y="1498600"/>
              <a:ext cx="7388225" cy="37671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9">
              <a:extLst>
                <a:ext uri="{FF2B5EF4-FFF2-40B4-BE49-F238E27FC236}">
                  <a16:creationId xmlns:a16="http://schemas.microsoft.com/office/drawing/2014/main" id="{C92ED9F2-57E7-9509-E4B9-EC7C8306AC31}"/>
                </a:ext>
              </a:extLst>
            </p:cNvPr>
            <p:cNvSpPr>
              <a:spLocks/>
            </p:cNvSpPr>
            <p:nvPr/>
          </p:nvSpPr>
          <p:spPr bwMode="auto">
            <a:xfrm>
              <a:off x="2822575" y="1600200"/>
              <a:ext cx="7137400" cy="3562350"/>
            </a:xfrm>
            <a:custGeom>
              <a:avLst/>
              <a:gdLst>
                <a:gd name="T0" fmla="*/ 3855 w 4496"/>
                <a:gd name="T1" fmla="*/ 2210 h 2244"/>
                <a:gd name="T2" fmla="*/ 3649 w 4496"/>
                <a:gd name="T3" fmla="*/ 2174 h 2244"/>
                <a:gd name="T4" fmla="*/ 3514 w 4496"/>
                <a:gd name="T5" fmla="*/ 2138 h 2244"/>
                <a:gd name="T6" fmla="*/ 3411 w 4496"/>
                <a:gd name="T7" fmla="*/ 2102 h 2244"/>
                <a:gd name="T8" fmla="*/ 3325 w 4496"/>
                <a:gd name="T9" fmla="*/ 2066 h 2244"/>
                <a:gd name="T10" fmla="*/ 3251 w 4496"/>
                <a:gd name="T11" fmla="*/ 2030 h 2244"/>
                <a:gd name="T12" fmla="*/ 3185 w 4496"/>
                <a:gd name="T13" fmla="*/ 1994 h 2244"/>
                <a:gd name="T14" fmla="*/ 3126 w 4496"/>
                <a:gd name="T15" fmla="*/ 1958 h 2244"/>
                <a:gd name="T16" fmla="*/ 3071 w 4496"/>
                <a:gd name="T17" fmla="*/ 1922 h 2244"/>
                <a:gd name="T18" fmla="*/ 3020 w 4496"/>
                <a:gd name="T19" fmla="*/ 1886 h 2244"/>
                <a:gd name="T20" fmla="*/ 2972 w 4496"/>
                <a:gd name="T21" fmla="*/ 1850 h 2244"/>
                <a:gd name="T22" fmla="*/ 2927 w 4496"/>
                <a:gd name="T23" fmla="*/ 1815 h 2244"/>
                <a:gd name="T24" fmla="*/ 2883 w 4496"/>
                <a:gd name="T25" fmla="*/ 1779 h 2244"/>
                <a:gd name="T26" fmla="*/ 2842 w 4496"/>
                <a:gd name="T27" fmla="*/ 1743 h 2244"/>
                <a:gd name="T28" fmla="*/ 2802 w 4496"/>
                <a:gd name="T29" fmla="*/ 1707 h 2244"/>
                <a:gd name="T30" fmla="*/ 2763 w 4496"/>
                <a:gd name="T31" fmla="*/ 1671 h 2244"/>
                <a:gd name="T32" fmla="*/ 2726 w 4496"/>
                <a:gd name="T33" fmla="*/ 1635 h 2244"/>
                <a:gd name="T34" fmla="*/ 2689 w 4496"/>
                <a:gd name="T35" fmla="*/ 1599 h 2244"/>
                <a:gd name="T36" fmla="*/ 2654 w 4496"/>
                <a:gd name="T37" fmla="*/ 1563 h 2244"/>
                <a:gd name="T38" fmla="*/ 2619 w 4496"/>
                <a:gd name="T39" fmla="*/ 1527 h 2244"/>
                <a:gd name="T40" fmla="*/ 2585 w 4496"/>
                <a:gd name="T41" fmla="*/ 1491 h 2244"/>
                <a:gd name="T42" fmla="*/ 2551 w 4496"/>
                <a:gd name="T43" fmla="*/ 1455 h 2244"/>
                <a:gd name="T44" fmla="*/ 2518 w 4496"/>
                <a:gd name="T45" fmla="*/ 1419 h 2244"/>
                <a:gd name="T46" fmla="*/ 2485 w 4496"/>
                <a:gd name="T47" fmla="*/ 1383 h 2244"/>
                <a:gd name="T48" fmla="*/ 2453 w 4496"/>
                <a:gd name="T49" fmla="*/ 1347 h 2244"/>
                <a:gd name="T50" fmla="*/ 2421 w 4496"/>
                <a:gd name="T51" fmla="*/ 1311 h 2244"/>
                <a:gd name="T52" fmla="*/ 2389 w 4496"/>
                <a:gd name="T53" fmla="*/ 1276 h 2244"/>
                <a:gd name="T54" fmla="*/ 2358 w 4496"/>
                <a:gd name="T55" fmla="*/ 1240 h 2244"/>
                <a:gd name="T56" fmla="*/ 2326 w 4496"/>
                <a:gd name="T57" fmla="*/ 1204 h 2244"/>
                <a:gd name="T58" fmla="*/ 2295 w 4496"/>
                <a:gd name="T59" fmla="*/ 1168 h 2244"/>
                <a:gd name="T60" fmla="*/ 2264 w 4496"/>
                <a:gd name="T61" fmla="*/ 1132 h 2244"/>
                <a:gd name="T62" fmla="*/ 2233 w 4496"/>
                <a:gd name="T63" fmla="*/ 1096 h 2244"/>
                <a:gd name="T64" fmla="*/ 2201 w 4496"/>
                <a:gd name="T65" fmla="*/ 1060 h 2244"/>
                <a:gd name="T66" fmla="*/ 2170 w 4496"/>
                <a:gd name="T67" fmla="*/ 1024 h 2244"/>
                <a:gd name="T68" fmla="*/ 2138 w 4496"/>
                <a:gd name="T69" fmla="*/ 988 h 2244"/>
                <a:gd name="T70" fmla="*/ 2107 w 4496"/>
                <a:gd name="T71" fmla="*/ 952 h 2244"/>
                <a:gd name="T72" fmla="*/ 2075 w 4496"/>
                <a:gd name="T73" fmla="*/ 916 h 2244"/>
                <a:gd name="T74" fmla="*/ 2042 w 4496"/>
                <a:gd name="T75" fmla="*/ 880 h 2244"/>
                <a:gd name="T76" fmla="*/ 2010 w 4496"/>
                <a:gd name="T77" fmla="*/ 844 h 2244"/>
                <a:gd name="T78" fmla="*/ 1977 w 4496"/>
                <a:gd name="T79" fmla="*/ 808 h 2244"/>
                <a:gd name="T80" fmla="*/ 1943 w 4496"/>
                <a:gd name="T81" fmla="*/ 772 h 2244"/>
                <a:gd name="T82" fmla="*/ 1909 w 4496"/>
                <a:gd name="T83" fmla="*/ 737 h 2244"/>
                <a:gd name="T84" fmla="*/ 1875 w 4496"/>
                <a:gd name="T85" fmla="*/ 701 h 2244"/>
                <a:gd name="T86" fmla="*/ 1839 w 4496"/>
                <a:gd name="T87" fmla="*/ 665 h 2244"/>
                <a:gd name="T88" fmla="*/ 1803 w 4496"/>
                <a:gd name="T89" fmla="*/ 629 h 2244"/>
                <a:gd name="T90" fmla="*/ 1766 w 4496"/>
                <a:gd name="T91" fmla="*/ 593 h 2244"/>
                <a:gd name="T92" fmla="*/ 1728 w 4496"/>
                <a:gd name="T93" fmla="*/ 557 h 2244"/>
                <a:gd name="T94" fmla="*/ 1689 w 4496"/>
                <a:gd name="T95" fmla="*/ 521 h 2244"/>
                <a:gd name="T96" fmla="*/ 1648 w 4496"/>
                <a:gd name="T97" fmla="*/ 485 h 2244"/>
                <a:gd name="T98" fmla="*/ 1606 w 4496"/>
                <a:gd name="T99" fmla="*/ 449 h 2244"/>
                <a:gd name="T100" fmla="*/ 1562 w 4496"/>
                <a:gd name="T101" fmla="*/ 413 h 2244"/>
                <a:gd name="T102" fmla="*/ 1515 w 4496"/>
                <a:gd name="T103" fmla="*/ 377 h 2244"/>
                <a:gd name="T104" fmla="*/ 1466 w 4496"/>
                <a:gd name="T105" fmla="*/ 341 h 2244"/>
                <a:gd name="T106" fmla="*/ 1414 w 4496"/>
                <a:gd name="T107" fmla="*/ 305 h 2244"/>
                <a:gd name="T108" fmla="*/ 1359 w 4496"/>
                <a:gd name="T109" fmla="*/ 269 h 2244"/>
                <a:gd name="T110" fmla="*/ 1298 w 4496"/>
                <a:gd name="T111" fmla="*/ 233 h 2244"/>
                <a:gd name="T112" fmla="*/ 1232 w 4496"/>
                <a:gd name="T113" fmla="*/ 198 h 2244"/>
                <a:gd name="T114" fmla="*/ 1157 w 4496"/>
                <a:gd name="T115" fmla="*/ 162 h 2244"/>
                <a:gd name="T116" fmla="*/ 1070 w 4496"/>
                <a:gd name="T117" fmla="*/ 126 h 2244"/>
                <a:gd name="T118" fmla="*/ 965 w 4496"/>
                <a:gd name="T119" fmla="*/ 90 h 2244"/>
                <a:gd name="T120" fmla="*/ 825 w 4496"/>
                <a:gd name="T121" fmla="*/ 54 h 2244"/>
                <a:gd name="T122" fmla="*/ 592 w 4496"/>
                <a:gd name="T123" fmla="*/ 18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96" h="2244">
                  <a:moveTo>
                    <a:pt x="4496" y="2244"/>
                  </a:moveTo>
                  <a:lnTo>
                    <a:pt x="4356" y="2241"/>
                  </a:lnTo>
                  <a:lnTo>
                    <a:pt x="4269" y="2239"/>
                  </a:lnTo>
                  <a:lnTo>
                    <a:pt x="4204" y="2237"/>
                  </a:lnTo>
                  <a:lnTo>
                    <a:pt x="4153" y="2234"/>
                  </a:lnTo>
                  <a:lnTo>
                    <a:pt x="4109" y="2232"/>
                  </a:lnTo>
                  <a:lnTo>
                    <a:pt x="4072" y="2230"/>
                  </a:lnTo>
                  <a:lnTo>
                    <a:pt x="4039" y="2228"/>
                  </a:lnTo>
                  <a:lnTo>
                    <a:pt x="4009" y="2226"/>
                  </a:lnTo>
                  <a:lnTo>
                    <a:pt x="3982" y="2223"/>
                  </a:lnTo>
                  <a:lnTo>
                    <a:pt x="3957" y="2221"/>
                  </a:lnTo>
                  <a:lnTo>
                    <a:pt x="3934" y="2219"/>
                  </a:lnTo>
                  <a:lnTo>
                    <a:pt x="3912" y="2216"/>
                  </a:lnTo>
                  <a:lnTo>
                    <a:pt x="3892" y="2214"/>
                  </a:lnTo>
                  <a:lnTo>
                    <a:pt x="3873" y="2212"/>
                  </a:lnTo>
                  <a:lnTo>
                    <a:pt x="3855" y="2210"/>
                  </a:lnTo>
                  <a:lnTo>
                    <a:pt x="3838" y="2208"/>
                  </a:lnTo>
                  <a:lnTo>
                    <a:pt x="3822" y="2205"/>
                  </a:lnTo>
                  <a:lnTo>
                    <a:pt x="3806" y="2203"/>
                  </a:lnTo>
                  <a:lnTo>
                    <a:pt x="3791" y="2201"/>
                  </a:lnTo>
                  <a:lnTo>
                    <a:pt x="3777" y="2199"/>
                  </a:lnTo>
                  <a:lnTo>
                    <a:pt x="3764" y="2196"/>
                  </a:lnTo>
                  <a:lnTo>
                    <a:pt x="3750" y="2194"/>
                  </a:lnTo>
                  <a:lnTo>
                    <a:pt x="3738" y="2192"/>
                  </a:lnTo>
                  <a:lnTo>
                    <a:pt x="3725" y="2190"/>
                  </a:lnTo>
                  <a:lnTo>
                    <a:pt x="3713" y="2187"/>
                  </a:lnTo>
                  <a:lnTo>
                    <a:pt x="3702" y="2185"/>
                  </a:lnTo>
                  <a:lnTo>
                    <a:pt x="3690" y="2183"/>
                  </a:lnTo>
                  <a:lnTo>
                    <a:pt x="3680" y="2181"/>
                  </a:lnTo>
                  <a:lnTo>
                    <a:pt x="3669" y="2178"/>
                  </a:lnTo>
                  <a:lnTo>
                    <a:pt x="3659" y="2176"/>
                  </a:lnTo>
                  <a:lnTo>
                    <a:pt x="3649" y="2174"/>
                  </a:lnTo>
                  <a:lnTo>
                    <a:pt x="3639" y="2172"/>
                  </a:lnTo>
                  <a:lnTo>
                    <a:pt x="3629" y="2169"/>
                  </a:lnTo>
                  <a:lnTo>
                    <a:pt x="3620" y="2167"/>
                  </a:lnTo>
                  <a:lnTo>
                    <a:pt x="3611" y="2165"/>
                  </a:lnTo>
                  <a:lnTo>
                    <a:pt x="3602" y="2163"/>
                  </a:lnTo>
                  <a:lnTo>
                    <a:pt x="3593" y="2160"/>
                  </a:lnTo>
                  <a:lnTo>
                    <a:pt x="3584" y="2158"/>
                  </a:lnTo>
                  <a:lnTo>
                    <a:pt x="3576" y="2156"/>
                  </a:lnTo>
                  <a:lnTo>
                    <a:pt x="3568" y="2154"/>
                  </a:lnTo>
                  <a:lnTo>
                    <a:pt x="3560" y="2151"/>
                  </a:lnTo>
                  <a:lnTo>
                    <a:pt x="3552" y="2149"/>
                  </a:lnTo>
                  <a:lnTo>
                    <a:pt x="3544" y="2147"/>
                  </a:lnTo>
                  <a:lnTo>
                    <a:pt x="3536" y="2145"/>
                  </a:lnTo>
                  <a:lnTo>
                    <a:pt x="3529" y="2142"/>
                  </a:lnTo>
                  <a:lnTo>
                    <a:pt x="3521" y="2140"/>
                  </a:lnTo>
                  <a:lnTo>
                    <a:pt x="3514" y="2138"/>
                  </a:lnTo>
                  <a:lnTo>
                    <a:pt x="3507" y="2136"/>
                  </a:lnTo>
                  <a:lnTo>
                    <a:pt x="3500" y="2133"/>
                  </a:lnTo>
                  <a:lnTo>
                    <a:pt x="3493" y="2131"/>
                  </a:lnTo>
                  <a:lnTo>
                    <a:pt x="3486" y="2129"/>
                  </a:lnTo>
                  <a:lnTo>
                    <a:pt x="3479" y="2127"/>
                  </a:lnTo>
                  <a:lnTo>
                    <a:pt x="3473" y="2124"/>
                  </a:lnTo>
                  <a:lnTo>
                    <a:pt x="3466" y="2122"/>
                  </a:lnTo>
                  <a:lnTo>
                    <a:pt x="3459" y="2120"/>
                  </a:lnTo>
                  <a:lnTo>
                    <a:pt x="3453" y="2118"/>
                  </a:lnTo>
                  <a:lnTo>
                    <a:pt x="3447" y="2115"/>
                  </a:lnTo>
                  <a:lnTo>
                    <a:pt x="3441" y="2113"/>
                  </a:lnTo>
                  <a:lnTo>
                    <a:pt x="3434" y="2111"/>
                  </a:lnTo>
                  <a:lnTo>
                    <a:pt x="3428" y="2109"/>
                  </a:lnTo>
                  <a:lnTo>
                    <a:pt x="3422" y="2106"/>
                  </a:lnTo>
                  <a:lnTo>
                    <a:pt x="3416" y="2104"/>
                  </a:lnTo>
                  <a:lnTo>
                    <a:pt x="3411" y="2102"/>
                  </a:lnTo>
                  <a:lnTo>
                    <a:pt x="3405" y="2100"/>
                  </a:lnTo>
                  <a:lnTo>
                    <a:pt x="3399" y="2098"/>
                  </a:lnTo>
                  <a:lnTo>
                    <a:pt x="3394" y="2095"/>
                  </a:lnTo>
                  <a:lnTo>
                    <a:pt x="3388" y="2093"/>
                  </a:lnTo>
                  <a:lnTo>
                    <a:pt x="3382" y="2091"/>
                  </a:lnTo>
                  <a:lnTo>
                    <a:pt x="3377" y="2088"/>
                  </a:lnTo>
                  <a:lnTo>
                    <a:pt x="3371" y="2086"/>
                  </a:lnTo>
                  <a:lnTo>
                    <a:pt x="3366" y="2084"/>
                  </a:lnTo>
                  <a:lnTo>
                    <a:pt x="3361" y="2082"/>
                  </a:lnTo>
                  <a:lnTo>
                    <a:pt x="3356" y="2080"/>
                  </a:lnTo>
                  <a:lnTo>
                    <a:pt x="3350" y="2077"/>
                  </a:lnTo>
                  <a:lnTo>
                    <a:pt x="3345" y="2075"/>
                  </a:lnTo>
                  <a:lnTo>
                    <a:pt x="3340" y="2073"/>
                  </a:lnTo>
                  <a:lnTo>
                    <a:pt x="3335" y="2070"/>
                  </a:lnTo>
                  <a:lnTo>
                    <a:pt x="3330" y="2068"/>
                  </a:lnTo>
                  <a:lnTo>
                    <a:pt x="3325" y="2066"/>
                  </a:lnTo>
                  <a:lnTo>
                    <a:pt x="3320" y="2064"/>
                  </a:lnTo>
                  <a:lnTo>
                    <a:pt x="3315" y="2062"/>
                  </a:lnTo>
                  <a:lnTo>
                    <a:pt x="3310" y="2059"/>
                  </a:lnTo>
                  <a:lnTo>
                    <a:pt x="3306" y="2057"/>
                  </a:lnTo>
                  <a:lnTo>
                    <a:pt x="3301" y="2055"/>
                  </a:lnTo>
                  <a:lnTo>
                    <a:pt x="3296" y="2052"/>
                  </a:lnTo>
                  <a:lnTo>
                    <a:pt x="3292" y="2050"/>
                  </a:lnTo>
                  <a:lnTo>
                    <a:pt x="3287" y="2048"/>
                  </a:lnTo>
                  <a:lnTo>
                    <a:pt x="3282" y="2046"/>
                  </a:lnTo>
                  <a:lnTo>
                    <a:pt x="3278" y="2044"/>
                  </a:lnTo>
                  <a:lnTo>
                    <a:pt x="3273" y="2041"/>
                  </a:lnTo>
                  <a:lnTo>
                    <a:pt x="3269" y="2039"/>
                  </a:lnTo>
                  <a:lnTo>
                    <a:pt x="3264" y="2037"/>
                  </a:lnTo>
                  <a:lnTo>
                    <a:pt x="3260" y="2034"/>
                  </a:lnTo>
                  <a:lnTo>
                    <a:pt x="3256" y="2032"/>
                  </a:lnTo>
                  <a:lnTo>
                    <a:pt x="3251" y="2030"/>
                  </a:lnTo>
                  <a:lnTo>
                    <a:pt x="3247" y="2028"/>
                  </a:lnTo>
                  <a:lnTo>
                    <a:pt x="3243" y="2026"/>
                  </a:lnTo>
                  <a:lnTo>
                    <a:pt x="3238" y="2023"/>
                  </a:lnTo>
                  <a:lnTo>
                    <a:pt x="3234" y="2021"/>
                  </a:lnTo>
                  <a:lnTo>
                    <a:pt x="3230" y="2019"/>
                  </a:lnTo>
                  <a:lnTo>
                    <a:pt x="3226" y="2017"/>
                  </a:lnTo>
                  <a:lnTo>
                    <a:pt x="3222" y="2014"/>
                  </a:lnTo>
                  <a:lnTo>
                    <a:pt x="3218" y="2012"/>
                  </a:lnTo>
                  <a:lnTo>
                    <a:pt x="3213" y="2010"/>
                  </a:lnTo>
                  <a:lnTo>
                    <a:pt x="3209" y="2008"/>
                  </a:lnTo>
                  <a:lnTo>
                    <a:pt x="3205" y="2005"/>
                  </a:lnTo>
                  <a:lnTo>
                    <a:pt x="3201" y="2003"/>
                  </a:lnTo>
                  <a:lnTo>
                    <a:pt x="3197" y="2001"/>
                  </a:lnTo>
                  <a:lnTo>
                    <a:pt x="3193" y="1999"/>
                  </a:lnTo>
                  <a:lnTo>
                    <a:pt x="3189" y="1997"/>
                  </a:lnTo>
                  <a:lnTo>
                    <a:pt x="3185" y="1994"/>
                  </a:lnTo>
                  <a:lnTo>
                    <a:pt x="3182" y="1992"/>
                  </a:lnTo>
                  <a:lnTo>
                    <a:pt x="3178" y="1990"/>
                  </a:lnTo>
                  <a:lnTo>
                    <a:pt x="3174" y="1987"/>
                  </a:lnTo>
                  <a:lnTo>
                    <a:pt x="3170" y="1985"/>
                  </a:lnTo>
                  <a:lnTo>
                    <a:pt x="3166" y="1983"/>
                  </a:lnTo>
                  <a:lnTo>
                    <a:pt x="3163" y="1981"/>
                  </a:lnTo>
                  <a:lnTo>
                    <a:pt x="3159" y="1979"/>
                  </a:lnTo>
                  <a:lnTo>
                    <a:pt x="3155" y="1976"/>
                  </a:lnTo>
                  <a:lnTo>
                    <a:pt x="3151" y="1974"/>
                  </a:lnTo>
                  <a:lnTo>
                    <a:pt x="3148" y="1972"/>
                  </a:lnTo>
                  <a:lnTo>
                    <a:pt x="3144" y="1969"/>
                  </a:lnTo>
                  <a:lnTo>
                    <a:pt x="3140" y="1967"/>
                  </a:lnTo>
                  <a:lnTo>
                    <a:pt x="3137" y="1965"/>
                  </a:lnTo>
                  <a:lnTo>
                    <a:pt x="3133" y="1963"/>
                  </a:lnTo>
                  <a:lnTo>
                    <a:pt x="3129" y="1961"/>
                  </a:lnTo>
                  <a:lnTo>
                    <a:pt x="3126" y="1958"/>
                  </a:lnTo>
                  <a:lnTo>
                    <a:pt x="3122" y="1956"/>
                  </a:lnTo>
                  <a:lnTo>
                    <a:pt x="3119" y="1954"/>
                  </a:lnTo>
                  <a:lnTo>
                    <a:pt x="3115" y="1951"/>
                  </a:lnTo>
                  <a:lnTo>
                    <a:pt x="3112" y="1949"/>
                  </a:lnTo>
                  <a:lnTo>
                    <a:pt x="3108" y="1947"/>
                  </a:lnTo>
                  <a:lnTo>
                    <a:pt x="3105" y="1945"/>
                  </a:lnTo>
                  <a:lnTo>
                    <a:pt x="3101" y="1942"/>
                  </a:lnTo>
                  <a:lnTo>
                    <a:pt x="3098" y="1940"/>
                  </a:lnTo>
                  <a:lnTo>
                    <a:pt x="3095" y="1938"/>
                  </a:lnTo>
                  <a:lnTo>
                    <a:pt x="3091" y="1936"/>
                  </a:lnTo>
                  <a:lnTo>
                    <a:pt x="3088" y="1933"/>
                  </a:lnTo>
                  <a:lnTo>
                    <a:pt x="3084" y="1931"/>
                  </a:lnTo>
                  <a:lnTo>
                    <a:pt x="3081" y="1929"/>
                  </a:lnTo>
                  <a:lnTo>
                    <a:pt x="3078" y="1927"/>
                  </a:lnTo>
                  <a:lnTo>
                    <a:pt x="3074" y="1924"/>
                  </a:lnTo>
                  <a:lnTo>
                    <a:pt x="3071" y="1922"/>
                  </a:lnTo>
                  <a:lnTo>
                    <a:pt x="3068" y="1920"/>
                  </a:lnTo>
                  <a:lnTo>
                    <a:pt x="3065" y="1918"/>
                  </a:lnTo>
                  <a:lnTo>
                    <a:pt x="3061" y="1916"/>
                  </a:lnTo>
                  <a:lnTo>
                    <a:pt x="3058" y="1913"/>
                  </a:lnTo>
                  <a:lnTo>
                    <a:pt x="3055" y="1911"/>
                  </a:lnTo>
                  <a:lnTo>
                    <a:pt x="3051" y="1909"/>
                  </a:lnTo>
                  <a:lnTo>
                    <a:pt x="3048" y="1906"/>
                  </a:lnTo>
                  <a:lnTo>
                    <a:pt x="3045" y="1904"/>
                  </a:lnTo>
                  <a:lnTo>
                    <a:pt x="3042" y="1902"/>
                  </a:lnTo>
                  <a:lnTo>
                    <a:pt x="3039" y="1900"/>
                  </a:lnTo>
                  <a:lnTo>
                    <a:pt x="3036" y="1898"/>
                  </a:lnTo>
                  <a:lnTo>
                    <a:pt x="3032" y="1895"/>
                  </a:lnTo>
                  <a:lnTo>
                    <a:pt x="3029" y="1893"/>
                  </a:lnTo>
                  <a:lnTo>
                    <a:pt x="3026" y="1891"/>
                  </a:lnTo>
                  <a:lnTo>
                    <a:pt x="3023" y="1889"/>
                  </a:lnTo>
                  <a:lnTo>
                    <a:pt x="3020" y="1886"/>
                  </a:lnTo>
                  <a:lnTo>
                    <a:pt x="3017" y="1884"/>
                  </a:lnTo>
                  <a:lnTo>
                    <a:pt x="3014" y="1882"/>
                  </a:lnTo>
                  <a:lnTo>
                    <a:pt x="3011" y="1880"/>
                  </a:lnTo>
                  <a:lnTo>
                    <a:pt x="3008" y="1877"/>
                  </a:lnTo>
                  <a:lnTo>
                    <a:pt x="3005" y="1875"/>
                  </a:lnTo>
                  <a:lnTo>
                    <a:pt x="3002" y="1873"/>
                  </a:lnTo>
                  <a:lnTo>
                    <a:pt x="2999" y="1871"/>
                  </a:lnTo>
                  <a:lnTo>
                    <a:pt x="2996" y="1868"/>
                  </a:lnTo>
                  <a:lnTo>
                    <a:pt x="2993" y="1866"/>
                  </a:lnTo>
                  <a:lnTo>
                    <a:pt x="2990" y="1864"/>
                  </a:lnTo>
                  <a:lnTo>
                    <a:pt x="2987" y="1862"/>
                  </a:lnTo>
                  <a:lnTo>
                    <a:pt x="2984" y="1859"/>
                  </a:lnTo>
                  <a:lnTo>
                    <a:pt x="2981" y="1857"/>
                  </a:lnTo>
                  <a:lnTo>
                    <a:pt x="2978" y="1855"/>
                  </a:lnTo>
                  <a:lnTo>
                    <a:pt x="2975" y="1853"/>
                  </a:lnTo>
                  <a:lnTo>
                    <a:pt x="2972" y="1850"/>
                  </a:lnTo>
                  <a:lnTo>
                    <a:pt x="2969" y="1848"/>
                  </a:lnTo>
                  <a:lnTo>
                    <a:pt x="2966" y="1846"/>
                  </a:lnTo>
                  <a:lnTo>
                    <a:pt x="2963" y="1844"/>
                  </a:lnTo>
                  <a:lnTo>
                    <a:pt x="2960" y="1841"/>
                  </a:lnTo>
                  <a:lnTo>
                    <a:pt x="2958" y="1839"/>
                  </a:lnTo>
                  <a:lnTo>
                    <a:pt x="2955" y="1837"/>
                  </a:lnTo>
                  <a:lnTo>
                    <a:pt x="2952" y="1835"/>
                  </a:lnTo>
                  <a:lnTo>
                    <a:pt x="2949" y="1833"/>
                  </a:lnTo>
                  <a:lnTo>
                    <a:pt x="2946" y="1830"/>
                  </a:lnTo>
                  <a:lnTo>
                    <a:pt x="2943" y="1828"/>
                  </a:lnTo>
                  <a:lnTo>
                    <a:pt x="2940" y="1826"/>
                  </a:lnTo>
                  <a:lnTo>
                    <a:pt x="2938" y="1823"/>
                  </a:lnTo>
                  <a:lnTo>
                    <a:pt x="2935" y="1821"/>
                  </a:lnTo>
                  <a:lnTo>
                    <a:pt x="2932" y="1819"/>
                  </a:lnTo>
                  <a:lnTo>
                    <a:pt x="2929" y="1817"/>
                  </a:lnTo>
                  <a:lnTo>
                    <a:pt x="2927" y="1815"/>
                  </a:lnTo>
                  <a:lnTo>
                    <a:pt x="2924" y="1812"/>
                  </a:lnTo>
                  <a:lnTo>
                    <a:pt x="2921" y="1810"/>
                  </a:lnTo>
                  <a:lnTo>
                    <a:pt x="2918" y="1808"/>
                  </a:lnTo>
                  <a:lnTo>
                    <a:pt x="2915" y="1806"/>
                  </a:lnTo>
                  <a:lnTo>
                    <a:pt x="2913" y="1803"/>
                  </a:lnTo>
                  <a:lnTo>
                    <a:pt x="2910" y="1801"/>
                  </a:lnTo>
                  <a:lnTo>
                    <a:pt x="2907" y="1799"/>
                  </a:lnTo>
                  <a:lnTo>
                    <a:pt x="2905" y="1797"/>
                  </a:lnTo>
                  <a:lnTo>
                    <a:pt x="2902" y="1794"/>
                  </a:lnTo>
                  <a:lnTo>
                    <a:pt x="2899" y="1792"/>
                  </a:lnTo>
                  <a:lnTo>
                    <a:pt x="2897" y="1790"/>
                  </a:lnTo>
                  <a:lnTo>
                    <a:pt x="2894" y="1788"/>
                  </a:lnTo>
                  <a:lnTo>
                    <a:pt x="2891" y="1785"/>
                  </a:lnTo>
                  <a:lnTo>
                    <a:pt x="2888" y="1783"/>
                  </a:lnTo>
                  <a:lnTo>
                    <a:pt x="2886" y="1781"/>
                  </a:lnTo>
                  <a:lnTo>
                    <a:pt x="2883" y="1779"/>
                  </a:lnTo>
                  <a:lnTo>
                    <a:pt x="2880" y="1776"/>
                  </a:lnTo>
                  <a:lnTo>
                    <a:pt x="2878" y="1774"/>
                  </a:lnTo>
                  <a:lnTo>
                    <a:pt x="2875" y="1772"/>
                  </a:lnTo>
                  <a:lnTo>
                    <a:pt x="2873" y="1770"/>
                  </a:lnTo>
                  <a:lnTo>
                    <a:pt x="2870" y="1767"/>
                  </a:lnTo>
                  <a:lnTo>
                    <a:pt x="2867" y="1765"/>
                  </a:lnTo>
                  <a:lnTo>
                    <a:pt x="2865" y="1763"/>
                  </a:lnTo>
                  <a:lnTo>
                    <a:pt x="2862" y="1761"/>
                  </a:lnTo>
                  <a:lnTo>
                    <a:pt x="2860" y="1758"/>
                  </a:lnTo>
                  <a:lnTo>
                    <a:pt x="2857" y="1756"/>
                  </a:lnTo>
                  <a:lnTo>
                    <a:pt x="2855" y="1754"/>
                  </a:lnTo>
                  <a:lnTo>
                    <a:pt x="2852" y="1752"/>
                  </a:lnTo>
                  <a:lnTo>
                    <a:pt x="2849" y="1749"/>
                  </a:lnTo>
                  <a:lnTo>
                    <a:pt x="2847" y="1747"/>
                  </a:lnTo>
                  <a:lnTo>
                    <a:pt x="2844" y="1745"/>
                  </a:lnTo>
                  <a:lnTo>
                    <a:pt x="2842" y="1743"/>
                  </a:lnTo>
                  <a:lnTo>
                    <a:pt x="2839" y="1740"/>
                  </a:lnTo>
                  <a:lnTo>
                    <a:pt x="2836" y="1738"/>
                  </a:lnTo>
                  <a:lnTo>
                    <a:pt x="2834" y="1736"/>
                  </a:lnTo>
                  <a:lnTo>
                    <a:pt x="2832" y="1734"/>
                  </a:lnTo>
                  <a:lnTo>
                    <a:pt x="2829" y="1731"/>
                  </a:lnTo>
                  <a:lnTo>
                    <a:pt x="2827" y="1729"/>
                  </a:lnTo>
                  <a:lnTo>
                    <a:pt x="2824" y="1727"/>
                  </a:lnTo>
                  <a:lnTo>
                    <a:pt x="2822" y="1725"/>
                  </a:lnTo>
                  <a:lnTo>
                    <a:pt x="2819" y="1722"/>
                  </a:lnTo>
                  <a:lnTo>
                    <a:pt x="2817" y="1720"/>
                  </a:lnTo>
                  <a:lnTo>
                    <a:pt x="2814" y="1718"/>
                  </a:lnTo>
                  <a:lnTo>
                    <a:pt x="2812" y="1716"/>
                  </a:lnTo>
                  <a:lnTo>
                    <a:pt x="2809" y="1713"/>
                  </a:lnTo>
                  <a:lnTo>
                    <a:pt x="2807" y="1711"/>
                  </a:lnTo>
                  <a:lnTo>
                    <a:pt x="2804" y="1709"/>
                  </a:lnTo>
                  <a:lnTo>
                    <a:pt x="2802" y="1707"/>
                  </a:lnTo>
                  <a:lnTo>
                    <a:pt x="2799" y="1705"/>
                  </a:lnTo>
                  <a:lnTo>
                    <a:pt x="2797" y="1702"/>
                  </a:lnTo>
                  <a:lnTo>
                    <a:pt x="2794" y="1700"/>
                  </a:lnTo>
                  <a:lnTo>
                    <a:pt x="2792" y="1698"/>
                  </a:lnTo>
                  <a:lnTo>
                    <a:pt x="2789" y="1695"/>
                  </a:lnTo>
                  <a:lnTo>
                    <a:pt x="2787" y="1693"/>
                  </a:lnTo>
                  <a:lnTo>
                    <a:pt x="2785" y="1691"/>
                  </a:lnTo>
                  <a:lnTo>
                    <a:pt x="2782" y="1689"/>
                  </a:lnTo>
                  <a:lnTo>
                    <a:pt x="2780" y="1687"/>
                  </a:lnTo>
                  <a:lnTo>
                    <a:pt x="2777" y="1684"/>
                  </a:lnTo>
                  <a:lnTo>
                    <a:pt x="2775" y="1682"/>
                  </a:lnTo>
                  <a:lnTo>
                    <a:pt x="2773" y="1680"/>
                  </a:lnTo>
                  <a:lnTo>
                    <a:pt x="2770" y="1677"/>
                  </a:lnTo>
                  <a:lnTo>
                    <a:pt x="2768" y="1675"/>
                  </a:lnTo>
                  <a:lnTo>
                    <a:pt x="2765" y="1673"/>
                  </a:lnTo>
                  <a:lnTo>
                    <a:pt x="2763" y="1671"/>
                  </a:lnTo>
                  <a:lnTo>
                    <a:pt x="2761" y="1669"/>
                  </a:lnTo>
                  <a:lnTo>
                    <a:pt x="2758" y="1666"/>
                  </a:lnTo>
                  <a:lnTo>
                    <a:pt x="2756" y="1664"/>
                  </a:lnTo>
                  <a:lnTo>
                    <a:pt x="2754" y="1662"/>
                  </a:lnTo>
                  <a:lnTo>
                    <a:pt x="2751" y="1659"/>
                  </a:lnTo>
                  <a:lnTo>
                    <a:pt x="2749" y="1657"/>
                  </a:lnTo>
                  <a:lnTo>
                    <a:pt x="2746" y="1655"/>
                  </a:lnTo>
                  <a:lnTo>
                    <a:pt x="2744" y="1653"/>
                  </a:lnTo>
                  <a:lnTo>
                    <a:pt x="2742" y="1651"/>
                  </a:lnTo>
                  <a:lnTo>
                    <a:pt x="2739" y="1648"/>
                  </a:lnTo>
                  <a:lnTo>
                    <a:pt x="2737" y="1646"/>
                  </a:lnTo>
                  <a:lnTo>
                    <a:pt x="2735" y="1644"/>
                  </a:lnTo>
                  <a:lnTo>
                    <a:pt x="2733" y="1642"/>
                  </a:lnTo>
                  <a:lnTo>
                    <a:pt x="2730" y="1639"/>
                  </a:lnTo>
                  <a:lnTo>
                    <a:pt x="2728" y="1637"/>
                  </a:lnTo>
                  <a:lnTo>
                    <a:pt x="2726" y="1635"/>
                  </a:lnTo>
                  <a:lnTo>
                    <a:pt x="2723" y="1633"/>
                  </a:lnTo>
                  <a:lnTo>
                    <a:pt x="2721" y="1630"/>
                  </a:lnTo>
                  <a:lnTo>
                    <a:pt x="2719" y="1628"/>
                  </a:lnTo>
                  <a:lnTo>
                    <a:pt x="2716" y="1626"/>
                  </a:lnTo>
                  <a:lnTo>
                    <a:pt x="2714" y="1624"/>
                  </a:lnTo>
                  <a:lnTo>
                    <a:pt x="2712" y="1622"/>
                  </a:lnTo>
                  <a:lnTo>
                    <a:pt x="2709" y="1619"/>
                  </a:lnTo>
                  <a:lnTo>
                    <a:pt x="2707" y="1617"/>
                  </a:lnTo>
                  <a:lnTo>
                    <a:pt x="2705" y="1615"/>
                  </a:lnTo>
                  <a:lnTo>
                    <a:pt x="2703" y="1612"/>
                  </a:lnTo>
                  <a:lnTo>
                    <a:pt x="2701" y="1610"/>
                  </a:lnTo>
                  <a:lnTo>
                    <a:pt x="2698" y="1608"/>
                  </a:lnTo>
                  <a:lnTo>
                    <a:pt x="2696" y="1606"/>
                  </a:lnTo>
                  <a:lnTo>
                    <a:pt x="2694" y="1604"/>
                  </a:lnTo>
                  <a:lnTo>
                    <a:pt x="2691" y="1601"/>
                  </a:lnTo>
                  <a:lnTo>
                    <a:pt x="2689" y="1599"/>
                  </a:lnTo>
                  <a:lnTo>
                    <a:pt x="2687" y="1597"/>
                  </a:lnTo>
                  <a:lnTo>
                    <a:pt x="2685" y="1594"/>
                  </a:lnTo>
                  <a:lnTo>
                    <a:pt x="2682" y="1592"/>
                  </a:lnTo>
                  <a:lnTo>
                    <a:pt x="2680" y="1590"/>
                  </a:lnTo>
                  <a:lnTo>
                    <a:pt x="2678" y="1588"/>
                  </a:lnTo>
                  <a:lnTo>
                    <a:pt x="2676" y="1585"/>
                  </a:lnTo>
                  <a:lnTo>
                    <a:pt x="2673" y="1583"/>
                  </a:lnTo>
                  <a:lnTo>
                    <a:pt x="2671" y="1581"/>
                  </a:lnTo>
                  <a:lnTo>
                    <a:pt x="2669" y="1579"/>
                  </a:lnTo>
                  <a:lnTo>
                    <a:pt x="2667" y="1576"/>
                  </a:lnTo>
                  <a:lnTo>
                    <a:pt x="2665" y="1574"/>
                  </a:lnTo>
                  <a:lnTo>
                    <a:pt x="2662" y="1572"/>
                  </a:lnTo>
                  <a:lnTo>
                    <a:pt x="2660" y="1570"/>
                  </a:lnTo>
                  <a:lnTo>
                    <a:pt x="2658" y="1567"/>
                  </a:lnTo>
                  <a:lnTo>
                    <a:pt x="2656" y="1565"/>
                  </a:lnTo>
                  <a:lnTo>
                    <a:pt x="2654" y="1563"/>
                  </a:lnTo>
                  <a:lnTo>
                    <a:pt x="2651" y="1561"/>
                  </a:lnTo>
                  <a:lnTo>
                    <a:pt x="2649" y="1558"/>
                  </a:lnTo>
                  <a:lnTo>
                    <a:pt x="2647" y="1556"/>
                  </a:lnTo>
                  <a:lnTo>
                    <a:pt x="2645" y="1554"/>
                  </a:lnTo>
                  <a:lnTo>
                    <a:pt x="2643" y="1552"/>
                  </a:lnTo>
                  <a:lnTo>
                    <a:pt x="2640" y="1549"/>
                  </a:lnTo>
                  <a:lnTo>
                    <a:pt x="2638" y="1547"/>
                  </a:lnTo>
                  <a:lnTo>
                    <a:pt x="2636" y="1545"/>
                  </a:lnTo>
                  <a:lnTo>
                    <a:pt x="2634" y="1543"/>
                  </a:lnTo>
                  <a:lnTo>
                    <a:pt x="2632" y="1541"/>
                  </a:lnTo>
                  <a:lnTo>
                    <a:pt x="2630" y="1538"/>
                  </a:lnTo>
                  <a:lnTo>
                    <a:pt x="2627" y="1536"/>
                  </a:lnTo>
                  <a:lnTo>
                    <a:pt x="2625" y="1534"/>
                  </a:lnTo>
                  <a:lnTo>
                    <a:pt x="2623" y="1531"/>
                  </a:lnTo>
                  <a:lnTo>
                    <a:pt x="2621" y="1529"/>
                  </a:lnTo>
                  <a:lnTo>
                    <a:pt x="2619" y="1527"/>
                  </a:lnTo>
                  <a:lnTo>
                    <a:pt x="2617" y="1525"/>
                  </a:lnTo>
                  <a:lnTo>
                    <a:pt x="2614" y="1523"/>
                  </a:lnTo>
                  <a:lnTo>
                    <a:pt x="2612" y="1520"/>
                  </a:lnTo>
                  <a:lnTo>
                    <a:pt x="2610" y="1518"/>
                  </a:lnTo>
                  <a:lnTo>
                    <a:pt x="2608" y="1516"/>
                  </a:lnTo>
                  <a:lnTo>
                    <a:pt x="2606" y="1513"/>
                  </a:lnTo>
                  <a:lnTo>
                    <a:pt x="2604" y="1511"/>
                  </a:lnTo>
                  <a:lnTo>
                    <a:pt x="2602" y="1509"/>
                  </a:lnTo>
                  <a:lnTo>
                    <a:pt x="2599" y="1507"/>
                  </a:lnTo>
                  <a:lnTo>
                    <a:pt x="2597" y="1505"/>
                  </a:lnTo>
                  <a:lnTo>
                    <a:pt x="2595" y="1502"/>
                  </a:lnTo>
                  <a:lnTo>
                    <a:pt x="2593" y="1500"/>
                  </a:lnTo>
                  <a:lnTo>
                    <a:pt x="2591" y="1498"/>
                  </a:lnTo>
                  <a:lnTo>
                    <a:pt x="2589" y="1495"/>
                  </a:lnTo>
                  <a:lnTo>
                    <a:pt x="2587" y="1493"/>
                  </a:lnTo>
                  <a:lnTo>
                    <a:pt x="2585" y="1491"/>
                  </a:lnTo>
                  <a:lnTo>
                    <a:pt x="2582" y="1489"/>
                  </a:lnTo>
                  <a:lnTo>
                    <a:pt x="2581" y="1487"/>
                  </a:lnTo>
                  <a:lnTo>
                    <a:pt x="2578" y="1484"/>
                  </a:lnTo>
                  <a:lnTo>
                    <a:pt x="2576" y="1482"/>
                  </a:lnTo>
                  <a:lnTo>
                    <a:pt x="2574" y="1480"/>
                  </a:lnTo>
                  <a:lnTo>
                    <a:pt x="2572" y="1478"/>
                  </a:lnTo>
                  <a:lnTo>
                    <a:pt x="2570" y="1475"/>
                  </a:lnTo>
                  <a:lnTo>
                    <a:pt x="2568" y="1473"/>
                  </a:lnTo>
                  <a:lnTo>
                    <a:pt x="2566" y="1471"/>
                  </a:lnTo>
                  <a:lnTo>
                    <a:pt x="2563" y="1469"/>
                  </a:lnTo>
                  <a:lnTo>
                    <a:pt x="2562" y="1466"/>
                  </a:lnTo>
                  <a:lnTo>
                    <a:pt x="2559" y="1464"/>
                  </a:lnTo>
                  <a:lnTo>
                    <a:pt x="2557" y="1462"/>
                  </a:lnTo>
                  <a:lnTo>
                    <a:pt x="2555" y="1460"/>
                  </a:lnTo>
                  <a:lnTo>
                    <a:pt x="2553" y="1457"/>
                  </a:lnTo>
                  <a:lnTo>
                    <a:pt x="2551" y="1455"/>
                  </a:lnTo>
                  <a:lnTo>
                    <a:pt x="2549" y="1453"/>
                  </a:lnTo>
                  <a:lnTo>
                    <a:pt x="2547" y="1451"/>
                  </a:lnTo>
                  <a:lnTo>
                    <a:pt x="2545" y="1448"/>
                  </a:lnTo>
                  <a:lnTo>
                    <a:pt x="2543" y="1446"/>
                  </a:lnTo>
                  <a:lnTo>
                    <a:pt x="2541" y="1444"/>
                  </a:lnTo>
                  <a:lnTo>
                    <a:pt x="2539" y="1442"/>
                  </a:lnTo>
                  <a:lnTo>
                    <a:pt x="2537" y="1439"/>
                  </a:lnTo>
                  <a:lnTo>
                    <a:pt x="2534" y="1437"/>
                  </a:lnTo>
                  <a:lnTo>
                    <a:pt x="2532" y="1435"/>
                  </a:lnTo>
                  <a:lnTo>
                    <a:pt x="2530" y="1433"/>
                  </a:lnTo>
                  <a:lnTo>
                    <a:pt x="2528" y="1430"/>
                  </a:lnTo>
                  <a:lnTo>
                    <a:pt x="2526" y="1428"/>
                  </a:lnTo>
                  <a:lnTo>
                    <a:pt x="2524" y="1426"/>
                  </a:lnTo>
                  <a:lnTo>
                    <a:pt x="2522" y="1424"/>
                  </a:lnTo>
                  <a:lnTo>
                    <a:pt x="2520" y="1422"/>
                  </a:lnTo>
                  <a:lnTo>
                    <a:pt x="2518" y="1419"/>
                  </a:lnTo>
                  <a:lnTo>
                    <a:pt x="2516" y="1417"/>
                  </a:lnTo>
                  <a:lnTo>
                    <a:pt x="2514" y="1415"/>
                  </a:lnTo>
                  <a:lnTo>
                    <a:pt x="2512" y="1412"/>
                  </a:lnTo>
                  <a:lnTo>
                    <a:pt x="2510" y="1410"/>
                  </a:lnTo>
                  <a:lnTo>
                    <a:pt x="2508" y="1408"/>
                  </a:lnTo>
                  <a:lnTo>
                    <a:pt x="2506" y="1406"/>
                  </a:lnTo>
                  <a:lnTo>
                    <a:pt x="2504" y="1404"/>
                  </a:lnTo>
                  <a:lnTo>
                    <a:pt x="2502" y="1401"/>
                  </a:lnTo>
                  <a:lnTo>
                    <a:pt x="2500" y="1399"/>
                  </a:lnTo>
                  <a:lnTo>
                    <a:pt x="2497" y="1397"/>
                  </a:lnTo>
                  <a:lnTo>
                    <a:pt x="2496" y="1394"/>
                  </a:lnTo>
                  <a:lnTo>
                    <a:pt x="2493" y="1392"/>
                  </a:lnTo>
                  <a:lnTo>
                    <a:pt x="2491" y="1390"/>
                  </a:lnTo>
                  <a:lnTo>
                    <a:pt x="2489" y="1388"/>
                  </a:lnTo>
                  <a:lnTo>
                    <a:pt x="2487" y="1386"/>
                  </a:lnTo>
                  <a:lnTo>
                    <a:pt x="2485" y="1383"/>
                  </a:lnTo>
                  <a:lnTo>
                    <a:pt x="2483" y="1381"/>
                  </a:lnTo>
                  <a:lnTo>
                    <a:pt x="2481" y="1379"/>
                  </a:lnTo>
                  <a:lnTo>
                    <a:pt x="2479" y="1377"/>
                  </a:lnTo>
                  <a:lnTo>
                    <a:pt x="2477" y="1374"/>
                  </a:lnTo>
                  <a:lnTo>
                    <a:pt x="2475" y="1372"/>
                  </a:lnTo>
                  <a:lnTo>
                    <a:pt x="2473" y="1370"/>
                  </a:lnTo>
                  <a:lnTo>
                    <a:pt x="2471" y="1368"/>
                  </a:lnTo>
                  <a:lnTo>
                    <a:pt x="2469" y="1365"/>
                  </a:lnTo>
                  <a:lnTo>
                    <a:pt x="2467" y="1363"/>
                  </a:lnTo>
                  <a:lnTo>
                    <a:pt x="2465" y="1361"/>
                  </a:lnTo>
                  <a:lnTo>
                    <a:pt x="2463" y="1359"/>
                  </a:lnTo>
                  <a:lnTo>
                    <a:pt x="2461" y="1356"/>
                  </a:lnTo>
                  <a:lnTo>
                    <a:pt x="2459" y="1354"/>
                  </a:lnTo>
                  <a:lnTo>
                    <a:pt x="2457" y="1352"/>
                  </a:lnTo>
                  <a:lnTo>
                    <a:pt x="2455" y="1350"/>
                  </a:lnTo>
                  <a:lnTo>
                    <a:pt x="2453" y="1347"/>
                  </a:lnTo>
                  <a:lnTo>
                    <a:pt x="2451" y="1345"/>
                  </a:lnTo>
                  <a:lnTo>
                    <a:pt x="2449" y="1343"/>
                  </a:lnTo>
                  <a:lnTo>
                    <a:pt x="2447" y="1341"/>
                  </a:lnTo>
                  <a:lnTo>
                    <a:pt x="2445" y="1338"/>
                  </a:lnTo>
                  <a:lnTo>
                    <a:pt x="2443" y="1336"/>
                  </a:lnTo>
                  <a:lnTo>
                    <a:pt x="2441" y="1334"/>
                  </a:lnTo>
                  <a:lnTo>
                    <a:pt x="2439" y="1332"/>
                  </a:lnTo>
                  <a:lnTo>
                    <a:pt x="2437" y="1329"/>
                  </a:lnTo>
                  <a:lnTo>
                    <a:pt x="2435" y="1327"/>
                  </a:lnTo>
                  <a:lnTo>
                    <a:pt x="2433" y="1325"/>
                  </a:lnTo>
                  <a:lnTo>
                    <a:pt x="2431" y="1323"/>
                  </a:lnTo>
                  <a:lnTo>
                    <a:pt x="2429" y="1320"/>
                  </a:lnTo>
                  <a:lnTo>
                    <a:pt x="2427" y="1318"/>
                  </a:lnTo>
                  <a:lnTo>
                    <a:pt x="2425" y="1316"/>
                  </a:lnTo>
                  <a:lnTo>
                    <a:pt x="2423" y="1314"/>
                  </a:lnTo>
                  <a:lnTo>
                    <a:pt x="2421" y="1311"/>
                  </a:lnTo>
                  <a:lnTo>
                    <a:pt x="2419" y="1309"/>
                  </a:lnTo>
                  <a:lnTo>
                    <a:pt x="2417" y="1307"/>
                  </a:lnTo>
                  <a:lnTo>
                    <a:pt x="2415" y="1305"/>
                  </a:lnTo>
                  <a:lnTo>
                    <a:pt x="2413" y="1302"/>
                  </a:lnTo>
                  <a:lnTo>
                    <a:pt x="2411" y="1300"/>
                  </a:lnTo>
                  <a:lnTo>
                    <a:pt x="2409" y="1298"/>
                  </a:lnTo>
                  <a:lnTo>
                    <a:pt x="2407" y="1296"/>
                  </a:lnTo>
                  <a:lnTo>
                    <a:pt x="2405" y="1294"/>
                  </a:lnTo>
                  <a:lnTo>
                    <a:pt x="2403" y="1291"/>
                  </a:lnTo>
                  <a:lnTo>
                    <a:pt x="2401" y="1289"/>
                  </a:lnTo>
                  <a:lnTo>
                    <a:pt x="2399" y="1287"/>
                  </a:lnTo>
                  <a:lnTo>
                    <a:pt x="2397" y="1284"/>
                  </a:lnTo>
                  <a:lnTo>
                    <a:pt x="2395" y="1282"/>
                  </a:lnTo>
                  <a:lnTo>
                    <a:pt x="2393" y="1280"/>
                  </a:lnTo>
                  <a:lnTo>
                    <a:pt x="2391" y="1278"/>
                  </a:lnTo>
                  <a:lnTo>
                    <a:pt x="2389" y="1276"/>
                  </a:lnTo>
                  <a:lnTo>
                    <a:pt x="2387" y="1273"/>
                  </a:lnTo>
                  <a:lnTo>
                    <a:pt x="2385" y="1271"/>
                  </a:lnTo>
                  <a:lnTo>
                    <a:pt x="2383" y="1269"/>
                  </a:lnTo>
                  <a:lnTo>
                    <a:pt x="2381" y="1267"/>
                  </a:lnTo>
                  <a:lnTo>
                    <a:pt x="2379" y="1264"/>
                  </a:lnTo>
                  <a:lnTo>
                    <a:pt x="2377" y="1262"/>
                  </a:lnTo>
                  <a:lnTo>
                    <a:pt x="2375" y="1260"/>
                  </a:lnTo>
                  <a:lnTo>
                    <a:pt x="2374" y="1258"/>
                  </a:lnTo>
                  <a:lnTo>
                    <a:pt x="2372" y="1255"/>
                  </a:lnTo>
                  <a:lnTo>
                    <a:pt x="2369" y="1253"/>
                  </a:lnTo>
                  <a:lnTo>
                    <a:pt x="2368" y="1251"/>
                  </a:lnTo>
                  <a:lnTo>
                    <a:pt x="2366" y="1249"/>
                  </a:lnTo>
                  <a:lnTo>
                    <a:pt x="2364" y="1246"/>
                  </a:lnTo>
                  <a:lnTo>
                    <a:pt x="2362" y="1244"/>
                  </a:lnTo>
                  <a:lnTo>
                    <a:pt x="2360" y="1242"/>
                  </a:lnTo>
                  <a:lnTo>
                    <a:pt x="2358" y="1240"/>
                  </a:lnTo>
                  <a:lnTo>
                    <a:pt x="2356" y="1237"/>
                  </a:lnTo>
                  <a:lnTo>
                    <a:pt x="2354" y="1235"/>
                  </a:lnTo>
                  <a:lnTo>
                    <a:pt x="2352" y="1233"/>
                  </a:lnTo>
                  <a:lnTo>
                    <a:pt x="2350" y="1231"/>
                  </a:lnTo>
                  <a:lnTo>
                    <a:pt x="2348" y="1228"/>
                  </a:lnTo>
                  <a:lnTo>
                    <a:pt x="2346" y="1226"/>
                  </a:lnTo>
                  <a:lnTo>
                    <a:pt x="2344" y="1224"/>
                  </a:lnTo>
                  <a:lnTo>
                    <a:pt x="2342" y="1222"/>
                  </a:lnTo>
                  <a:lnTo>
                    <a:pt x="2340" y="1219"/>
                  </a:lnTo>
                  <a:lnTo>
                    <a:pt x="2338" y="1217"/>
                  </a:lnTo>
                  <a:lnTo>
                    <a:pt x="2336" y="1215"/>
                  </a:lnTo>
                  <a:lnTo>
                    <a:pt x="2334" y="1213"/>
                  </a:lnTo>
                  <a:lnTo>
                    <a:pt x="2332" y="1210"/>
                  </a:lnTo>
                  <a:lnTo>
                    <a:pt x="2330" y="1208"/>
                  </a:lnTo>
                  <a:lnTo>
                    <a:pt x="2328" y="1206"/>
                  </a:lnTo>
                  <a:lnTo>
                    <a:pt x="2326" y="1204"/>
                  </a:lnTo>
                  <a:lnTo>
                    <a:pt x="2325" y="1201"/>
                  </a:lnTo>
                  <a:lnTo>
                    <a:pt x="2322" y="1199"/>
                  </a:lnTo>
                  <a:lnTo>
                    <a:pt x="2320" y="1197"/>
                  </a:lnTo>
                  <a:lnTo>
                    <a:pt x="2319" y="1195"/>
                  </a:lnTo>
                  <a:lnTo>
                    <a:pt x="2316" y="1192"/>
                  </a:lnTo>
                  <a:lnTo>
                    <a:pt x="2314" y="1190"/>
                  </a:lnTo>
                  <a:lnTo>
                    <a:pt x="2313" y="1188"/>
                  </a:lnTo>
                  <a:lnTo>
                    <a:pt x="2311" y="1186"/>
                  </a:lnTo>
                  <a:lnTo>
                    <a:pt x="2309" y="1183"/>
                  </a:lnTo>
                  <a:lnTo>
                    <a:pt x="2307" y="1181"/>
                  </a:lnTo>
                  <a:lnTo>
                    <a:pt x="2305" y="1179"/>
                  </a:lnTo>
                  <a:lnTo>
                    <a:pt x="2303" y="1177"/>
                  </a:lnTo>
                  <a:lnTo>
                    <a:pt x="2301" y="1174"/>
                  </a:lnTo>
                  <a:lnTo>
                    <a:pt x="2299" y="1172"/>
                  </a:lnTo>
                  <a:lnTo>
                    <a:pt x="2297" y="1170"/>
                  </a:lnTo>
                  <a:lnTo>
                    <a:pt x="2295" y="1168"/>
                  </a:lnTo>
                  <a:lnTo>
                    <a:pt x="2293" y="1166"/>
                  </a:lnTo>
                  <a:lnTo>
                    <a:pt x="2291" y="1163"/>
                  </a:lnTo>
                  <a:lnTo>
                    <a:pt x="2289" y="1161"/>
                  </a:lnTo>
                  <a:lnTo>
                    <a:pt x="2287" y="1159"/>
                  </a:lnTo>
                  <a:lnTo>
                    <a:pt x="2285" y="1156"/>
                  </a:lnTo>
                  <a:lnTo>
                    <a:pt x="2283" y="1154"/>
                  </a:lnTo>
                  <a:lnTo>
                    <a:pt x="2281" y="1152"/>
                  </a:lnTo>
                  <a:lnTo>
                    <a:pt x="2279" y="1150"/>
                  </a:lnTo>
                  <a:lnTo>
                    <a:pt x="2277" y="1148"/>
                  </a:lnTo>
                  <a:lnTo>
                    <a:pt x="2276" y="1145"/>
                  </a:lnTo>
                  <a:lnTo>
                    <a:pt x="2274" y="1143"/>
                  </a:lnTo>
                  <a:lnTo>
                    <a:pt x="2272" y="1141"/>
                  </a:lnTo>
                  <a:lnTo>
                    <a:pt x="2270" y="1138"/>
                  </a:lnTo>
                  <a:lnTo>
                    <a:pt x="2268" y="1136"/>
                  </a:lnTo>
                  <a:lnTo>
                    <a:pt x="2266" y="1134"/>
                  </a:lnTo>
                  <a:lnTo>
                    <a:pt x="2264" y="1132"/>
                  </a:lnTo>
                  <a:lnTo>
                    <a:pt x="2262" y="1130"/>
                  </a:lnTo>
                  <a:lnTo>
                    <a:pt x="2260" y="1127"/>
                  </a:lnTo>
                  <a:lnTo>
                    <a:pt x="2258" y="1125"/>
                  </a:lnTo>
                  <a:lnTo>
                    <a:pt x="2256" y="1123"/>
                  </a:lnTo>
                  <a:lnTo>
                    <a:pt x="2254" y="1120"/>
                  </a:lnTo>
                  <a:lnTo>
                    <a:pt x="2252" y="1118"/>
                  </a:lnTo>
                  <a:lnTo>
                    <a:pt x="2250" y="1116"/>
                  </a:lnTo>
                  <a:lnTo>
                    <a:pt x="2248" y="1114"/>
                  </a:lnTo>
                  <a:lnTo>
                    <a:pt x="2246" y="1112"/>
                  </a:lnTo>
                  <a:lnTo>
                    <a:pt x="2244" y="1109"/>
                  </a:lnTo>
                  <a:lnTo>
                    <a:pt x="2242" y="1107"/>
                  </a:lnTo>
                  <a:lnTo>
                    <a:pt x="2240" y="1105"/>
                  </a:lnTo>
                  <a:lnTo>
                    <a:pt x="2238" y="1102"/>
                  </a:lnTo>
                  <a:lnTo>
                    <a:pt x="2236" y="1100"/>
                  </a:lnTo>
                  <a:lnTo>
                    <a:pt x="2235" y="1098"/>
                  </a:lnTo>
                  <a:lnTo>
                    <a:pt x="2233" y="1096"/>
                  </a:lnTo>
                  <a:lnTo>
                    <a:pt x="2231" y="1094"/>
                  </a:lnTo>
                  <a:lnTo>
                    <a:pt x="2229" y="1091"/>
                  </a:lnTo>
                  <a:lnTo>
                    <a:pt x="2227" y="1089"/>
                  </a:lnTo>
                  <a:lnTo>
                    <a:pt x="2225" y="1087"/>
                  </a:lnTo>
                  <a:lnTo>
                    <a:pt x="2223" y="1084"/>
                  </a:lnTo>
                  <a:lnTo>
                    <a:pt x="2221" y="1083"/>
                  </a:lnTo>
                  <a:lnTo>
                    <a:pt x="2219" y="1080"/>
                  </a:lnTo>
                  <a:lnTo>
                    <a:pt x="2217" y="1078"/>
                  </a:lnTo>
                  <a:lnTo>
                    <a:pt x="2215" y="1076"/>
                  </a:lnTo>
                  <a:lnTo>
                    <a:pt x="2213" y="1073"/>
                  </a:lnTo>
                  <a:lnTo>
                    <a:pt x="2211" y="1071"/>
                  </a:lnTo>
                  <a:lnTo>
                    <a:pt x="2209" y="1069"/>
                  </a:lnTo>
                  <a:lnTo>
                    <a:pt x="2207" y="1067"/>
                  </a:lnTo>
                  <a:lnTo>
                    <a:pt x="2205" y="1065"/>
                  </a:lnTo>
                  <a:lnTo>
                    <a:pt x="2203" y="1062"/>
                  </a:lnTo>
                  <a:lnTo>
                    <a:pt x="2201" y="1060"/>
                  </a:lnTo>
                  <a:lnTo>
                    <a:pt x="2199" y="1058"/>
                  </a:lnTo>
                  <a:lnTo>
                    <a:pt x="2198" y="1055"/>
                  </a:lnTo>
                  <a:lnTo>
                    <a:pt x="2195" y="1053"/>
                  </a:lnTo>
                  <a:lnTo>
                    <a:pt x="2193" y="1051"/>
                  </a:lnTo>
                  <a:lnTo>
                    <a:pt x="2192" y="1049"/>
                  </a:lnTo>
                  <a:lnTo>
                    <a:pt x="2189" y="1047"/>
                  </a:lnTo>
                  <a:lnTo>
                    <a:pt x="2187" y="1044"/>
                  </a:lnTo>
                  <a:lnTo>
                    <a:pt x="2186" y="1042"/>
                  </a:lnTo>
                  <a:lnTo>
                    <a:pt x="2184" y="1040"/>
                  </a:lnTo>
                  <a:lnTo>
                    <a:pt x="2182" y="1037"/>
                  </a:lnTo>
                  <a:lnTo>
                    <a:pt x="2180" y="1035"/>
                  </a:lnTo>
                  <a:lnTo>
                    <a:pt x="2178" y="1033"/>
                  </a:lnTo>
                  <a:lnTo>
                    <a:pt x="2176" y="1031"/>
                  </a:lnTo>
                  <a:lnTo>
                    <a:pt x="2174" y="1029"/>
                  </a:lnTo>
                  <a:lnTo>
                    <a:pt x="2172" y="1026"/>
                  </a:lnTo>
                  <a:lnTo>
                    <a:pt x="2170" y="1024"/>
                  </a:lnTo>
                  <a:lnTo>
                    <a:pt x="2168" y="1022"/>
                  </a:lnTo>
                  <a:lnTo>
                    <a:pt x="2166" y="1019"/>
                  </a:lnTo>
                  <a:lnTo>
                    <a:pt x="2164" y="1017"/>
                  </a:lnTo>
                  <a:lnTo>
                    <a:pt x="2162" y="1015"/>
                  </a:lnTo>
                  <a:lnTo>
                    <a:pt x="2160" y="1013"/>
                  </a:lnTo>
                  <a:lnTo>
                    <a:pt x="2158" y="1011"/>
                  </a:lnTo>
                  <a:lnTo>
                    <a:pt x="2156" y="1008"/>
                  </a:lnTo>
                  <a:lnTo>
                    <a:pt x="2154" y="1006"/>
                  </a:lnTo>
                  <a:lnTo>
                    <a:pt x="2152" y="1004"/>
                  </a:lnTo>
                  <a:lnTo>
                    <a:pt x="2150" y="1001"/>
                  </a:lnTo>
                  <a:lnTo>
                    <a:pt x="2148" y="999"/>
                  </a:lnTo>
                  <a:lnTo>
                    <a:pt x="2146" y="997"/>
                  </a:lnTo>
                  <a:lnTo>
                    <a:pt x="2144" y="995"/>
                  </a:lnTo>
                  <a:lnTo>
                    <a:pt x="2142" y="992"/>
                  </a:lnTo>
                  <a:lnTo>
                    <a:pt x="2140" y="990"/>
                  </a:lnTo>
                  <a:lnTo>
                    <a:pt x="2138" y="988"/>
                  </a:lnTo>
                  <a:lnTo>
                    <a:pt x="2136" y="986"/>
                  </a:lnTo>
                  <a:lnTo>
                    <a:pt x="2134" y="983"/>
                  </a:lnTo>
                  <a:lnTo>
                    <a:pt x="2132" y="981"/>
                  </a:lnTo>
                  <a:lnTo>
                    <a:pt x="2131" y="979"/>
                  </a:lnTo>
                  <a:lnTo>
                    <a:pt x="2128" y="977"/>
                  </a:lnTo>
                  <a:lnTo>
                    <a:pt x="2126" y="974"/>
                  </a:lnTo>
                  <a:lnTo>
                    <a:pt x="2125" y="972"/>
                  </a:lnTo>
                  <a:lnTo>
                    <a:pt x="2123" y="970"/>
                  </a:lnTo>
                  <a:lnTo>
                    <a:pt x="2121" y="968"/>
                  </a:lnTo>
                  <a:lnTo>
                    <a:pt x="2119" y="966"/>
                  </a:lnTo>
                  <a:lnTo>
                    <a:pt x="2117" y="963"/>
                  </a:lnTo>
                  <a:lnTo>
                    <a:pt x="2115" y="961"/>
                  </a:lnTo>
                  <a:lnTo>
                    <a:pt x="2113" y="959"/>
                  </a:lnTo>
                  <a:lnTo>
                    <a:pt x="2111" y="956"/>
                  </a:lnTo>
                  <a:lnTo>
                    <a:pt x="2109" y="954"/>
                  </a:lnTo>
                  <a:lnTo>
                    <a:pt x="2107" y="952"/>
                  </a:lnTo>
                  <a:lnTo>
                    <a:pt x="2105" y="950"/>
                  </a:lnTo>
                  <a:lnTo>
                    <a:pt x="2103" y="948"/>
                  </a:lnTo>
                  <a:lnTo>
                    <a:pt x="2101" y="945"/>
                  </a:lnTo>
                  <a:lnTo>
                    <a:pt x="2099" y="943"/>
                  </a:lnTo>
                  <a:lnTo>
                    <a:pt x="2097" y="941"/>
                  </a:lnTo>
                  <a:lnTo>
                    <a:pt x="2095" y="939"/>
                  </a:lnTo>
                  <a:lnTo>
                    <a:pt x="2093" y="936"/>
                  </a:lnTo>
                  <a:lnTo>
                    <a:pt x="2091" y="934"/>
                  </a:lnTo>
                  <a:lnTo>
                    <a:pt x="2089" y="932"/>
                  </a:lnTo>
                  <a:lnTo>
                    <a:pt x="2087" y="930"/>
                  </a:lnTo>
                  <a:lnTo>
                    <a:pt x="2085" y="927"/>
                  </a:lnTo>
                  <a:lnTo>
                    <a:pt x="2083" y="925"/>
                  </a:lnTo>
                  <a:lnTo>
                    <a:pt x="2081" y="923"/>
                  </a:lnTo>
                  <a:lnTo>
                    <a:pt x="2079" y="921"/>
                  </a:lnTo>
                  <a:lnTo>
                    <a:pt x="2077" y="918"/>
                  </a:lnTo>
                  <a:lnTo>
                    <a:pt x="2075" y="916"/>
                  </a:lnTo>
                  <a:lnTo>
                    <a:pt x="2073" y="914"/>
                  </a:lnTo>
                  <a:lnTo>
                    <a:pt x="2071" y="912"/>
                  </a:lnTo>
                  <a:lnTo>
                    <a:pt x="2069" y="909"/>
                  </a:lnTo>
                  <a:lnTo>
                    <a:pt x="2067" y="907"/>
                  </a:lnTo>
                  <a:lnTo>
                    <a:pt x="2065" y="905"/>
                  </a:lnTo>
                  <a:lnTo>
                    <a:pt x="2063" y="903"/>
                  </a:lnTo>
                  <a:lnTo>
                    <a:pt x="2061" y="900"/>
                  </a:lnTo>
                  <a:lnTo>
                    <a:pt x="2059" y="898"/>
                  </a:lnTo>
                  <a:lnTo>
                    <a:pt x="2057" y="896"/>
                  </a:lnTo>
                  <a:lnTo>
                    <a:pt x="2054" y="894"/>
                  </a:lnTo>
                  <a:lnTo>
                    <a:pt x="2053" y="891"/>
                  </a:lnTo>
                  <a:lnTo>
                    <a:pt x="2051" y="889"/>
                  </a:lnTo>
                  <a:lnTo>
                    <a:pt x="2048" y="887"/>
                  </a:lnTo>
                  <a:lnTo>
                    <a:pt x="2046" y="885"/>
                  </a:lnTo>
                  <a:lnTo>
                    <a:pt x="2045" y="882"/>
                  </a:lnTo>
                  <a:lnTo>
                    <a:pt x="2042" y="880"/>
                  </a:lnTo>
                  <a:lnTo>
                    <a:pt x="2040" y="878"/>
                  </a:lnTo>
                  <a:lnTo>
                    <a:pt x="2039" y="876"/>
                  </a:lnTo>
                  <a:lnTo>
                    <a:pt x="2036" y="873"/>
                  </a:lnTo>
                  <a:lnTo>
                    <a:pt x="2034" y="871"/>
                  </a:lnTo>
                  <a:lnTo>
                    <a:pt x="2032" y="869"/>
                  </a:lnTo>
                  <a:lnTo>
                    <a:pt x="2030" y="867"/>
                  </a:lnTo>
                  <a:lnTo>
                    <a:pt x="2028" y="865"/>
                  </a:lnTo>
                  <a:lnTo>
                    <a:pt x="2026" y="862"/>
                  </a:lnTo>
                  <a:lnTo>
                    <a:pt x="2024" y="860"/>
                  </a:lnTo>
                  <a:lnTo>
                    <a:pt x="2022" y="858"/>
                  </a:lnTo>
                  <a:lnTo>
                    <a:pt x="2020" y="855"/>
                  </a:lnTo>
                  <a:lnTo>
                    <a:pt x="2018" y="853"/>
                  </a:lnTo>
                  <a:lnTo>
                    <a:pt x="2016" y="851"/>
                  </a:lnTo>
                  <a:lnTo>
                    <a:pt x="2014" y="849"/>
                  </a:lnTo>
                  <a:lnTo>
                    <a:pt x="2012" y="847"/>
                  </a:lnTo>
                  <a:lnTo>
                    <a:pt x="2010" y="844"/>
                  </a:lnTo>
                  <a:lnTo>
                    <a:pt x="2008" y="842"/>
                  </a:lnTo>
                  <a:lnTo>
                    <a:pt x="2006" y="840"/>
                  </a:lnTo>
                  <a:lnTo>
                    <a:pt x="2004" y="838"/>
                  </a:lnTo>
                  <a:lnTo>
                    <a:pt x="2002" y="835"/>
                  </a:lnTo>
                  <a:lnTo>
                    <a:pt x="2000" y="833"/>
                  </a:lnTo>
                  <a:lnTo>
                    <a:pt x="1998" y="831"/>
                  </a:lnTo>
                  <a:lnTo>
                    <a:pt x="1996" y="829"/>
                  </a:lnTo>
                  <a:lnTo>
                    <a:pt x="1993" y="826"/>
                  </a:lnTo>
                  <a:lnTo>
                    <a:pt x="1991" y="824"/>
                  </a:lnTo>
                  <a:lnTo>
                    <a:pt x="1989" y="822"/>
                  </a:lnTo>
                  <a:lnTo>
                    <a:pt x="1987" y="820"/>
                  </a:lnTo>
                  <a:lnTo>
                    <a:pt x="1985" y="817"/>
                  </a:lnTo>
                  <a:lnTo>
                    <a:pt x="1983" y="815"/>
                  </a:lnTo>
                  <a:lnTo>
                    <a:pt x="1981" y="813"/>
                  </a:lnTo>
                  <a:lnTo>
                    <a:pt x="1979" y="811"/>
                  </a:lnTo>
                  <a:lnTo>
                    <a:pt x="1977" y="808"/>
                  </a:lnTo>
                  <a:lnTo>
                    <a:pt x="1975" y="806"/>
                  </a:lnTo>
                  <a:lnTo>
                    <a:pt x="1973" y="804"/>
                  </a:lnTo>
                  <a:lnTo>
                    <a:pt x="1971" y="802"/>
                  </a:lnTo>
                  <a:lnTo>
                    <a:pt x="1968" y="799"/>
                  </a:lnTo>
                  <a:lnTo>
                    <a:pt x="1967" y="797"/>
                  </a:lnTo>
                  <a:lnTo>
                    <a:pt x="1964" y="795"/>
                  </a:lnTo>
                  <a:lnTo>
                    <a:pt x="1962" y="793"/>
                  </a:lnTo>
                  <a:lnTo>
                    <a:pt x="1960" y="790"/>
                  </a:lnTo>
                  <a:lnTo>
                    <a:pt x="1958" y="788"/>
                  </a:lnTo>
                  <a:lnTo>
                    <a:pt x="1956" y="786"/>
                  </a:lnTo>
                  <a:lnTo>
                    <a:pt x="1954" y="784"/>
                  </a:lnTo>
                  <a:lnTo>
                    <a:pt x="1952" y="781"/>
                  </a:lnTo>
                  <a:lnTo>
                    <a:pt x="1950" y="779"/>
                  </a:lnTo>
                  <a:lnTo>
                    <a:pt x="1948" y="777"/>
                  </a:lnTo>
                  <a:lnTo>
                    <a:pt x="1945" y="775"/>
                  </a:lnTo>
                  <a:lnTo>
                    <a:pt x="1943" y="772"/>
                  </a:lnTo>
                  <a:lnTo>
                    <a:pt x="1941" y="770"/>
                  </a:lnTo>
                  <a:lnTo>
                    <a:pt x="1939" y="768"/>
                  </a:lnTo>
                  <a:lnTo>
                    <a:pt x="1937" y="766"/>
                  </a:lnTo>
                  <a:lnTo>
                    <a:pt x="1935" y="763"/>
                  </a:lnTo>
                  <a:lnTo>
                    <a:pt x="1933" y="761"/>
                  </a:lnTo>
                  <a:lnTo>
                    <a:pt x="1931" y="759"/>
                  </a:lnTo>
                  <a:lnTo>
                    <a:pt x="1929" y="757"/>
                  </a:lnTo>
                  <a:lnTo>
                    <a:pt x="1926" y="755"/>
                  </a:lnTo>
                  <a:lnTo>
                    <a:pt x="1925" y="752"/>
                  </a:lnTo>
                  <a:lnTo>
                    <a:pt x="1922" y="750"/>
                  </a:lnTo>
                  <a:lnTo>
                    <a:pt x="1920" y="748"/>
                  </a:lnTo>
                  <a:lnTo>
                    <a:pt x="1918" y="745"/>
                  </a:lnTo>
                  <a:lnTo>
                    <a:pt x="1916" y="743"/>
                  </a:lnTo>
                  <a:lnTo>
                    <a:pt x="1914" y="741"/>
                  </a:lnTo>
                  <a:lnTo>
                    <a:pt x="1912" y="739"/>
                  </a:lnTo>
                  <a:lnTo>
                    <a:pt x="1909" y="737"/>
                  </a:lnTo>
                  <a:lnTo>
                    <a:pt x="1907" y="734"/>
                  </a:lnTo>
                  <a:lnTo>
                    <a:pt x="1905" y="732"/>
                  </a:lnTo>
                  <a:lnTo>
                    <a:pt x="1903" y="730"/>
                  </a:lnTo>
                  <a:lnTo>
                    <a:pt x="1901" y="728"/>
                  </a:lnTo>
                  <a:lnTo>
                    <a:pt x="1899" y="725"/>
                  </a:lnTo>
                  <a:lnTo>
                    <a:pt x="1897" y="723"/>
                  </a:lnTo>
                  <a:lnTo>
                    <a:pt x="1894" y="721"/>
                  </a:lnTo>
                  <a:lnTo>
                    <a:pt x="1892" y="719"/>
                  </a:lnTo>
                  <a:lnTo>
                    <a:pt x="1890" y="716"/>
                  </a:lnTo>
                  <a:lnTo>
                    <a:pt x="1888" y="714"/>
                  </a:lnTo>
                  <a:lnTo>
                    <a:pt x="1886" y="712"/>
                  </a:lnTo>
                  <a:lnTo>
                    <a:pt x="1883" y="710"/>
                  </a:lnTo>
                  <a:lnTo>
                    <a:pt x="1881" y="707"/>
                  </a:lnTo>
                  <a:lnTo>
                    <a:pt x="1879" y="705"/>
                  </a:lnTo>
                  <a:lnTo>
                    <a:pt x="1877" y="703"/>
                  </a:lnTo>
                  <a:lnTo>
                    <a:pt x="1875" y="701"/>
                  </a:lnTo>
                  <a:lnTo>
                    <a:pt x="1873" y="698"/>
                  </a:lnTo>
                  <a:lnTo>
                    <a:pt x="1870" y="696"/>
                  </a:lnTo>
                  <a:lnTo>
                    <a:pt x="1868" y="694"/>
                  </a:lnTo>
                  <a:lnTo>
                    <a:pt x="1866" y="692"/>
                  </a:lnTo>
                  <a:lnTo>
                    <a:pt x="1864" y="689"/>
                  </a:lnTo>
                  <a:lnTo>
                    <a:pt x="1862" y="687"/>
                  </a:lnTo>
                  <a:lnTo>
                    <a:pt x="1859" y="685"/>
                  </a:lnTo>
                  <a:lnTo>
                    <a:pt x="1857" y="683"/>
                  </a:lnTo>
                  <a:lnTo>
                    <a:pt x="1855" y="680"/>
                  </a:lnTo>
                  <a:lnTo>
                    <a:pt x="1853" y="678"/>
                  </a:lnTo>
                  <a:lnTo>
                    <a:pt x="1851" y="676"/>
                  </a:lnTo>
                  <a:lnTo>
                    <a:pt x="1848" y="674"/>
                  </a:lnTo>
                  <a:lnTo>
                    <a:pt x="1846" y="671"/>
                  </a:lnTo>
                  <a:lnTo>
                    <a:pt x="1844" y="669"/>
                  </a:lnTo>
                  <a:lnTo>
                    <a:pt x="1842" y="667"/>
                  </a:lnTo>
                  <a:lnTo>
                    <a:pt x="1839" y="665"/>
                  </a:lnTo>
                  <a:lnTo>
                    <a:pt x="1837" y="662"/>
                  </a:lnTo>
                  <a:lnTo>
                    <a:pt x="1835" y="660"/>
                  </a:lnTo>
                  <a:lnTo>
                    <a:pt x="1833" y="658"/>
                  </a:lnTo>
                  <a:lnTo>
                    <a:pt x="1830" y="656"/>
                  </a:lnTo>
                  <a:lnTo>
                    <a:pt x="1828" y="653"/>
                  </a:lnTo>
                  <a:lnTo>
                    <a:pt x="1826" y="651"/>
                  </a:lnTo>
                  <a:lnTo>
                    <a:pt x="1824" y="649"/>
                  </a:lnTo>
                  <a:lnTo>
                    <a:pt x="1822" y="647"/>
                  </a:lnTo>
                  <a:lnTo>
                    <a:pt x="1819" y="644"/>
                  </a:lnTo>
                  <a:lnTo>
                    <a:pt x="1817" y="642"/>
                  </a:lnTo>
                  <a:lnTo>
                    <a:pt x="1815" y="640"/>
                  </a:lnTo>
                  <a:lnTo>
                    <a:pt x="1812" y="638"/>
                  </a:lnTo>
                  <a:lnTo>
                    <a:pt x="1810" y="635"/>
                  </a:lnTo>
                  <a:lnTo>
                    <a:pt x="1808" y="633"/>
                  </a:lnTo>
                  <a:lnTo>
                    <a:pt x="1805" y="631"/>
                  </a:lnTo>
                  <a:lnTo>
                    <a:pt x="1803" y="629"/>
                  </a:lnTo>
                  <a:lnTo>
                    <a:pt x="1801" y="627"/>
                  </a:lnTo>
                  <a:lnTo>
                    <a:pt x="1799" y="624"/>
                  </a:lnTo>
                  <a:lnTo>
                    <a:pt x="1797" y="622"/>
                  </a:lnTo>
                  <a:lnTo>
                    <a:pt x="1794" y="620"/>
                  </a:lnTo>
                  <a:lnTo>
                    <a:pt x="1792" y="617"/>
                  </a:lnTo>
                  <a:lnTo>
                    <a:pt x="1790" y="615"/>
                  </a:lnTo>
                  <a:lnTo>
                    <a:pt x="1787" y="613"/>
                  </a:lnTo>
                  <a:lnTo>
                    <a:pt x="1785" y="611"/>
                  </a:lnTo>
                  <a:lnTo>
                    <a:pt x="1783" y="609"/>
                  </a:lnTo>
                  <a:lnTo>
                    <a:pt x="1780" y="606"/>
                  </a:lnTo>
                  <a:lnTo>
                    <a:pt x="1778" y="604"/>
                  </a:lnTo>
                  <a:lnTo>
                    <a:pt x="1775" y="602"/>
                  </a:lnTo>
                  <a:lnTo>
                    <a:pt x="1773" y="599"/>
                  </a:lnTo>
                  <a:lnTo>
                    <a:pt x="1771" y="597"/>
                  </a:lnTo>
                  <a:lnTo>
                    <a:pt x="1768" y="595"/>
                  </a:lnTo>
                  <a:lnTo>
                    <a:pt x="1766" y="593"/>
                  </a:lnTo>
                  <a:lnTo>
                    <a:pt x="1764" y="591"/>
                  </a:lnTo>
                  <a:lnTo>
                    <a:pt x="1761" y="588"/>
                  </a:lnTo>
                  <a:lnTo>
                    <a:pt x="1759" y="586"/>
                  </a:lnTo>
                  <a:lnTo>
                    <a:pt x="1757" y="584"/>
                  </a:lnTo>
                  <a:lnTo>
                    <a:pt x="1755" y="581"/>
                  </a:lnTo>
                  <a:lnTo>
                    <a:pt x="1752" y="579"/>
                  </a:lnTo>
                  <a:lnTo>
                    <a:pt x="1750" y="577"/>
                  </a:lnTo>
                  <a:lnTo>
                    <a:pt x="1747" y="575"/>
                  </a:lnTo>
                  <a:lnTo>
                    <a:pt x="1745" y="573"/>
                  </a:lnTo>
                  <a:lnTo>
                    <a:pt x="1743" y="570"/>
                  </a:lnTo>
                  <a:lnTo>
                    <a:pt x="1740" y="568"/>
                  </a:lnTo>
                  <a:lnTo>
                    <a:pt x="1738" y="566"/>
                  </a:lnTo>
                  <a:lnTo>
                    <a:pt x="1735" y="563"/>
                  </a:lnTo>
                  <a:lnTo>
                    <a:pt x="1733" y="561"/>
                  </a:lnTo>
                  <a:lnTo>
                    <a:pt x="1730" y="559"/>
                  </a:lnTo>
                  <a:lnTo>
                    <a:pt x="1728" y="557"/>
                  </a:lnTo>
                  <a:lnTo>
                    <a:pt x="1726" y="555"/>
                  </a:lnTo>
                  <a:lnTo>
                    <a:pt x="1723" y="552"/>
                  </a:lnTo>
                  <a:lnTo>
                    <a:pt x="1721" y="550"/>
                  </a:lnTo>
                  <a:lnTo>
                    <a:pt x="1718" y="548"/>
                  </a:lnTo>
                  <a:lnTo>
                    <a:pt x="1716" y="545"/>
                  </a:lnTo>
                  <a:lnTo>
                    <a:pt x="1713" y="544"/>
                  </a:lnTo>
                  <a:lnTo>
                    <a:pt x="1711" y="541"/>
                  </a:lnTo>
                  <a:lnTo>
                    <a:pt x="1709" y="539"/>
                  </a:lnTo>
                  <a:lnTo>
                    <a:pt x="1706" y="537"/>
                  </a:lnTo>
                  <a:lnTo>
                    <a:pt x="1704" y="534"/>
                  </a:lnTo>
                  <a:lnTo>
                    <a:pt x="1701" y="532"/>
                  </a:lnTo>
                  <a:lnTo>
                    <a:pt x="1699" y="530"/>
                  </a:lnTo>
                  <a:lnTo>
                    <a:pt x="1696" y="527"/>
                  </a:lnTo>
                  <a:lnTo>
                    <a:pt x="1694" y="526"/>
                  </a:lnTo>
                  <a:lnTo>
                    <a:pt x="1691" y="523"/>
                  </a:lnTo>
                  <a:lnTo>
                    <a:pt x="1689" y="521"/>
                  </a:lnTo>
                  <a:lnTo>
                    <a:pt x="1686" y="519"/>
                  </a:lnTo>
                  <a:lnTo>
                    <a:pt x="1684" y="516"/>
                  </a:lnTo>
                  <a:lnTo>
                    <a:pt x="1681" y="514"/>
                  </a:lnTo>
                  <a:lnTo>
                    <a:pt x="1679" y="512"/>
                  </a:lnTo>
                  <a:lnTo>
                    <a:pt x="1676" y="510"/>
                  </a:lnTo>
                  <a:lnTo>
                    <a:pt x="1674" y="508"/>
                  </a:lnTo>
                  <a:lnTo>
                    <a:pt x="1671" y="505"/>
                  </a:lnTo>
                  <a:lnTo>
                    <a:pt x="1669" y="503"/>
                  </a:lnTo>
                  <a:lnTo>
                    <a:pt x="1666" y="501"/>
                  </a:lnTo>
                  <a:lnTo>
                    <a:pt x="1664" y="498"/>
                  </a:lnTo>
                  <a:lnTo>
                    <a:pt x="1661" y="496"/>
                  </a:lnTo>
                  <a:lnTo>
                    <a:pt x="1658" y="494"/>
                  </a:lnTo>
                  <a:lnTo>
                    <a:pt x="1656" y="492"/>
                  </a:lnTo>
                  <a:lnTo>
                    <a:pt x="1653" y="490"/>
                  </a:lnTo>
                  <a:lnTo>
                    <a:pt x="1651" y="487"/>
                  </a:lnTo>
                  <a:lnTo>
                    <a:pt x="1648" y="485"/>
                  </a:lnTo>
                  <a:lnTo>
                    <a:pt x="1645" y="483"/>
                  </a:lnTo>
                  <a:lnTo>
                    <a:pt x="1643" y="480"/>
                  </a:lnTo>
                  <a:lnTo>
                    <a:pt x="1640" y="478"/>
                  </a:lnTo>
                  <a:lnTo>
                    <a:pt x="1638" y="476"/>
                  </a:lnTo>
                  <a:lnTo>
                    <a:pt x="1635" y="474"/>
                  </a:lnTo>
                  <a:lnTo>
                    <a:pt x="1633" y="472"/>
                  </a:lnTo>
                  <a:lnTo>
                    <a:pt x="1630" y="469"/>
                  </a:lnTo>
                  <a:lnTo>
                    <a:pt x="1627" y="467"/>
                  </a:lnTo>
                  <a:lnTo>
                    <a:pt x="1625" y="465"/>
                  </a:lnTo>
                  <a:lnTo>
                    <a:pt x="1622" y="462"/>
                  </a:lnTo>
                  <a:lnTo>
                    <a:pt x="1619" y="460"/>
                  </a:lnTo>
                  <a:lnTo>
                    <a:pt x="1616" y="458"/>
                  </a:lnTo>
                  <a:lnTo>
                    <a:pt x="1614" y="456"/>
                  </a:lnTo>
                  <a:lnTo>
                    <a:pt x="1611" y="454"/>
                  </a:lnTo>
                  <a:lnTo>
                    <a:pt x="1609" y="451"/>
                  </a:lnTo>
                  <a:lnTo>
                    <a:pt x="1606" y="449"/>
                  </a:lnTo>
                  <a:lnTo>
                    <a:pt x="1603" y="447"/>
                  </a:lnTo>
                  <a:lnTo>
                    <a:pt x="1600" y="444"/>
                  </a:lnTo>
                  <a:lnTo>
                    <a:pt x="1598" y="442"/>
                  </a:lnTo>
                  <a:lnTo>
                    <a:pt x="1595" y="440"/>
                  </a:lnTo>
                  <a:lnTo>
                    <a:pt x="1592" y="438"/>
                  </a:lnTo>
                  <a:lnTo>
                    <a:pt x="1589" y="436"/>
                  </a:lnTo>
                  <a:lnTo>
                    <a:pt x="1587" y="433"/>
                  </a:lnTo>
                  <a:lnTo>
                    <a:pt x="1584" y="431"/>
                  </a:lnTo>
                  <a:lnTo>
                    <a:pt x="1581" y="429"/>
                  </a:lnTo>
                  <a:lnTo>
                    <a:pt x="1578" y="427"/>
                  </a:lnTo>
                  <a:lnTo>
                    <a:pt x="1576" y="424"/>
                  </a:lnTo>
                  <a:lnTo>
                    <a:pt x="1573" y="422"/>
                  </a:lnTo>
                  <a:lnTo>
                    <a:pt x="1570" y="420"/>
                  </a:lnTo>
                  <a:lnTo>
                    <a:pt x="1567" y="417"/>
                  </a:lnTo>
                  <a:lnTo>
                    <a:pt x="1564" y="415"/>
                  </a:lnTo>
                  <a:lnTo>
                    <a:pt x="1562" y="413"/>
                  </a:lnTo>
                  <a:lnTo>
                    <a:pt x="1559" y="411"/>
                  </a:lnTo>
                  <a:lnTo>
                    <a:pt x="1556" y="409"/>
                  </a:lnTo>
                  <a:lnTo>
                    <a:pt x="1553" y="406"/>
                  </a:lnTo>
                  <a:lnTo>
                    <a:pt x="1550" y="404"/>
                  </a:lnTo>
                  <a:lnTo>
                    <a:pt x="1547" y="402"/>
                  </a:lnTo>
                  <a:lnTo>
                    <a:pt x="1544" y="400"/>
                  </a:lnTo>
                  <a:lnTo>
                    <a:pt x="1542" y="397"/>
                  </a:lnTo>
                  <a:lnTo>
                    <a:pt x="1539" y="395"/>
                  </a:lnTo>
                  <a:lnTo>
                    <a:pt x="1536" y="393"/>
                  </a:lnTo>
                  <a:lnTo>
                    <a:pt x="1533" y="391"/>
                  </a:lnTo>
                  <a:lnTo>
                    <a:pt x="1530" y="388"/>
                  </a:lnTo>
                  <a:lnTo>
                    <a:pt x="1527" y="386"/>
                  </a:lnTo>
                  <a:lnTo>
                    <a:pt x="1524" y="384"/>
                  </a:lnTo>
                  <a:lnTo>
                    <a:pt x="1521" y="382"/>
                  </a:lnTo>
                  <a:lnTo>
                    <a:pt x="1518" y="379"/>
                  </a:lnTo>
                  <a:lnTo>
                    <a:pt x="1515" y="377"/>
                  </a:lnTo>
                  <a:lnTo>
                    <a:pt x="1512" y="375"/>
                  </a:lnTo>
                  <a:lnTo>
                    <a:pt x="1509" y="373"/>
                  </a:lnTo>
                  <a:lnTo>
                    <a:pt x="1506" y="370"/>
                  </a:lnTo>
                  <a:lnTo>
                    <a:pt x="1503" y="368"/>
                  </a:lnTo>
                  <a:lnTo>
                    <a:pt x="1500" y="366"/>
                  </a:lnTo>
                  <a:lnTo>
                    <a:pt x="1497" y="364"/>
                  </a:lnTo>
                  <a:lnTo>
                    <a:pt x="1494" y="361"/>
                  </a:lnTo>
                  <a:lnTo>
                    <a:pt x="1491" y="359"/>
                  </a:lnTo>
                  <a:lnTo>
                    <a:pt x="1488" y="357"/>
                  </a:lnTo>
                  <a:lnTo>
                    <a:pt x="1485" y="355"/>
                  </a:lnTo>
                  <a:lnTo>
                    <a:pt x="1482" y="352"/>
                  </a:lnTo>
                  <a:lnTo>
                    <a:pt x="1479" y="350"/>
                  </a:lnTo>
                  <a:lnTo>
                    <a:pt x="1476" y="348"/>
                  </a:lnTo>
                  <a:lnTo>
                    <a:pt x="1473" y="346"/>
                  </a:lnTo>
                  <a:lnTo>
                    <a:pt x="1469" y="343"/>
                  </a:lnTo>
                  <a:lnTo>
                    <a:pt x="1466" y="341"/>
                  </a:lnTo>
                  <a:lnTo>
                    <a:pt x="1463" y="339"/>
                  </a:lnTo>
                  <a:lnTo>
                    <a:pt x="1460" y="337"/>
                  </a:lnTo>
                  <a:lnTo>
                    <a:pt x="1457" y="334"/>
                  </a:lnTo>
                  <a:lnTo>
                    <a:pt x="1454" y="332"/>
                  </a:lnTo>
                  <a:lnTo>
                    <a:pt x="1451" y="330"/>
                  </a:lnTo>
                  <a:lnTo>
                    <a:pt x="1447" y="328"/>
                  </a:lnTo>
                  <a:lnTo>
                    <a:pt x="1444" y="326"/>
                  </a:lnTo>
                  <a:lnTo>
                    <a:pt x="1441" y="323"/>
                  </a:lnTo>
                  <a:lnTo>
                    <a:pt x="1438" y="321"/>
                  </a:lnTo>
                  <a:lnTo>
                    <a:pt x="1434" y="319"/>
                  </a:lnTo>
                  <a:lnTo>
                    <a:pt x="1431" y="316"/>
                  </a:lnTo>
                  <a:lnTo>
                    <a:pt x="1428" y="314"/>
                  </a:lnTo>
                  <a:lnTo>
                    <a:pt x="1424" y="312"/>
                  </a:lnTo>
                  <a:lnTo>
                    <a:pt x="1421" y="310"/>
                  </a:lnTo>
                  <a:lnTo>
                    <a:pt x="1418" y="308"/>
                  </a:lnTo>
                  <a:lnTo>
                    <a:pt x="1414" y="305"/>
                  </a:lnTo>
                  <a:lnTo>
                    <a:pt x="1411" y="303"/>
                  </a:lnTo>
                  <a:lnTo>
                    <a:pt x="1408" y="301"/>
                  </a:lnTo>
                  <a:lnTo>
                    <a:pt x="1404" y="299"/>
                  </a:lnTo>
                  <a:lnTo>
                    <a:pt x="1401" y="296"/>
                  </a:lnTo>
                  <a:lnTo>
                    <a:pt x="1397" y="294"/>
                  </a:lnTo>
                  <a:lnTo>
                    <a:pt x="1394" y="292"/>
                  </a:lnTo>
                  <a:lnTo>
                    <a:pt x="1390" y="290"/>
                  </a:lnTo>
                  <a:lnTo>
                    <a:pt x="1387" y="287"/>
                  </a:lnTo>
                  <a:lnTo>
                    <a:pt x="1384" y="285"/>
                  </a:lnTo>
                  <a:lnTo>
                    <a:pt x="1380" y="283"/>
                  </a:lnTo>
                  <a:lnTo>
                    <a:pt x="1377" y="281"/>
                  </a:lnTo>
                  <a:lnTo>
                    <a:pt x="1373" y="278"/>
                  </a:lnTo>
                  <a:lnTo>
                    <a:pt x="1370" y="276"/>
                  </a:lnTo>
                  <a:lnTo>
                    <a:pt x="1366" y="274"/>
                  </a:lnTo>
                  <a:lnTo>
                    <a:pt x="1362" y="272"/>
                  </a:lnTo>
                  <a:lnTo>
                    <a:pt x="1359" y="269"/>
                  </a:lnTo>
                  <a:lnTo>
                    <a:pt x="1355" y="267"/>
                  </a:lnTo>
                  <a:lnTo>
                    <a:pt x="1351" y="265"/>
                  </a:lnTo>
                  <a:lnTo>
                    <a:pt x="1348" y="263"/>
                  </a:lnTo>
                  <a:lnTo>
                    <a:pt x="1344" y="260"/>
                  </a:lnTo>
                  <a:lnTo>
                    <a:pt x="1340" y="258"/>
                  </a:lnTo>
                  <a:lnTo>
                    <a:pt x="1337" y="256"/>
                  </a:lnTo>
                  <a:lnTo>
                    <a:pt x="1333" y="254"/>
                  </a:lnTo>
                  <a:lnTo>
                    <a:pt x="1329" y="251"/>
                  </a:lnTo>
                  <a:lnTo>
                    <a:pt x="1325" y="249"/>
                  </a:lnTo>
                  <a:lnTo>
                    <a:pt x="1321" y="247"/>
                  </a:lnTo>
                  <a:lnTo>
                    <a:pt x="1318" y="245"/>
                  </a:lnTo>
                  <a:lnTo>
                    <a:pt x="1314" y="242"/>
                  </a:lnTo>
                  <a:lnTo>
                    <a:pt x="1310" y="240"/>
                  </a:lnTo>
                  <a:lnTo>
                    <a:pt x="1306" y="238"/>
                  </a:lnTo>
                  <a:lnTo>
                    <a:pt x="1302" y="236"/>
                  </a:lnTo>
                  <a:lnTo>
                    <a:pt x="1298" y="233"/>
                  </a:lnTo>
                  <a:lnTo>
                    <a:pt x="1294" y="231"/>
                  </a:lnTo>
                  <a:lnTo>
                    <a:pt x="1290" y="229"/>
                  </a:lnTo>
                  <a:lnTo>
                    <a:pt x="1286" y="227"/>
                  </a:lnTo>
                  <a:lnTo>
                    <a:pt x="1282" y="224"/>
                  </a:lnTo>
                  <a:lnTo>
                    <a:pt x="1278" y="222"/>
                  </a:lnTo>
                  <a:lnTo>
                    <a:pt x="1274" y="220"/>
                  </a:lnTo>
                  <a:lnTo>
                    <a:pt x="1270" y="218"/>
                  </a:lnTo>
                  <a:lnTo>
                    <a:pt x="1266" y="216"/>
                  </a:lnTo>
                  <a:lnTo>
                    <a:pt x="1262" y="213"/>
                  </a:lnTo>
                  <a:lnTo>
                    <a:pt x="1257" y="211"/>
                  </a:lnTo>
                  <a:lnTo>
                    <a:pt x="1253" y="209"/>
                  </a:lnTo>
                  <a:lnTo>
                    <a:pt x="1249" y="206"/>
                  </a:lnTo>
                  <a:lnTo>
                    <a:pt x="1244" y="204"/>
                  </a:lnTo>
                  <a:lnTo>
                    <a:pt x="1240" y="202"/>
                  </a:lnTo>
                  <a:lnTo>
                    <a:pt x="1236" y="200"/>
                  </a:lnTo>
                  <a:lnTo>
                    <a:pt x="1232" y="198"/>
                  </a:lnTo>
                  <a:lnTo>
                    <a:pt x="1227" y="195"/>
                  </a:lnTo>
                  <a:lnTo>
                    <a:pt x="1223" y="193"/>
                  </a:lnTo>
                  <a:lnTo>
                    <a:pt x="1218" y="191"/>
                  </a:lnTo>
                  <a:lnTo>
                    <a:pt x="1214" y="189"/>
                  </a:lnTo>
                  <a:lnTo>
                    <a:pt x="1209" y="186"/>
                  </a:lnTo>
                  <a:lnTo>
                    <a:pt x="1204" y="184"/>
                  </a:lnTo>
                  <a:lnTo>
                    <a:pt x="1200" y="182"/>
                  </a:lnTo>
                  <a:lnTo>
                    <a:pt x="1195" y="180"/>
                  </a:lnTo>
                  <a:lnTo>
                    <a:pt x="1190" y="177"/>
                  </a:lnTo>
                  <a:lnTo>
                    <a:pt x="1186" y="175"/>
                  </a:lnTo>
                  <a:lnTo>
                    <a:pt x="1181" y="173"/>
                  </a:lnTo>
                  <a:lnTo>
                    <a:pt x="1176" y="171"/>
                  </a:lnTo>
                  <a:lnTo>
                    <a:pt x="1171" y="168"/>
                  </a:lnTo>
                  <a:lnTo>
                    <a:pt x="1166" y="166"/>
                  </a:lnTo>
                  <a:lnTo>
                    <a:pt x="1161" y="164"/>
                  </a:lnTo>
                  <a:lnTo>
                    <a:pt x="1157" y="162"/>
                  </a:lnTo>
                  <a:lnTo>
                    <a:pt x="1152" y="159"/>
                  </a:lnTo>
                  <a:lnTo>
                    <a:pt x="1146" y="157"/>
                  </a:lnTo>
                  <a:lnTo>
                    <a:pt x="1141" y="155"/>
                  </a:lnTo>
                  <a:lnTo>
                    <a:pt x="1136" y="153"/>
                  </a:lnTo>
                  <a:lnTo>
                    <a:pt x="1131" y="150"/>
                  </a:lnTo>
                  <a:lnTo>
                    <a:pt x="1126" y="148"/>
                  </a:lnTo>
                  <a:lnTo>
                    <a:pt x="1120" y="146"/>
                  </a:lnTo>
                  <a:lnTo>
                    <a:pt x="1115" y="144"/>
                  </a:lnTo>
                  <a:lnTo>
                    <a:pt x="1110" y="141"/>
                  </a:lnTo>
                  <a:lnTo>
                    <a:pt x="1104" y="139"/>
                  </a:lnTo>
                  <a:lnTo>
                    <a:pt x="1098" y="137"/>
                  </a:lnTo>
                  <a:lnTo>
                    <a:pt x="1093" y="135"/>
                  </a:lnTo>
                  <a:lnTo>
                    <a:pt x="1087" y="132"/>
                  </a:lnTo>
                  <a:lnTo>
                    <a:pt x="1081" y="130"/>
                  </a:lnTo>
                  <a:lnTo>
                    <a:pt x="1076" y="128"/>
                  </a:lnTo>
                  <a:lnTo>
                    <a:pt x="1070" y="126"/>
                  </a:lnTo>
                  <a:lnTo>
                    <a:pt x="1064" y="123"/>
                  </a:lnTo>
                  <a:lnTo>
                    <a:pt x="1058" y="121"/>
                  </a:lnTo>
                  <a:lnTo>
                    <a:pt x="1052" y="119"/>
                  </a:lnTo>
                  <a:lnTo>
                    <a:pt x="1046" y="117"/>
                  </a:lnTo>
                  <a:lnTo>
                    <a:pt x="1039" y="115"/>
                  </a:lnTo>
                  <a:lnTo>
                    <a:pt x="1033" y="112"/>
                  </a:lnTo>
                  <a:lnTo>
                    <a:pt x="1027" y="110"/>
                  </a:lnTo>
                  <a:lnTo>
                    <a:pt x="1020" y="108"/>
                  </a:lnTo>
                  <a:lnTo>
                    <a:pt x="1014" y="105"/>
                  </a:lnTo>
                  <a:lnTo>
                    <a:pt x="1007" y="103"/>
                  </a:lnTo>
                  <a:lnTo>
                    <a:pt x="1000" y="101"/>
                  </a:lnTo>
                  <a:lnTo>
                    <a:pt x="993" y="99"/>
                  </a:lnTo>
                  <a:lnTo>
                    <a:pt x="986" y="97"/>
                  </a:lnTo>
                  <a:lnTo>
                    <a:pt x="979" y="94"/>
                  </a:lnTo>
                  <a:lnTo>
                    <a:pt x="972" y="92"/>
                  </a:lnTo>
                  <a:lnTo>
                    <a:pt x="965" y="90"/>
                  </a:lnTo>
                  <a:lnTo>
                    <a:pt x="957" y="88"/>
                  </a:lnTo>
                  <a:lnTo>
                    <a:pt x="950" y="85"/>
                  </a:lnTo>
                  <a:lnTo>
                    <a:pt x="942" y="83"/>
                  </a:lnTo>
                  <a:lnTo>
                    <a:pt x="934" y="81"/>
                  </a:lnTo>
                  <a:lnTo>
                    <a:pt x="926" y="79"/>
                  </a:lnTo>
                  <a:lnTo>
                    <a:pt x="918" y="76"/>
                  </a:lnTo>
                  <a:lnTo>
                    <a:pt x="910" y="74"/>
                  </a:lnTo>
                  <a:lnTo>
                    <a:pt x="901" y="72"/>
                  </a:lnTo>
                  <a:lnTo>
                    <a:pt x="892" y="70"/>
                  </a:lnTo>
                  <a:lnTo>
                    <a:pt x="884" y="67"/>
                  </a:lnTo>
                  <a:lnTo>
                    <a:pt x="874" y="65"/>
                  </a:lnTo>
                  <a:lnTo>
                    <a:pt x="865" y="63"/>
                  </a:lnTo>
                  <a:lnTo>
                    <a:pt x="856" y="60"/>
                  </a:lnTo>
                  <a:lnTo>
                    <a:pt x="846" y="58"/>
                  </a:lnTo>
                  <a:lnTo>
                    <a:pt x="836" y="56"/>
                  </a:lnTo>
                  <a:lnTo>
                    <a:pt x="825" y="54"/>
                  </a:lnTo>
                  <a:lnTo>
                    <a:pt x="815" y="52"/>
                  </a:lnTo>
                  <a:lnTo>
                    <a:pt x="804" y="49"/>
                  </a:lnTo>
                  <a:lnTo>
                    <a:pt x="793" y="47"/>
                  </a:lnTo>
                  <a:lnTo>
                    <a:pt x="781" y="45"/>
                  </a:lnTo>
                  <a:lnTo>
                    <a:pt x="769" y="42"/>
                  </a:lnTo>
                  <a:lnTo>
                    <a:pt x="757" y="40"/>
                  </a:lnTo>
                  <a:lnTo>
                    <a:pt x="744" y="38"/>
                  </a:lnTo>
                  <a:lnTo>
                    <a:pt x="730" y="36"/>
                  </a:lnTo>
                  <a:lnTo>
                    <a:pt x="716" y="34"/>
                  </a:lnTo>
                  <a:lnTo>
                    <a:pt x="701" y="31"/>
                  </a:lnTo>
                  <a:lnTo>
                    <a:pt x="686" y="29"/>
                  </a:lnTo>
                  <a:lnTo>
                    <a:pt x="669" y="27"/>
                  </a:lnTo>
                  <a:lnTo>
                    <a:pt x="652" y="24"/>
                  </a:lnTo>
                  <a:lnTo>
                    <a:pt x="634" y="22"/>
                  </a:lnTo>
                  <a:lnTo>
                    <a:pt x="614" y="20"/>
                  </a:lnTo>
                  <a:lnTo>
                    <a:pt x="592" y="18"/>
                  </a:lnTo>
                  <a:lnTo>
                    <a:pt x="569" y="16"/>
                  </a:lnTo>
                  <a:lnTo>
                    <a:pt x="543" y="13"/>
                  </a:lnTo>
                  <a:lnTo>
                    <a:pt x="514" y="11"/>
                  </a:lnTo>
                  <a:lnTo>
                    <a:pt x="481" y="9"/>
                  </a:lnTo>
                  <a:lnTo>
                    <a:pt x="441" y="6"/>
                  </a:lnTo>
                  <a:lnTo>
                    <a:pt x="391" y="4"/>
                  </a:lnTo>
                  <a:lnTo>
                    <a:pt x="317" y="2"/>
                  </a:lnTo>
                  <a:lnTo>
                    <a:pt x="0" y="0"/>
                  </a:lnTo>
                </a:path>
              </a:pathLst>
            </a:custGeom>
            <a:noFill/>
            <a:ln w="57150" cap="flat">
              <a:solidFill>
                <a:srgbClr val="21677E"/>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 name="Rectangle 20">
              <a:extLst>
                <a:ext uri="{FF2B5EF4-FFF2-40B4-BE49-F238E27FC236}">
                  <a16:creationId xmlns:a16="http://schemas.microsoft.com/office/drawing/2014/main" id="{82C82B07-0100-2B5F-A113-40ACA1C00006}"/>
                </a:ext>
              </a:extLst>
            </p:cNvPr>
            <p:cNvSpPr>
              <a:spLocks noChangeArrowheads="1"/>
            </p:cNvSpPr>
            <p:nvPr/>
          </p:nvSpPr>
          <p:spPr bwMode="auto">
            <a:xfrm>
              <a:off x="2512407" y="4976810"/>
              <a:ext cx="171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0</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4" name="Rectangle 21">
              <a:extLst>
                <a:ext uri="{FF2B5EF4-FFF2-40B4-BE49-F238E27FC236}">
                  <a16:creationId xmlns:a16="http://schemas.microsoft.com/office/drawing/2014/main" id="{F486D022-7516-9727-4D91-4DBBC8F36267}"/>
                </a:ext>
              </a:extLst>
            </p:cNvPr>
            <p:cNvSpPr>
              <a:spLocks noChangeArrowheads="1"/>
            </p:cNvSpPr>
            <p:nvPr/>
          </p:nvSpPr>
          <p:spPr bwMode="auto">
            <a:xfrm>
              <a:off x="2427449" y="4262435"/>
              <a:ext cx="256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.2</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5" name="Rectangle 22">
              <a:extLst>
                <a:ext uri="{FF2B5EF4-FFF2-40B4-BE49-F238E27FC236}">
                  <a16:creationId xmlns:a16="http://schemas.microsoft.com/office/drawing/2014/main" id="{A3A408E9-5694-47C1-5FF9-DECE5C16CFE2}"/>
                </a:ext>
              </a:extLst>
            </p:cNvPr>
            <p:cNvSpPr>
              <a:spLocks noChangeArrowheads="1"/>
            </p:cNvSpPr>
            <p:nvPr/>
          </p:nvSpPr>
          <p:spPr bwMode="auto">
            <a:xfrm>
              <a:off x="2427449" y="3549647"/>
              <a:ext cx="256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.4</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6" name="Rectangle 23">
              <a:extLst>
                <a:ext uri="{FF2B5EF4-FFF2-40B4-BE49-F238E27FC236}">
                  <a16:creationId xmlns:a16="http://schemas.microsoft.com/office/drawing/2014/main" id="{FE30192B-A170-15AE-4CA3-C2FA5BF02189}"/>
                </a:ext>
              </a:extLst>
            </p:cNvPr>
            <p:cNvSpPr>
              <a:spLocks noChangeArrowheads="1"/>
            </p:cNvSpPr>
            <p:nvPr/>
          </p:nvSpPr>
          <p:spPr bwMode="auto">
            <a:xfrm>
              <a:off x="2427449" y="2838447"/>
              <a:ext cx="256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.6</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7" name="Rectangle 24">
              <a:extLst>
                <a:ext uri="{FF2B5EF4-FFF2-40B4-BE49-F238E27FC236}">
                  <a16:creationId xmlns:a16="http://schemas.microsoft.com/office/drawing/2014/main" id="{D51BDD4D-B301-9D48-7FA9-6C47DD922FE7}"/>
                </a:ext>
              </a:extLst>
            </p:cNvPr>
            <p:cNvSpPr>
              <a:spLocks noChangeArrowheads="1"/>
            </p:cNvSpPr>
            <p:nvPr/>
          </p:nvSpPr>
          <p:spPr bwMode="auto">
            <a:xfrm>
              <a:off x="2427449" y="2125660"/>
              <a:ext cx="256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.8</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8" name="Rectangle 25">
              <a:extLst>
                <a:ext uri="{FF2B5EF4-FFF2-40B4-BE49-F238E27FC236}">
                  <a16:creationId xmlns:a16="http://schemas.microsoft.com/office/drawing/2014/main" id="{FC215913-B8F5-EF4E-0CE0-0EF323F5C166}"/>
                </a:ext>
              </a:extLst>
            </p:cNvPr>
            <p:cNvSpPr>
              <a:spLocks noChangeArrowheads="1"/>
            </p:cNvSpPr>
            <p:nvPr/>
          </p:nvSpPr>
          <p:spPr bwMode="auto">
            <a:xfrm>
              <a:off x="2512407" y="1411285"/>
              <a:ext cx="171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9" name="Line 26">
              <a:extLst>
                <a:ext uri="{FF2B5EF4-FFF2-40B4-BE49-F238E27FC236}">
                  <a16:creationId xmlns:a16="http://schemas.microsoft.com/office/drawing/2014/main" id="{836A1670-994C-55DA-4904-3017E4AE56FB}"/>
                </a:ext>
              </a:extLst>
            </p:cNvPr>
            <p:cNvSpPr>
              <a:spLocks noChangeShapeType="1"/>
            </p:cNvSpPr>
            <p:nvPr/>
          </p:nvSpPr>
          <p:spPr bwMode="auto">
            <a:xfrm flipV="1">
              <a:off x="2722563" y="1600200"/>
              <a:ext cx="0" cy="3563938"/>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Rectangle 27">
              <a:extLst>
                <a:ext uri="{FF2B5EF4-FFF2-40B4-BE49-F238E27FC236}">
                  <a16:creationId xmlns:a16="http://schemas.microsoft.com/office/drawing/2014/main" id="{EA029D39-565A-EABA-C149-2872FEF07279}"/>
                </a:ext>
              </a:extLst>
            </p:cNvPr>
            <p:cNvSpPr>
              <a:spLocks noChangeArrowheads="1"/>
            </p:cNvSpPr>
            <p:nvPr/>
          </p:nvSpPr>
          <p:spPr bwMode="auto">
            <a:xfrm rot="16200000">
              <a:off x="1801612" y="3384035"/>
              <a:ext cx="8624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P(T&gt;t)</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36" name="Rectangle 33">
              <a:extLst>
                <a:ext uri="{FF2B5EF4-FFF2-40B4-BE49-F238E27FC236}">
                  <a16:creationId xmlns:a16="http://schemas.microsoft.com/office/drawing/2014/main" id="{4A58DA7F-2B3E-A90D-5B7E-5357DA804F80}"/>
                </a:ext>
              </a:extLst>
            </p:cNvPr>
            <p:cNvSpPr>
              <a:spLocks noChangeArrowheads="1"/>
            </p:cNvSpPr>
            <p:nvPr/>
          </p:nvSpPr>
          <p:spPr bwMode="auto">
            <a:xfrm>
              <a:off x="2721466" y="5256740"/>
              <a:ext cx="171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0</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37" name="Rectangle 34">
              <a:extLst>
                <a:ext uri="{FF2B5EF4-FFF2-40B4-BE49-F238E27FC236}">
                  <a16:creationId xmlns:a16="http://schemas.microsoft.com/office/drawing/2014/main" id="{D47FB5A6-7923-E24B-0C41-8CF4AF2CA7E2}"/>
                </a:ext>
              </a:extLst>
            </p:cNvPr>
            <p:cNvSpPr>
              <a:spLocks noChangeArrowheads="1"/>
            </p:cNvSpPr>
            <p:nvPr/>
          </p:nvSpPr>
          <p:spPr bwMode="auto">
            <a:xfrm>
              <a:off x="4114880" y="5256740"/>
              <a:ext cx="2564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.5</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38" name="Rectangle 35">
              <a:extLst>
                <a:ext uri="{FF2B5EF4-FFF2-40B4-BE49-F238E27FC236}">
                  <a16:creationId xmlns:a16="http://schemas.microsoft.com/office/drawing/2014/main" id="{6EC33FEF-3E9E-B9F1-BCBC-3BD6CD9E51D9}"/>
                </a:ext>
              </a:extLst>
            </p:cNvPr>
            <p:cNvSpPr>
              <a:spLocks noChangeArrowheads="1"/>
            </p:cNvSpPr>
            <p:nvPr/>
          </p:nvSpPr>
          <p:spPr bwMode="auto">
            <a:xfrm>
              <a:off x="5596428" y="5256740"/>
              <a:ext cx="171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39" name="Rectangle 36">
              <a:extLst>
                <a:ext uri="{FF2B5EF4-FFF2-40B4-BE49-F238E27FC236}">
                  <a16:creationId xmlns:a16="http://schemas.microsoft.com/office/drawing/2014/main" id="{31C65027-0464-C88F-FBBD-6E74D920F14C}"/>
                </a:ext>
              </a:extLst>
            </p:cNvPr>
            <p:cNvSpPr>
              <a:spLocks noChangeArrowheads="1"/>
            </p:cNvSpPr>
            <p:nvPr/>
          </p:nvSpPr>
          <p:spPr bwMode="auto">
            <a:xfrm>
              <a:off x="6907257" y="5256740"/>
              <a:ext cx="4280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1.5</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40" name="Rectangle 37">
              <a:extLst>
                <a:ext uri="{FF2B5EF4-FFF2-40B4-BE49-F238E27FC236}">
                  <a16:creationId xmlns:a16="http://schemas.microsoft.com/office/drawing/2014/main" id="{C1F590AA-505C-1C70-F092-09CF7627627F}"/>
                </a:ext>
              </a:extLst>
            </p:cNvPr>
            <p:cNvSpPr>
              <a:spLocks noChangeArrowheads="1"/>
            </p:cNvSpPr>
            <p:nvPr/>
          </p:nvSpPr>
          <p:spPr bwMode="auto">
            <a:xfrm>
              <a:off x="8469803" y="5256740"/>
              <a:ext cx="171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2</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41" name="Rectangle 38">
              <a:extLst>
                <a:ext uri="{FF2B5EF4-FFF2-40B4-BE49-F238E27FC236}">
                  <a16:creationId xmlns:a16="http://schemas.microsoft.com/office/drawing/2014/main" id="{17C1E942-B58C-830E-A33A-85DFB772051A}"/>
                </a:ext>
              </a:extLst>
            </p:cNvPr>
            <p:cNvSpPr>
              <a:spLocks noChangeArrowheads="1"/>
            </p:cNvSpPr>
            <p:nvPr/>
          </p:nvSpPr>
          <p:spPr bwMode="auto">
            <a:xfrm>
              <a:off x="9780632" y="5256740"/>
              <a:ext cx="4280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2.5</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42" name="Rectangle 39">
              <a:extLst>
                <a:ext uri="{FF2B5EF4-FFF2-40B4-BE49-F238E27FC236}">
                  <a16:creationId xmlns:a16="http://schemas.microsoft.com/office/drawing/2014/main" id="{F39370C5-FE5A-232F-7395-13E9D882514B}"/>
                </a:ext>
              </a:extLst>
            </p:cNvPr>
            <p:cNvSpPr>
              <a:spLocks noChangeArrowheads="1"/>
            </p:cNvSpPr>
            <p:nvPr/>
          </p:nvSpPr>
          <p:spPr bwMode="auto">
            <a:xfrm>
              <a:off x="6095540" y="5592763"/>
              <a:ext cx="7518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time t</a:t>
              </a:r>
              <a:endParaRPr kumimoji="0" lang="en-US" altLang="en-US" sz="2400" b="0" i="0" u="none" strike="noStrike" cap="none" normalizeH="0" baseline="0">
                <a:ln>
                  <a:noFill/>
                </a:ln>
                <a:solidFill>
                  <a:schemeClr val="tx1"/>
                </a:solidFill>
                <a:effectLst/>
                <a:latin typeface="Arial" panose="020B0604020202020204" pitchFamily="34" charset="0"/>
              </a:endParaRPr>
            </a:p>
          </p:txBody>
        </p:sp>
      </p:grpSp>
      <p:sp>
        <p:nvSpPr>
          <p:cNvPr id="2" name="Title 1">
            <a:extLst>
              <a:ext uri="{FF2B5EF4-FFF2-40B4-BE49-F238E27FC236}">
                <a16:creationId xmlns:a16="http://schemas.microsoft.com/office/drawing/2014/main" id="{399A1730-F5CF-0CB6-D180-E5EF822CF826}"/>
              </a:ext>
            </a:extLst>
          </p:cNvPr>
          <p:cNvSpPr>
            <a:spLocks noGrp="1"/>
          </p:cNvSpPr>
          <p:nvPr>
            <p:ph type="title"/>
          </p:nvPr>
        </p:nvSpPr>
        <p:spPr/>
        <p:txBody>
          <a:bodyPr/>
          <a:lstStyle/>
          <a:p>
            <a:r>
              <a:rPr lang="en-GB"/>
              <a:t>Simulating survival data</a:t>
            </a:r>
          </a:p>
        </p:txBody>
      </p:sp>
      <p:sp>
        <p:nvSpPr>
          <p:cNvPr id="3" name="Slide Number Placeholder 2">
            <a:extLst>
              <a:ext uri="{FF2B5EF4-FFF2-40B4-BE49-F238E27FC236}">
                <a16:creationId xmlns:a16="http://schemas.microsoft.com/office/drawing/2014/main" id="{16FC4914-E659-9584-5287-754EB570284E}"/>
              </a:ext>
            </a:extLst>
          </p:cNvPr>
          <p:cNvSpPr>
            <a:spLocks noGrp="1"/>
          </p:cNvSpPr>
          <p:nvPr>
            <p:ph type="sldNum" sz="quarter" idx="12"/>
          </p:nvPr>
        </p:nvSpPr>
        <p:spPr/>
        <p:txBody>
          <a:bodyPr/>
          <a:lstStyle/>
          <a:p>
            <a:fld id="{F6B5789B-E694-4680-A2C1-FB39E0578FB7}" type="slidenum">
              <a:rPr lang="en-GB" smtClean="0"/>
              <a:t>26</a:t>
            </a:fld>
            <a:endParaRPr lang="en-GB"/>
          </a:p>
        </p:txBody>
      </p:sp>
      <p:grpSp>
        <p:nvGrpSpPr>
          <p:cNvPr id="44" name="Group 43">
            <a:extLst>
              <a:ext uri="{FF2B5EF4-FFF2-40B4-BE49-F238E27FC236}">
                <a16:creationId xmlns:a16="http://schemas.microsoft.com/office/drawing/2014/main" id="{499DFEE2-1203-7B4F-99AF-C67FD497CF7C}"/>
              </a:ext>
            </a:extLst>
          </p:cNvPr>
          <p:cNvGrpSpPr/>
          <p:nvPr/>
        </p:nvGrpSpPr>
        <p:grpSpPr>
          <a:xfrm>
            <a:off x="4857750" y="1955800"/>
            <a:ext cx="3098800" cy="3208338"/>
            <a:chOff x="4857750" y="1955800"/>
            <a:chExt cx="3098800" cy="3208338"/>
          </a:xfrm>
        </p:grpSpPr>
        <p:sp>
          <p:nvSpPr>
            <p:cNvPr id="13" name="Line 10">
              <a:extLst>
                <a:ext uri="{FF2B5EF4-FFF2-40B4-BE49-F238E27FC236}">
                  <a16:creationId xmlns:a16="http://schemas.microsoft.com/office/drawing/2014/main" id="{B86C1ECB-26EE-E38D-83F6-0F1EB6FE6201}"/>
                </a:ext>
              </a:extLst>
            </p:cNvPr>
            <p:cNvSpPr>
              <a:spLocks noChangeShapeType="1"/>
            </p:cNvSpPr>
            <p:nvPr/>
          </p:nvSpPr>
          <p:spPr bwMode="auto">
            <a:xfrm flipV="1">
              <a:off x="7956550" y="4808538"/>
              <a:ext cx="0" cy="35560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Line 11">
              <a:extLst>
                <a:ext uri="{FF2B5EF4-FFF2-40B4-BE49-F238E27FC236}">
                  <a16:creationId xmlns:a16="http://schemas.microsoft.com/office/drawing/2014/main" id="{5DE6F3D3-25B9-A542-3A92-666E5964F4CF}"/>
                </a:ext>
              </a:extLst>
            </p:cNvPr>
            <p:cNvSpPr>
              <a:spLocks noChangeShapeType="1"/>
            </p:cNvSpPr>
            <p:nvPr/>
          </p:nvSpPr>
          <p:spPr bwMode="auto">
            <a:xfrm flipV="1">
              <a:off x="7048500" y="4095750"/>
              <a:ext cx="0" cy="1068388"/>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2">
              <a:extLst>
                <a:ext uri="{FF2B5EF4-FFF2-40B4-BE49-F238E27FC236}">
                  <a16:creationId xmlns:a16="http://schemas.microsoft.com/office/drawing/2014/main" id="{D7AB3A55-41F0-316A-890F-F751DA5C0FBA}"/>
                </a:ext>
              </a:extLst>
            </p:cNvPr>
            <p:cNvSpPr>
              <a:spLocks noChangeShapeType="1"/>
            </p:cNvSpPr>
            <p:nvPr/>
          </p:nvSpPr>
          <p:spPr bwMode="auto">
            <a:xfrm flipV="1">
              <a:off x="6403975" y="3382963"/>
              <a:ext cx="0" cy="1781175"/>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3">
              <a:extLst>
                <a:ext uri="{FF2B5EF4-FFF2-40B4-BE49-F238E27FC236}">
                  <a16:creationId xmlns:a16="http://schemas.microsoft.com/office/drawing/2014/main" id="{767C6859-C5BE-4315-19F2-C41367AA78FE}"/>
                </a:ext>
              </a:extLst>
            </p:cNvPr>
            <p:cNvSpPr>
              <a:spLocks noChangeShapeType="1"/>
            </p:cNvSpPr>
            <p:nvPr/>
          </p:nvSpPr>
          <p:spPr bwMode="auto">
            <a:xfrm flipV="1">
              <a:off x="5756275" y="2668588"/>
              <a:ext cx="0" cy="249555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Line 14">
              <a:extLst>
                <a:ext uri="{FF2B5EF4-FFF2-40B4-BE49-F238E27FC236}">
                  <a16:creationId xmlns:a16="http://schemas.microsoft.com/office/drawing/2014/main" id="{7064A857-DA43-6290-2D78-0C91E4DFE2D5}"/>
                </a:ext>
              </a:extLst>
            </p:cNvPr>
            <p:cNvSpPr>
              <a:spLocks noChangeShapeType="1"/>
            </p:cNvSpPr>
            <p:nvPr/>
          </p:nvSpPr>
          <p:spPr bwMode="auto">
            <a:xfrm flipV="1">
              <a:off x="4857750" y="1955800"/>
              <a:ext cx="0" cy="3208338"/>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grpSp>
        <p:nvGrpSpPr>
          <p:cNvPr id="43" name="Group 42">
            <a:extLst>
              <a:ext uri="{FF2B5EF4-FFF2-40B4-BE49-F238E27FC236}">
                <a16:creationId xmlns:a16="http://schemas.microsoft.com/office/drawing/2014/main" id="{92A95E03-676C-9234-C7A2-3C19C271A805}"/>
              </a:ext>
            </a:extLst>
          </p:cNvPr>
          <p:cNvGrpSpPr/>
          <p:nvPr/>
        </p:nvGrpSpPr>
        <p:grpSpPr>
          <a:xfrm>
            <a:off x="2822575" y="1955800"/>
            <a:ext cx="5133975" cy="2852738"/>
            <a:chOff x="2822575" y="1955800"/>
            <a:chExt cx="5133975" cy="2852738"/>
          </a:xfrm>
        </p:grpSpPr>
        <p:sp>
          <p:nvSpPr>
            <p:cNvPr id="18" name="Line 15">
              <a:extLst>
                <a:ext uri="{FF2B5EF4-FFF2-40B4-BE49-F238E27FC236}">
                  <a16:creationId xmlns:a16="http://schemas.microsoft.com/office/drawing/2014/main" id="{19EF2E78-DF5F-89FF-2B67-0F4DBD0350EC}"/>
                </a:ext>
              </a:extLst>
            </p:cNvPr>
            <p:cNvSpPr>
              <a:spLocks noChangeShapeType="1"/>
            </p:cNvSpPr>
            <p:nvPr/>
          </p:nvSpPr>
          <p:spPr bwMode="auto">
            <a:xfrm>
              <a:off x="2822575" y="4808538"/>
              <a:ext cx="5133975" cy="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Line 16">
              <a:extLst>
                <a:ext uri="{FF2B5EF4-FFF2-40B4-BE49-F238E27FC236}">
                  <a16:creationId xmlns:a16="http://schemas.microsoft.com/office/drawing/2014/main" id="{E4646B02-BAB5-DDC6-157C-D6D431017D94}"/>
                </a:ext>
              </a:extLst>
            </p:cNvPr>
            <p:cNvSpPr>
              <a:spLocks noChangeShapeType="1"/>
            </p:cNvSpPr>
            <p:nvPr/>
          </p:nvSpPr>
          <p:spPr bwMode="auto">
            <a:xfrm>
              <a:off x="2822575" y="4095750"/>
              <a:ext cx="4225925" cy="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Line 17">
              <a:extLst>
                <a:ext uri="{FF2B5EF4-FFF2-40B4-BE49-F238E27FC236}">
                  <a16:creationId xmlns:a16="http://schemas.microsoft.com/office/drawing/2014/main" id="{1DBFD35E-CC96-2D39-A63B-8A59DC146973}"/>
                </a:ext>
              </a:extLst>
            </p:cNvPr>
            <p:cNvSpPr>
              <a:spLocks noChangeShapeType="1"/>
            </p:cNvSpPr>
            <p:nvPr/>
          </p:nvSpPr>
          <p:spPr bwMode="auto">
            <a:xfrm>
              <a:off x="2822575" y="3382963"/>
              <a:ext cx="3581400" cy="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Line 18">
              <a:extLst>
                <a:ext uri="{FF2B5EF4-FFF2-40B4-BE49-F238E27FC236}">
                  <a16:creationId xmlns:a16="http://schemas.microsoft.com/office/drawing/2014/main" id="{15699681-5346-A3E1-4EB7-2EADA6689011}"/>
                </a:ext>
              </a:extLst>
            </p:cNvPr>
            <p:cNvSpPr>
              <a:spLocks noChangeShapeType="1"/>
            </p:cNvSpPr>
            <p:nvPr/>
          </p:nvSpPr>
          <p:spPr bwMode="auto">
            <a:xfrm>
              <a:off x="2822575" y="2668588"/>
              <a:ext cx="2933700" cy="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2" name="Line 19">
              <a:extLst>
                <a:ext uri="{FF2B5EF4-FFF2-40B4-BE49-F238E27FC236}">
                  <a16:creationId xmlns:a16="http://schemas.microsoft.com/office/drawing/2014/main" id="{40EFA402-5E55-7B42-79CB-2BBA9E810ED9}"/>
                </a:ext>
              </a:extLst>
            </p:cNvPr>
            <p:cNvSpPr>
              <a:spLocks noChangeShapeType="1"/>
            </p:cNvSpPr>
            <p:nvPr/>
          </p:nvSpPr>
          <p:spPr bwMode="auto">
            <a:xfrm>
              <a:off x="2822575" y="1955800"/>
              <a:ext cx="2035175" cy="0"/>
            </a:xfrm>
            <a:prstGeom prst="line">
              <a:avLst/>
            </a:prstGeom>
            <a:noFill/>
            <a:ln w="38100" cap="flat">
              <a:solidFill>
                <a:srgbClr val="FF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18680FFF-E6A4-379F-EE32-5869128B1FD5}"/>
                  </a:ext>
                </a:extLst>
              </p:cNvPr>
              <p:cNvSpPr txBox="1"/>
              <p:nvPr/>
            </p:nvSpPr>
            <p:spPr>
              <a:xfrm>
                <a:off x="6714070" y="1921428"/>
                <a:ext cx="5286870" cy="1200329"/>
              </a:xfrm>
              <a:prstGeom prst="rect">
                <a:avLst/>
              </a:prstGeom>
              <a:noFill/>
            </p:spPr>
            <p:txBody>
              <a:bodyPr wrap="square" rtlCol="0">
                <a:spAutoFit/>
              </a:bodyPr>
              <a:lstStyle/>
              <a:p>
                <a:r>
                  <a:rPr lang="en-GB" sz="2400"/>
                  <a:t>To draw </a:t>
                </a:r>
                <a14:m>
                  <m:oMath xmlns:m="http://schemas.openxmlformats.org/officeDocument/2006/math">
                    <m:r>
                      <a:rPr lang="en-GB" sz="2400" i="1" smtClean="0">
                        <a:latin typeface="Cambria Math" panose="02040503050406030204" pitchFamily="18" charset="0"/>
                      </a:rPr>
                      <m:t>𝑇</m:t>
                    </m:r>
                  </m:oMath>
                </a14:m>
                <a:r>
                  <a:rPr lang="en-GB" sz="2400"/>
                  <a:t> from survivor function </a:t>
                </a:r>
                <a14:m>
                  <m:oMath xmlns:m="http://schemas.openxmlformats.org/officeDocument/2006/math">
                    <m:r>
                      <a:rPr lang="en-GB" sz="2400" i="1" smtClean="0">
                        <a:latin typeface="Cambria Math" panose="02040503050406030204" pitchFamily="18" charset="0"/>
                      </a:rPr>
                      <m:t>𝑆</m:t>
                    </m:r>
                    <m:r>
                      <a:rPr lang="en-GB" sz="2400" i="1" smtClean="0">
                        <a:latin typeface="Cambria Math" panose="02040503050406030204" pitchFamily="18" charset="0"/>
                      </a:rPr>
                      <m:t>(</m:t>
                    </m:r>
                    <m:r>
                      <a:rPr lang="en-GB" sz="2400" i="1" smtClean="0">
                        <a:latin typeface="Cambria Math" panose="02040503050406030204" pitchFamily="18" charset="0"/>
                      </a:rPr>
                      <m:t>𝑡</m:t>
                    </m:r>
                    <m:r>
                      <a:rPr lang="en-GB" sz="2400" i="1" smtClean="0">
                        <a:latin typeface="Cambria Math" panose="02040503050406030204" pitchFamily="18" charset="0"/>
                      </a:rPr>
                      <m:t>)</m:t>
                    </m:r>
                  </m:oMath>
                </a14:m>
                <a:r>
                  <a:rPr lang="en-GB" sz="2400"/>
                  <a:t>:</a:t>
                </a:r>
              </a:p>
              <a:p>
                <a:pPr marL="457200" indent="-457200">
                  <a:buFont typeface="+mj-lt"/>
                  <a:buAutoNum type="arabicPeriod"/>
                </a:pPr>
                <a:r>
                  <a:rPr lang="en-GB" sz="2400"/>
                  <a:t>Draw </a:t>
                </a:r>
                <a14:m>
                  <m:oMath xmlns:m="http://schemas.openxmlformats.org/officeDocument/2006/math">
                    <m:r>
                      <a:rPr lang="en-GB" sz="2400" i="1" smtClean="0">
                        <a:latin typeface="Cambria Math" panose="02040503050406030204" pitchFamily="18" charset="0"/>
                      </a:rPr>
                      <m:t>𝑈</m:t>
                    </m:r>
                  </m:oMath>
                </a14:m>
                <a:r>
                  <a:rPr lang="en-GB" sz="2400"/>
                  <a:t> ~ uniform(0,1)</a:t>
                </a:r>
              </a:p>
              <a:p>
                <a:pPr marL="457200" indent="-457200">
                  <a:buFont typeface="+mj-lt"/>
                  <a:buAutoNum type="arabicPeriod"/>
                </a:pPr>
                <a:r>
                  <a:rPr lang="en-GB" sz="2400"/>
                  <a:t>Solve </a:t>
                </a:r>
                <a14:m>
                  <m:oMath xmlns:m="http://schemas.openxmlformats.org/officeDocument/2006/math">
                    <m:r>
                      <a:rPr lang="en-GB" sz="2400" i="1" smtClean="0">
                        <a:latin typeface="Cambria Math" panose="02040503050406030204" pitchFamily="18" charset="0"/>
                      </a:rPr>
                      <m:t>𝑈</m:t>
                    </m:r>
                    <m:r>
                      <a:rPr lang="en-GB" sz="2400" i="1" smtClean="0">
                        <a:latin typeface="Cambria Math" panose="02040503050406030204" pitchFamily="18" charset="0"/>
                      </a:rPr>
                      <m:t> = </m:t>
                    </m:r>
                    <m:r>
                      <a:rPr lang="en-GB" sz="2400" i="1" smtClean="0">
                        <a:latin typeface="Cambria Math" panose="02040503050406030204" pitchFamily="18" charset="0"/>
                      </a:rPr>
                      <m:t>𝑆</m:t>
                    </m:r>
                    <m:r>
                      <a:rPr lang="en-GB" sz="2400" i="1" smtClean="0">
                        <a:latin typeface="Cambria Math" panose="02040503050406030204" pitchFamily="18" charset="0"/>
                      </a:rPr>
                      <m:t>(</m:t>
                    </m:r>
                    <m:r>
                      <a:rPr lang="en-GB" sz="2400" i="1" smtClean="0">
                        <a:latin typeface="Cambria Math" panose="02040503050406030204" pitchFamily="18" charset="0"/>
                      </a:rPr>
                      <m:t>𝑇</m:t>
                    </m:r>
                    <m:r>
                      <a:rPr lang="en-GB" sz="2400" i="1" smtClean="0">
                        <a:latin typeface="Cambria Math" panose="02040503050406030204" pitchFamily="18" charset="0"/>
                      </a:rPr>
                      <m:t>)</m:t>
                    </m:r>
                  </m:oMath>
                </a14:m>
                <a:endParaRPr lang="en-GB" sz="2400"/>
              </a:p>
            </p:txBody>
          </p:sp>
        </mc:Choice>
        <mc:Fallback xmlns="">
          <p:sp>
            <p:nvSpPr>
              <p:cNvPr id="46" name="TextBox 45">
                <a:extLst>
                  <a:ext uri="{FF2B5EF4-FFF2-40B4-BE49-F238E27FC236}">
                    <a16:creationId xmlns:a16="http://schemas.microsoft.com/office/drawing/2014/main" id="{18680FFF-E6A4-379F-EE32-5869128B1FD5}"/>
                  </a:ext>
                </a:extLst>
              </p:cNvPr>
              <p:cNvSpPr txBox="1">
                <a:spLocks noRot="1" noChangeAspect="1" noMove="1" noResize="1" noEditPoints="1" noAdjustHandles="1" noChangeArrowheads="1" noChangeShapeType="1" noTextEdit="1"/>
              </p:cNvSpPr>
              <p:nvPr/>
            </p:nvSpPr>
            <p:spPr>
              <a:xfrm>
                <a:off x="6714070" y="1921428"/>
                <a:ext cx="5286870" cy="1200329"/>
              </a:xfrm>
              <a:prstGeom prst="rect">
                <a:avLst/>
              </a:prstGeom>
              <a:blipFill>
                <a:blip r:embed="rId2"/>
                <a:stretch>
                  <a:fillRect l="-1728" t="-3553" r="-922" b="-11168"/>
                </a:stretch>
              </a:blipFill>
            </p:spPr>
            <p:txBody>
              <a:bodyPr/>
              <a:lstStyle/>
              <a:p>
                <a:r>
                  <a:rPr lang="en-GB">
                    <a:noFill/>
                  </a:rPr>
                  <a:t> </a:t>
                </a:r>
              </a:p>
            </p:txBody>
          </p:sp>
        </mc:Fallback>
      </mc:AlternateContent>
    </p:spTree>
    <p:extLst>
      <p:ext uri="{BB962C8B-B14F-4D97-AF65-F5344CB8AC3E}">
        <p14:creationId xmlns:p14="http://schemas.microsoft.com/office/powerpoint/2010/main" val="213596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1730-F5CF-0CB6-D180-E5EF822CF826}"/>
              </a:ext>
            </a:extLst>
          </p:cNvPr>
          <p:cNvSpPr>
            <a:spLocks noGrp="1"/>
          </p:cNvSpPr>
          <p:nvPr>
            <p:ph type="title"/>
          </p:nvPr>
        </p:nvSpPr>
        <p:spPr/>
        <p:txBody>
          <a:bodyPr/>
          <a:lstStyle/>
          <a:p>
            <a:r>
              <a:rPr lang="en-GB"/>
              <a:t>Simulating survival data</a:t>
            </a:r>
          </a:p>
        </p:txBody>
      </p:sp>
      <p:sp>
        <p:nvSpPr>
          <p:cNvPr id="3" name="Slide Number Placeholder 2">
            <a:extLst>
              <a:ext uri="{FF2B5EF4-FFF2-40B4-BE49-F238E27FC236}">
                <a16:creationId xmlns:a16="http://schemas.microsoft.com/office/drawing/2014/main" id="{16FC4914-E659-9584-5287-754EB570284E}"/>
              </a:ext>
            </a:extLst>
          </p:cNvPr>
          <p:cNvSpPr>
            <a:spLocks noGrp="1"/>
          </p:cNvSpPr>
          <p:nvPr>
            <p:ph type="sldNum" sz="quarter" idx="12"/>
          </p:nvPr>
        </p:nvSpPr>
        <p:spPr/>
        <p:txBody>
          <a:bodyPr/>
          <a:lstStyle/>
          <a:p>
            <a:fld id="{F6B5789B-E694-4680-A2C1-FB39E0578FB7}" type="slidenum">
              <a:rPr lang="en-GB" smtClean="0"/>
              <a:t>27</a:t>
            </a:fld>
            <a:endParaRPr lang="en-GB"/>
          </a:p>
        </p:txBody>
      </p:sp>
      <p:grpSp>
        <p:nvGrpSpPr>
          <p:cNvPr id="6" name="Group 4">
            <a:extLst>
              <a:ext uri="{FF2B5EF4-FFF2-40B4-BE49-F238E27FC236}">
                <a16:creationId xmlns:a16="http://schemas.microsoft.com/office/drawing/2014/main" id="{C53ECF18-070D-8E6D-12FC-A623638FCBE8}"/>
              </a:ext>
            </a:extLst>
          </p:cNvPr>
          <p:cNvGrpSpPr>
            <a:grpSpLocks noChangeAspect="1"/>
          </p:cNvGrpSpPr>
          <p:nvPr/>
        </p:nvGrpSpPr>
        <p:grpSpPr bwMode="auto">
          <a:xfrm>
            <a:off x="811212" y="1286939"/>
            <a:ext cx="8302624" cy="4573588"/>
            <a:chOff x="1247" y="720"/>
            <a:chExt cx="5230" cy="2881"/>
          </a:xfrm>
        </p:grpSpPr>
        <p:sp>
          <p:nvSpPr>
            <p:cNvPr id="31" name="AutoShape 3">
              <a:extLst>
                <a:ext uri="{FF2B5EF4-FFF2-40B4-BE49-F238E27FC236}">
                  <a16:creationId xmlns:a16="http://schemas.microsoft.com/office/drawing/2014/main" id="{36EB4B0E-03E2-FAF1-7691-D688C33A7648}"/>
                </a:ext>
              </a:extLst>
            </p:cNvPr>
            <p:cNvSpPr>
              <a:spLocks noChangeAspect="1" noChangeArrowheads="1" noTextEdit="1"/>
            </p:cNvSpPr>
            <p:nvPr/>
          </p:nvSpPr>
          <p:spPr bwMode="auto">
            <a:xfrm>
              <a:off x="1247" y="720"/>
              <a:ext cx="5186"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2" name="Rectangle 5">
              <a:extLst>
                <a:ext uri="{FF2B5EF4-FFF2-40B4-BE49-F238E27FC236}">
                  <a16:creationId xmlns:a16="http://schemas.microsoft.com/office/drawing/2014/main" id="{C2E3041A-8466-3BFB-8632-76DEECA4591A}"/>
                </a:ext>
              </a:extLst>
            </p:cNvPr>
            <p:cNvSpPr>
              <a:spLocks noChangeArrowheads="1"/>
            </p:cNvSpPr>
            <p:nvPr/>
          </p:nvSpPr>
          <p:spPr bwMode="auto">
            <a:xfrm>
              <a:off x="1247" y="720"/>
              <a:ext cx="5187" cy="28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33" name="Rectangle 6">
              <a:extLst>
                <a:ext uri="{FF2B5EF4-FFF2-40B4-BE49-F238E27FC236}">
                  <a16:creationId xmlns:a16="http://schemas.microsoft.com/office/drawing/2014/main" id="{90306D24-C30A-AF67-EC07-03FBEFD5D902}"/>
                </a:ext>
              </a:extLst>
            </p:cNvPr>
            <p:cNvSpPr>
              <a:spLocks noChangeArrowheads="1"/>
            </p:cNvSpPr>
            <p:nvPr/>
          </p:nvSpPr>
          <p:spPr bwMode="auto">
            <a:xfrm>
              <a:off x="1248" y="721"/>
              <a:ext cx="5185" cy="28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34" name="Rectangle 7">
              <a:extLst>
                <a:ext uri="{FF2B5EF4-FFF2-40B4-BE49-F238E27FC236}">
                  <a16:creationId xmlns:a16="http://schemas.microsoft.com/office/drawing/2014/main" id="{5B1BE3F5-892A-2330-931A-023FC87F7B3D}"/>
                </a:ext>
              </a:extLst>
            </p:cNvPr>
            <p:cNvSpPr>
              <a:spLocks noChangeArrowheads="1"/>
            </p:cNvSpPr>
            <p:nvPr/>
          </p:nvSpPr>
          <p:spPr bwMode="auto">
            <a:xfrm>
              <a:off x="1251" y="724"/>
              <a:ext cx="5179" cy="2873"/>
            </a:xfrm>
            <a:prstGeom prst="rect">
              <a:avLst/>
            </a:prstGeom>
            <a:noFill/>
            <a:ln w="95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35" name="Rectangle 8">
              <a:extLst>
                <a:ext uri="{FF2B5EF4-FFF2-40B4-BE49-F238E27FC236}">
                  <a16:creationId xmlns:a16="http://schemas.microsoft.com/office/drawing/2014/main" id="{C7374A45-0189-2056-59E6-75AA15F23FF2}"/>
                </a:ext>
              </a:extLst>
            </p:cNvPr>
            <p:cNvSpPr>
              <a:spLocks noChangeArrowheads="1"/>
            </p:cNvSpPr>
            <p:nvPr/>
          </p:nvSpPr>
          <p:spPr bwMode="auto">
            <a:xfrm>
              <a:off x="1715" y="784"/>
              <a:ext cx="4654" cy="23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47" name="Freeform 9">
              <a:extLst>
                <a:ext uri="{FF2B5EF4-FFF2-40B4-BE49-F238E27FC236}">
                  <a16:creationId xmlns:a16="http://schemas.microsoft.com/office/drawing/2014/main" id="{95B6294B-1DC4-DA48-8548-2814CB6B5155}"/>
                </a:ext>
              </a:extLst>
            </p:cNvPr>
            <p:cNvSpPr>
              <a:spLocks/>
            </p:cNvSpPr>
            <p:nvPr/>
          </p:nvSpPr>
          <p:spPr bwMode="auto">
            <a:xfrm>
              <a:off x="1778" y="848"/>
              <a:ext cx="4496" cy="2244"/>
            </a:xfrm>
            <a:custGeom>
              <a:avLst/>
              <a:gdLst>
                <a:gd name="T0" fmla="*/ 3855 w 4496"/>
                <a:gd name="T1" fmla="*/ 2210 h 2244"/>
                <a:gd name="T2" fmla="*/ 3649 w 4496"/>
                <a:gd name="T3" fmla="*/ 2174 h 2244"/>
                <a:gd name="T4" fmla="*/ 3514 w 4496"/>
                <a:gd name="T5" fmla="*/ 2138 h 2244"/>
                <a:gd name="T6" fmla="*/ 3411 w 4496"/>
                <a:gd name="T7" fmla="*/ 2102 h 2244"/>
                <a:gd name="T8" fmla="*/ 3325 w 4496"/>
                <a:gd name="T9" fmla="*/ 2066 h 2244"/>
                <a:gd name="T10" fmla="*/ 3251 w 4496"/>
                <a:gd name="T11" fmla="*/ 2030 h 2244"/>
                <a:gd name="T12" fmla="*/ 3185 w 4496"/>
                <a:gd name="T13" fmla="*/ 1994 h 2244"/>
                <a:gd name="T14" fmla="*/ 3126 w 4496"/>
                <a:gd name="T15" fmla="*/ 1958 h 2244"/>
                <a:gd name="T16" fmla="*/ 3071 w 4496"/>
                <a:gd name="T17" fmla="*/ 1922 h 2244"/>
                <a:gd name="T18" fmla="*/ 3020 w 4496"/>
                <a:gd name="T19" fmla="*/ 1886 h 2244"/>
                <a:gd name="T20" fmla="*/ 2972 w 4496"/>
                <a:gd name="T21" fmla="*/ 1850 h 2244"/>
                <a:gd name="T22" fmla="*/ 2927 w 4496"/>
                <a:gd name="T23" fmla="*/ 1815 h 2244"/>
                <a:gd name="T24" fmla="*/ 2883 w 4496"/>
                <a:gd name="T25" fmla="*/ 1779 h 2244"/>
                <a:gd name="T26" fmla="*/ 2842 w 4496"/>
                <a:gd name="T27" fmla="*/ 1743 h 2244"/>
                <a:gd name="T28" fmla="*/ 2802 w 4496"/>
                <a:gd name="T29" fmla="*/ 1707 h 2244"/>
                <a:gd name="T30" fmla="*/ 2763 w 4496"/>
                <a:gd name="T31" fmla="*/ 1671 h 2244"/>
                <a:gd name="T32" fmla="*/ 2726 w 4496"/>
                <a:gd name="T33" fmla="*/ 1635 h 2244"/>
                <a:gd name="T34" fmla="*/ 2689 w 4496"/>
                <a:gd name="T35" fmla="*/ 1599 h 2244"/>
                <a:gd name="T36" fmla="*/ 2654 w 4496"/>
                <a:gd name="T37" fmla="*/ 1563 h 2244"/>
                <a:gd name="T38" fmla="*/ 2619 w 4496"/>
                <a:gd name="T39" fmla="*/ 1527 h 2244"/>
                <a:gd name="T40" fmla="*/ 2585 w 4496"/>
                <a:gd name="T41" fmla="*/ 1491 h 2244"/>
                <a:gd name="T42" fmla="*/ 2551 w 4496"/>
                <a:gd name="T43" fmla="*/ 1455 h 2244"/>
                <a:gd name="T44" fmla="*/ 2518 w 4496"/>
                <a:gd name="T45" fmla="*/ 1419 h 2244"/>
                <a:gd name="T46" fmla="*/ 2485 w 4496"/>
                <a:gd name="T47" fmla="*/ 1383 h 2244"/>
                <a:gd name="T48" fmla="*/ 2453 w 4496"/>
                <a:gd name="T49" fmla="*/ 1347 h 2244"/>
                <a:gd name="T50" fmla="*/ 2421 w 4496"/>
                <a:gd name="T51" fmla="*/ 1311 h 2244"/>
                <a:gd name="T52" fmla="*/ 2389 w 4496"/>
                <a:gd name="T53" fmla="*/ 1276 h 2244"/>
                <a:gd name="T54" fmla="*/ 2358 w 4496"/>
                <a:gd name="T55" fmla="*/ 1240 h 2244"/>
                <a:gd name="T56" fmla="*/ 2326 w 4496"/>
                <a:gd name="T57" fmla="*/ 1204 h 2244"/>
                <a:gd name="T58" fmla="*/ 2295 w 4496"/>
                <a:gd name="T59" fmla="*/ 1168 h 2244"/>
                <a:gd name="T60" fmla="*/ 2264 w 4496"/>
                <a:gd name="T61" fmla="*/ 1132 h 2244"/>
                <a:gd name="T62" fmla="*/ 2233 w 4496"/>
                <a:gd name="T63" fmla="*/ 1096 h 2244"/>
                <a:gd name="T64" fmla="*/ 2201 w 4496"/>
                <a:gd name="T65" fmla="*/ 1060 h 2244"/>
                <a:gd name="T66" fmla="*/ 2170 w 4496"/>
                <a:gd name="T67" fmla="*/ 1024 h 2244"/>
                <a:gd name="T68" fmla="*/ 2138 w 4496"/>
                <a:gd name="T69" fmla="*/ 988 h 2244"/>
                <a:gd name="T70" fmla="*/ 2107 w 4496"/>
                <a:gd name="T71" fmla="*/ 952 h 2244"/>
                <a:gd name="T72" fmla="*/ 2075 w 4496"/>
                <a:gd name="T73" fmla="*/ 916 h 2244"/>
                <a:gd name="T74" fmla="*/ 2042 w 4496"/>
                <a:gd name="T75" fmla="*/ 880 h 2244"/>
                <a:gd name="T76" fmla="*/ 2010 w 4496"/>
                <a:gd name="T77" fmla="*/ 844 h 2244"/>
                <a:gd name="T78" fmla="*/ 1977 w 4496"/>
                <a:gd name="T79" fmla="*/ 808 h 2244"/>
                <a:gd name="T80" fmla="*/ 1943 w 4496"/>
                <a:gd name="T81" fmla="*/ 772 h 2244"/>
                <a:gd name="T82" fmla="*/ 1909 w 4496"/>
                <a:gd name="T83" fmla="*/ 737 h 2244"/>
                <a:gd name="T84" fmla="*/ 1875 w 4496"/>
                <a:gd name="T85" fmla="*/ 701 h 2244"/>
                <a:gd name="T86" fmla="*/ 1839 w 4496"/>
                <a:gd name="T87" fmla="*/ 665 h 2244"/>
                <a:gd name="T88" fmla="*/ 1803 w 4496"/>
                <a:gd name="T89" fmla="*/ 629 h 2244"/>
                <a:gd name="T90" fmla="*/ 1766 w 4496"/>
                <a:gd name="T91" fmla="*/ 593 h 2244"/>
                <a:gd name="T92" fmla="*/ 1728 w 4496"/>
                <a:gd name="T93" fmla="*/ 557 h 2244"/>
                <a:gd name="T94" fmla="*/ 1689 w 4496"/>
                <a:gd name="T95" fmla="*/ 521 h 2244"/>
                <a:gd name="T96" fmla="*/ 1648 w 4496"/>
                <a:gd name="T97" fmla="*/ 485 h 2244"/>
                <a:gd name="T98" fmla="*/ 1606 w 4496"/>
                <a:gd name="T99" fmla="*/ 449 h 2244"/>
                <a:gd name="T100" fmla="*/ 1562 w 4496"/>
                <a:gd name="T101" fmla="*/ 413 h 2244"/>
                <a:gd name="T102" fmla="*/ 1515 w 4496"/>
                <a:gd name="T103" fmla="*/ 377 h 2244"/>
                <a:gd name="T104" fmla="*/ 1466 w 4496"/>
                <a:gd name="T105" fmla="*/ 341 h 2244"/>
                <a:gd name="T106" fmla="*/ 1414 w 4496"/>
                <a:gd name="T107" fmla="*/ 305 h 2244"/>
                <a:gd name="T108" fmla="*/ 1359 w 4496"/>
                <a:gd name="T109" fmla="*/ 269 h 2244"/>
                <a:gd name="T110" fmla="*/ 1298 w 4496"/>
                <a:gd name="T111" fmla="*/ 233 h 2244"/>
                <a:gd name="T112" fmla="*/ 1232 w 4496"/>
                <a:gd name="T113" fmla="*/ 198 h 2244"/>
                <a:gd name="T114" fmla="*/ 1157 w 4496"/>
                <a:gd name="T115" fmla="*/ 162 h 2244"/>
                <a:gd name="T116" fmla="*/ 1070 w 4496"/>
                <a:gd name="T117" fmla="*/ 126 h 2244"/>
                <a:gd name="T118" fmla="*/ 965 w 4496"/>
                <a:gd name="T119" fmla="*/ 90 h 2244"/>
                <a:gd name="T120" fmla="*/ 825 w 4496"/>
                <a:gd name="T121" fmla="*/ 54 h 2244"/>
                <a:gd name="T122" fmla="*/ 592 w 4496"/>
                <a:gd name="T123" fmla="*/ 18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96" h="2244">
                  <a:moveTo>
                    <a:pt x="4496" y="2244"/>
                  </a:moveTo>
                  <a:lnTo>
                    <a:pt x="4356" y="2241"/>
                  </a:lnTo>
                  <a:lnTo>
                    <a:pt x="4269" y="2239"/>
                  </a:lnTo>
                  <a:lnTo>
                    <a:pt x="4204" y="2237"/>
                  </a:lnTo>
                  <a:lnTo>
                    <a:pt x="4153" y="2234"/>
                  </a:lnTo>
                  <a:lnTo>
                    <a:pt x="4109" y="2232"/>
                  </a:lnTo>
                  <a:lnTo>
                    <a:pt x="4072" y="2230"/>
                  </a:lnTo>
                  <a:lnTo>
                    <a:pt x="4039" y="2228"/>
                  </a:lnTo>
                  <a:lnTo>
                    <a:pt x="4009" y="2226"/>
                  </a:lnTo>
                  <a:lnTo>
                    <a:pt x="3982" y="2223"/>
                  </a:lnTo>
                  <a:lnTo>
                    <a:pt x="3957" y="2221"/>
                  </a:lnTo>
                  <a:lnTo>
                    <a:pt x="3934" y="2219"/>
                  </a:lnTo>
                  <a:lnTo>
                    <a:pt x="3912" y="2216"/>
                  </a:lnTo>
                  <a:lnTo>
                    <a:pt x="3892" y="2214"/>
                  </a:lnTo>
                  <a:lnTo>
                    <a:pt x="3873" y="2212"/>
                  </a:lnTo>
                  <a:lnTo>
                    <a:pt x="3855" y="2210"/>
                  </a:lnTo>
                  <a:lnTo>
                    <a:pt x="3838" y="2208"/>
                  </a:lnTo>
                  <a:lnTo>
                    <a:pt x="3822" y="2205"/>
                  </a:lnTo>
                  <a:lnTo>
                    <a:pt x="3806" y="2203"/>
                  </a:lnTo>
                  <a:lnTo>
                    <a:pt x="3791" y="2201"/>
                  </a:lnTo>
                  <a:lnTo>
                    <a:pt x="3777" y="2199"/>
                  </a:lnTo>
                  <a:lnTo>
                    <a:pt x="3764" y="2196"/>
                  </a:lnTo>
                  <a:lnTo>
                    <a:pt x="3750" y="2194"/>
                  </a:lnTo>
                  <a:lnTo>
                    <a:pt x="3738" y="2192"/>
                  </a:lnTo>
                  <a:lnTo>
                    <a:pt x="3725" y="2190"/>
                  </a:lnTo>
                  <a:lnTo>
                    <a:pt x="3713" y="2187"/>
                  </a:lnTo>
                  <a:lnTo>
                    <a:pt x="3702" y="2185"/>
                  </a:lnTo>
                  <a:lnTo>
                    <a:pt x="3690" y="2183"/>
                  </a:lnTo>
                  <a:lnTo>
                    <a:pt x="3680" y="2181"/>
                  </a:lnTo>
                  <a:lnTo>
                    <a:pt x="3669" y="2178"/>
                  </a:lnTo>
                  <a:lnTo>
                    <a:pt x="3659" y="2176"/>
                  </a:lnTo>
                  <a:lnTo>
                    <a:pt x="3649" y="2174"/>
                  </a:lnTo>
                  <a:lnTo>
                    <a:pt x="3639" y="2172"/>
                  </a:lnTo>
                  <a:lnTo>
                    <a:pt x="3629" y="2169"/>
                  </a:lnTo>
                  <a:lnTo>
                    <a:pt x="3620" y="2167"/>
                  </a:lnTo>
                  <a:lnTo>
                    <a:pt x="3611" y="2165"/>
                  </a:lnTo>
                  <a:lnTo>
                    <a:pt x="3602" y="2163"/>
                  </a:lnTo>
                  <a:lnTo>
                    <a:pt x="3593" y="2160"/>
                  </a:lnTo>
                  <a:lnTo>
                    <a:pt x="3584" y="2158"/>
                  </a:lnTo>
                  <a:lnTo>
                    <a:pt x="3576" y="2156"/>
                  </a:lnTo>
                  <a:lnTo>
                    <a:pt x="3568" y="2154"/>
                  </a:lnTo>
                  <a:lnTo>
                    <a:pt x="3560" y="2151"/>
                  </a:lnTo>
                  <a:lnTo>
                    <a:pt x="3552" y="2149"/>
                  </a:lnTo>
                  <a:lnTo>
                    <a:pt x="3544" y="2147"/>
                  </a:lnTo>
                  <a:lnTo>
                    <a:pt x="3536" y="2145"/>
                  </a:lnTo>
                  <a:lnTo>
                    <a:pt x="3529" y="2142"/>
                  </a:lnTo>
                  <a:lnTo>
                    <a:pt x="3521" y="2140"/>
                  </a:lnTo>
                  <a:lnTo>
                    <a:pt x="3514" y="2138"/>
                  </a:lnTo>
                  <a:lnTo>
                    <a:pt x="3507" y="2136"/>
                  </a:lnTo>
                  <a:lnTo>
                    <a:pt x="3500" y="2133"/>
                  </a:lnTo>
                  <a:lnTo>
                    <a:pt x="3493" y="2131"/>
                  </a:lnTo>
                  <a:lnTo>
                    <a:pt x="3486" y="2129"/>
                  </a:lnTo>
                  <a:lnTo>
                    <a:pt x="3479" y="2127"/>
                  </a:lnTo>
                  <a:lnTo>
                    <a:pt x="3473" y="2124"/>
                  </a:lnTo>
                  <a:lnTo>
                    <a:pt x="3466" y="2122"/>
                  </a:lnTo>
                  <a:lnTo>
                    <a:pt x="3459" y="2120"/>
                  </a:lnTo>
                  <a:lnTo>
                    <a:pt x="3453" y="2118"/>
                  </a:lnTo>
                  <a:lnTo>
                    <a:pt x="3447" y="2115"/>
                  </a:lnTo>
                  <a:lnTo>
                    <a:pt x="3441" y="2113"/>
                  </a:lnTo>
                  <a:lnTo>
                    <a:pt x="3434" y="2111"/>
                  </a:lnTo>
                  <a:lnTo>
                    <a:pt x="3428" y="2109"/>
                  </a:lnTo>
                  <a:lnTo>
                    <a:pt x="3422" y="2106"/>
                  </a:lnTo>
                  <a:lnTo>
                    <a:pt x="3416" y="2104"/>
                  </a:lnTo>
                  <a:lnTo>
                    <a:pt x="3411" y="2102"/>
                  </a:lnTo>
                  <a:lnTo>
                    <a:pt x="3405" y="2100"/>
                  </a:lnTo>
                  <a:lnTo>
                    <a:pt x="3399" y="2098"/>
                  </a:lnTo>
                  <a:lnTo>
                    <a:pt x="3394" y="2095"/>
                  </a:lnTo>
                  <a:lnTo>
                    <a:pt x="3388" y="2093"/>
                  </a:lnTo>
                  <a:lnTo>
                    <a:pt x="3382" y="2091"/>
                  </a:lnTo>
                  <a:lnTo>
                    <a:pt x="3377" y="2088"/>
                  </a:lnTo>
                  <a:lnTo>
                    <a:pt x="3371" y="2086"/>
                  </a:lnTo>
                  <a:lnTo>
                    <a:pt x="3366" y="2084"/>
                  </a:lnTo>
                  <a:lnTo>
                    <a:pt x="3361" y="2082"/>
                  </a:lnTo>
                  <a:lnTo>
                    <a:pt x="3356" y="2080"/>
                  </a:lnTo>
                  <a:lnTo>
                    <a:pt x="3350" y="2077"/>
                  </a:lnTo>
                  <a:lnTo>
                    <a:pt x="3345" y="2075"/>
                  </a:lnTo>
                  <a:lnTo>
                    <a:pt x="3340" y="2073"/>
                  </a:lnTo>
                  <a:lnTo>
                    <a:pt x="3335" y="2070"/>
                  </a:lnTo>
                  <a:lnTo>
                    <a:pt x="3330" y="2068"/>
                  </a:lnTo>
                  <a:lnTo>
                    <a:pt x="3325" y="2066"/>
                  </a:lnTo>
                  <a:lnTo>
                    <a:pt x="3320" y="2064"/>
                  </a:lnTo>
                  <a:lnTo>
                    <a:pt x="3315" y="2062"/>
                  </a:lnTo>
                  <a:lnTo>
                    <a:pt x="3310" y="2059"/>
                  </a:lnTo>
                  <a:lnTo>
                    <a:pt x="3306" y="2057"/>
                  </a:lnTo>
                  <a:lnTo>
                    <a:pt x="3301" y="2055"/>
                  </a:lnTo>
                  <a:lnTo>
                    <a:pt x="3296" y="2052"/>
                  </a:lnTo>
                  <a:lnTo>
                    <a:pt x="3292" y="2050"/>
                  </a:lnTo>
                  <a:lnTo>
                    <a:pt x="3287" y="2048"/>
                  </a:lnTo>
                  <a:lnTo>
                    <a:pt x="3282" y="2046"/>
                  </a:lnTo>
                  <a:lnTo>
                    <a:pt x="3278" y="2044"/>
                  </a:lnTo>
                  <a:lnTo>
                    <a:pt x="3273" y="2041"/>
                  </a:lnTo>
                  <a:lnTo>
                    <a:pt x="3269" y="2039"/>
                  </a:lnTo>
                  <a:lnTo>
                    <a:pt x="3264" y="2037"/>
                  </a:lnTo>
                  <a:lnTo>
                    <a:pt x="3260" y="2034"/>
                  </a:lnTo>
                  <a:lnTo>
                    <a:pt x="3256" y="2032"/>
                  </a:lnTo>
                  <a:lnTo>
                    <a:pt x="3251" y="2030"/>
                  </a:lnTo>
                  <a:lnTo>
                    <a:pt x="3247" y="2028"/>
                  </a:lnTo>
                  <a:lnTo>
                    <a:pt x="3243" y="2026"/>
                  </a:lnTo>
                  <a:lnTo>
                    <a:pt x="3238" y="2023"/>
                  </a:lnTo>
                  <a:lnTo>
                    <a:pt x="3234" y="2021"/>
                  </a:lnTo>
                  <a:lnTo>
                    <a:pt x="3230" y="2019"/>
                  </a:lnTo>
                  <a:lnTo>
                    <a:pt x="3226" y="2017"/>
                  </a:lnTo>
                  <a:lnTo>
                    <a:pt x="3222" y="2014"/>
                  </a:lnTo>
                  <a:lnTo>
                    <a:pt x="3218" y="2012"/>
                  </a:lnTo>
                  <a:lnTo>
                    <a:pt x="3213" y="2010"/>
                  </a:lnTo>
                  <a:lnTo>
                    <a:pt x="3209" y="2008"/>
                  </a:lnTo>
                  <a:lnTo>
                    <a:pt x="3205" y="2005"/>
                  </a:lnTo>
                  <a:lnTo>
                    <a:pt x="3201" y="2003"/>
                  </a:lnTo>
                  <a:lnTo>
                    <a:pt x="3197" y="2001"/>
                  </a:lnTo>
                  <a:lnTo>
                    <a:pt x="3193" y="1999"/>
                  </a:lnTo>
                  <a:lnTo>
                    <a:pt x="3189" y="1997"/>
                  </a:lnTo>
                  <a:lnTo>
                    <a:pt x="3185" y="1994"/>
                  </a:lnTo>
                  <a:lnTo>
                    <a:pt x="3182" y="1992"/>
                  </a:lnTo>
                  <a:lnTo>
                    <a:pt x="3178" y="1990"/>
                  </a:lnTo>
                  <a:lnTo>
                    <a:pt x="3174" y="1987"/>
                  </a:lnTo>
                  <a:lnTo>
                    <a:pt x="3170" y="1985"/>
                  </a:lnTo>
                  <a:lnTo>
                    <a:pt x="3166" y="1983"/>
                  </a:lnTo>
                  <a:lnTo>
                    <a:pt x="3163" y="1981"/>
                  </a:lnTo>
                  <a:lnTo>
                    <a:pt x="3159" y="1979"/>
                  </a:lnTo>
                  <a:lnTo>
                    <a:pt x="3155" y="1976"/>
                  </a:lnTo>
                  <a:lnTo>
                    <a:pt x="3151" y="1974"/>
                  </a:lnTo>
                  <a:lnTo>
                    <a:pt x="3148" y="1972"/>
                  </a:lnTo>
                  <a:lnTo>
                    <a:pt x="3144" y="1969"/>
                  </a:lnTo>
                  <a:lnTo>
                    <a:pt x="3140" y="1967"/>
                  </a:lnTo>
                  <a:lnTo>
                    <a:pt x="3137" y="1965"/>
                  </a:lnTo>
                  <a:lnTo>
                    <a:pt x="3133" y="1963"/>
                  </a:lnTo>
                  <a:lnTo>
                    <a:pt x="3129" y="1961"/>
                  </a:lnTo>
                  <a:lnTo>
                    <a:pt x="3126" y="1958"/>
                  </a:lnTo>
                  <a:lnTo>
                    <a:pt x="3122" y="1956"/>
                  </a:lnTo>
                  <a:lnTo>
                    <a:pt x="3119" y="1954"/>
                  </a:lnTo>
                  <a:lnTo>
                    <a:pt x="3115" y="1951"/>
                  </a:lnTo>
                  <a:lnTo>
                    <a:pt x="3112" y="1949"/>
                  </a:lnTo>
                  <a:lnTo>
                    <a:pt x="3108" y="1947"/>
                  </a:lnTo>
                  <a:lnTo>
                    <a:pt x="3105" y="1945"/>
                  </a:lnTo>
                  <a:lnTo>
                    <a:pt x="3101" y="1942"/>
                  </a:lnTo>
                  <a:lnTo>
                    <a:pt x="3098" y="1940"/>
                  </a:lnTo>
                  <a:lnTo>
                    <a:pt x="3095" y="1938"/>
                  </a:lnTo>
                  <a:lnTo>
                    <a:pt x="3091" y="1936"/>
                  </a:lnTo>
                  <a:lnTo>
                    <a:pt x="3088" y="1933"/>
                  </a:lnTo>
                  <a:lnTo>
                    <a:pt x="3084" y="1931"/>
                  </a:lnTo>
                  <a:lnTo>
                    <a:pt x="3081" y="1929"/>
                  </a:lnTo>
                  <a:lnTo>
                    <a:pt x="3078" y="1927"/>
                  </a:lnTo>
                  <a:lnTo>
                    <a:pt x="3074" y="1924"/>
                  </a:lnTo>
                  <a:lnTo>
                    <a:pt x="3071" y="1922"/>
                  </a:lnTo>
                  <a:lnTo>
                    <a:pt x="3068" y="1920"/>
                  </a:lnTo>
                  <a:lnTo>
                    <a:pt x="3065" y="1918"/>
                  </a:lnTo>
                  <a:lnTo>
                    <a:pt x="3061" y="1916"/>
                  </a:lnTo>
                  <a:lnTo>
                    <a:pt x="3058" y="1913"/>
                  </a:lnTo>
                  <a:lnTo>
                    <a:pt x="3055" y="1911"/>
                  </a:lnTo>
                  <a:lnTo>
                    <a:pt x="3051" y="1909"/>
                  </a:lnTo>
                  <a:lnTo>
                    <a:pt x="3048" y="1906"/>
                  </a:lnTo>
                  <a:lnTo>
                    <a:pt x="3045" y="1904"/>
                  </a:lnTo>
                  <a:lnTo>
                    <a:pt x="3042" y="1902"/>
                  </a:lnTo>
                  <a:lnTo>
                    <a:pt x="3039" y="1900"/>
                  </a:lnTo>
                  <a:lnTo>
                    <a:pt x="3036" y="1898"/>
                  </a:lnTo>
                  <a:lnTo>
                    <a:pt x="3032" y="1895"/>
                  </a:lnTo>
                  <a:lnTo>
                    <a:pt x="3029" y="1893"/>
                  </a:lnTo>
                  <a:lnTo>
                    <a:pt x="3026" y="1891"/>
                  </a:lnTo>
                  <a:lnTo>
                    <a:pt x="3023" y="1889"/>
                  </a:lnTo>
                  <a:lnTo>
                    <a:pt x="3020" y="1886"/>
                  </a:lnTo>
                  <a:lnTo>
                    <a:pt x="3017" y="1884"/>
                  </a:lnTo>
                  <a:lnTo>
                    <a:pt x="3014" y="1882"/>
                  </a:lnTo>
                  <a:lnTo>
                    <a:pt x="3011" y="1880"/>
                  </a:lnTo>
                  <a:lnTo>
                    <a:pt x="3008" y="1877"/>
                  </a:lnTo>
                  <a:lnTo>
                    <a:pt x="3005" y="1875"/>
                  </a:lnTo>
                  <a:lnTo>
                    <a:pt x="3002" y="1873"/>
                  </a:lnTo>
                  <a:lnTo>
                    <a:pt x="2999" y="1871"/>
                  </a:lnTo>
                  <a:lnTo>
                    <a:pt x="2996" y="1868"/>
                  </a:lnTo>
                  <a:lnTo>
                    <a:pt x="2993" y="1866"/>
                  </a:lnTo>
                  <a:lnTo>
                    <a:pt x="2990" y="1864"/>
                  </a:lnTo>
                  <a:lnTo>
                    <a:pt x="2987" y="1862"/>
                  </a:lnTo>
                  <a:lnTo>
                    <a:pt x="2984" y="1859"/>
                  </a:lnTo>
                  <a:lnTo>
                    <a:pt x="2981" y="1857"/>
                  </a:lnTo>
                  <a:lnTo>
                    <a:pt x="2978" y="1855"/>
                  </a:lnTo>
                  <a:lnTo>
                    <a:pt x="2975" y="1853"/>
                  </a:lnTo>
                  <a:lnTo>
                    <a:pt x="2972" y="1850"/>
                  </a:lnTo>
                  <a:lnTo>
                    <a:pt x="2969" y="1848"/>
                  </a:lnTo>
                  <a:lnTo>
                    <a:pt x="2966" y="1846"/>
                  </a:lnTo>
                  <a:lnTo>
                    <a:pt x="2963" y="1844"/>
                  </a:lnTo>
                  <a:lnTo>
                    <a:pt x="2960" y="1841"/>
                  </a:lnTo>
                  <a:lnTo>
                    <a:pt x="2958" y="1839"/>
                  </a:lnTo>
                  <a:lnTo>
                    <a:pt x="2955" y="1837"/>
                  </a:lnTo>
                  <a:lnTo>
                    <a:pt x="2952" y="1835"/>
                  </a:lnTo>
                  <a:lnTo>
                    <a:pt x="2949" y="1833"/>
                  </a:lnTo>
                  <a:lnTo>
                    <a:pt x="2946" y="1830"/>
                  </a:lnTo>
                  <a:lnTo>
                    <a:pt x="2943" y="1828"/>
                  </a:lnTo>
                  <a:lnTo>
                    <a:pt x="2940" y="1826"/>
                  </a:lnTo>
                  <a:lnTo>
                    <a:pt x="2938" y="1823"/>
                  </a:lnTo>
                  <a:lnTo>
                    <a:pt x="2935" y="1821"/>
                  </a:lnTo>
                  <a:lnTo>
                    <a:pt x="2932" y="1819"/>
                  </a:lnTo>
                  <a:lnTo>
                    <a:pt x="2929" y="1817"/>
                  </a:lnTo>
                  <a:lnTo>
                    <a:pt x="2927" y="1815"/>
                  </a:lnTo>
                  <a:lnTo>
                    <a:pt x="2924" y="1812"/>
                  </a:lnTo>
                  <a:lnTo>
                    <a:pt x="2921" y="1810"/>
                  </a:lnTo>
                  <a:lnTo>
                    <a:pt x="2918" y="1808"/>
                  </a:lnTo>
                  <a:lnTo>
                    <a:pt x="2915" y="1806"/>
                  </a:lnTo>
                  <a:lnTo>
                    <a:pt x="2913" y="1803"/>
                  </a:lnTo>
                  <a:lnTo>
                    <a:pt x="2910" y="1801"/>
                  </a:lnTo>
                  <a:lnTo>
                    <a:pt x="2907" y="1799"/>
                  </a:lnTo>
                  <a:lnTo>
                    <a:pt x="2905" y="1797"/>
                  </a:lnTo>
                  <a:lnTo>
                    <a:pt x="2902" y="1794"/>
                  </a:lnTo>
                  <a:lnTo>
                    <a:pt x="2899" y="1792"/>
                  </a:lnTo>
                  <a:lnTo>
                    <a:pt x="2897" y="1790"/>
                  </a:lnTo>
                  <a:lnTo>
                    <a:pt x="2894" y="1788"/>
                  </a:lnTo>
                  <a:lnTo>
                    <a:pt x="2891" y="1785"/>
                  </a:lnTo>
                  <a:lnTo>
                    <a:pt x="2888" y="1783"/>
                  </a:lnTo>
                  <a:lnTo>
                    <a:pt x="2886" y="1781"/>
                  </a:lnTo>
                  <a:lnTo>
                    <a:pt x="2883" y="1779"/>
                  </a:lnTo>
                  <a:lnTo>
                    <a:pt x="2880" y="1776"/>
                  </a:lnTo>
                  <a:lnTo>
                    <a:pt x="2878" y="1774"/>
                  </a:lnTo>
                  <a:lnTo>
                    <a:pt x="2875" y="1772"/>
                  </a:lnTo>
                  <a:lnTo>
                    <a:pt x="2873" y="1770"/>
                  </a:lnTo>
                  <a:lnTo>
                    <a:pt x="2870" y="1767"/>
                  </a:lnTo>
                  <a:lnTo>
                    <a:pt x="2867" y="1765"/>
                  </a:lnTo>
                  <a:lnTo>
                    <a:pt x="2865" y="1763"/>
                  </a:lnTo>
                  <a:lnTo>
                    <a:pt x="2862" y="1761"/>
                  </a:lnTo>
                  <a:lnTo>
                    <a:pt x="2860" y="1758"/>
                  </a:lnTo>
                  <a:lnTo>
                    <a:pt x="2857" y="1756"/>
                  </a:lnTo>
                  <a:lnTo>
                    <a:pt x="2855" y="1754"/>
                  </a:lnTo>
                  <a:lnTo>
                    <a:pt x="2852" y="1752"/>
                  </a:lnTo>
                  <a:lnTo>
                    <a:pt x="2849" y="1749"/>
                  </a:lnTo>
                  <a:lnTo>
                    <a:pt x="2847" y="1747"/>
                  </a:lnTo>
                  <a:lnTo>
                    <a:pt x="2844" y="1745"/>
                  </a:lnTo>
                  <a:lnTo>
                    <a:pt x="2842" y="1743"/>
                  </a:lnTo>
                  <a:lnTo>
                    <a:pt x="2839" y="1740"/>
                  </a:lnTo>
                  <a:lnTo>
                    <a:pt x="2836" y="1738"/>
                  </a:lnTo>
                  <a:lnTo>
                    <a:pt x="2834" y="1736"/>
                  </a:lnTo>
                  <a:lnTo>
                    <a:pt x="2832" y="1734"/>
                  </a:lnTo>
                  <a:lnTo>
                    <a:pt x="2829" y="1731"/>
                  </a:lnTo>
                  <a:lnTo>
                    <a:pt x="2827" y="1729"/>
                  </a:lnTo>
                  <a:lnTo>
                    <a:pt x="2824" y="1727"/>
                  </a:lnTo>
                  <a:lnTo>
                    <a:pt x="2822" y="1725"/>
                  </a:lnTo>
                  <a:lnTo>
                    <a:pt x="2819" y="1722"/>
                  </a:lnTo>
                  <a:lnTo>
                    <a:pt x="2817" y="1720"/>
                  </a:lnTo>
                  <a:lnTo>
                    <a:pt x="2814" y="1718"/>
                  </a:lnTo>
                  <a:lnTo>
                    <a:pt x="2812" y="1716"/>
                  </a:lnTo>
                  <a:lnTo>
                    <a:pt x="2809" y="1713"/>
                  </a:lnTo>
                  <a:lnTo>
                    <a:pt x="2807" y="1711"/>
                  </a:lnTo>
                  <a:lnTo>
                    <a:pt x="2804" y="1709"/>
                  </a:lnTo>
                  <a:lnTo>
                    <a:pt x="2802" y="1707"/>
                  </a:lnTo>
                  <a:lnTo>
                    <a:pt x="2799" y="1705"/>
                  </a:lnTo>
                  <a:lnTo>
                    <a:pt x="2797" y="1702"/>
                  </a:lnTo>
                  <a:lnTo>
                    <a:pt x="2794" y="1700"/>
                  </a:lnTo>
                  <a:lnTo>
                    <a:pt x="2792" y="1698"/>
                  </a:lnTo>
                  <a:lnTo>
                    <a:pt x="2789" y="1695"/>
                  </a:lnTo>
                  <a:lnTo>
                    <a:pt x="2787" y="1693"/>
                  </a:lnTo>
                  <a:lnTo>
                    <a:pt x="2785" y="1691"/>
                  </a:lnTo>
                  <a:lnTo>
                    <a:pt x="2782" y="1689"/>
                  </a:lnTo>
                  <a:lnTo>
                    <a:pt x="2780" y="1687"/>
                  </a:lnTo>
                  <a:lnTo>
                    <a:pt x="2777" y="1684"/>
                  </a:lnTo>
                  <a:lnTo>
                    <a:pt x="2775" y="1682"/>
                  </a:lnTo>
                  <a:lnTo>
                    <a:pt x="2773" y="1680"/>
                  </a:lnTo>
                  <a:lnTo>
                    <a:pt x="2770" y="1677"/>
                  </a:lnTo>
                  <a:lnTo>
                    <a:pt x="2768" y="1675"/>
                  </a:lnTo>
                  <a:lnTo>
                    <a:pt x="2765" y="1673"/>
                  </a:lnTo>
                  <a:lnTo>
                    <a:pt x="2763" y="1671"/>
                  </a:lnTo>
                  <a:lnTo>
                    <a:pt x="2761" y="1669"/>
                  </a:lnTo>
                  <a:lnTo>
                    <a:pt x="2758" y="1666"/>
                  </a:lnTo>
                  <a:lnTo>
                    <a:pt x="2756" y="1664"/>
                  </a:lnTo>
                  <a:lnTo>
                    <a:pt x="2754" y="1662"/>
                  </a:lnTo>
                  <a:lnTo>
                    <a:pt x="2751" y="1659"/>
                  </a:lnTo>
                  <a:lnTo>
                    <a:pt x="2749" y="1657"/>
                  </a:lnTo>
                  <a:lnTo>
                    <a:pt x="2746" y="1655"/>
                  </a:lnTo>
                  <a:lnTo>
                    <a:pt x="2744" y="1653"/>
                  </a:lnTo>
                  <a:lnTo>
                    <a:pt x="2742" y="1651"/>
                  </a:lnTo>
                  <a:lnTo>
                    <a:pt x="2739" y="1648"/>
                  </a:lnTo>
                  <a:lnTo>
                    <a:pt x="2737" y="1646"/>
                  </a:lnTo>
                  <a:lnTo>
                    <a:pt x="2735" y="1644"/>
                  </a:lnTo>
                  <a:lnTo>
                    <a:pt x="2733" y="1642"/>
                  </a:lnTo>
                  <a:lnTo>
                    <a:pt x="2730" y="1639"/>
                  </a:lnTo>
                  <a:lnTo>
                    <a:pt x="2728" y="1637"/>
                  </a:lnTo>
                  <a:lnTo>
                    <a:pt x="2726" y="1635"/>
                  </a:lnTo>
                  <a:lnTo>
                    <a:pt x="2723" y="1633"/>
                  </a:lnTo>
                  <a:lnTo>
                    <a:pt x="2721" y="1630"/>
                  </a:lnTo>
                  <a:lnTo>
                    <a:pt x="2719" y="1628"/>
                  </a:lnTo>
                  <a:lnTo>
                    <a:pt x="2716" y="1626"/>
                  </a:lnTo>
                  <a:lnTo>
                    <a:pt x="2714" y="1624"/>
                  </a:lnTo>
                  <a:lnTo>
                    <a:pt x="2712" y="1622"/>
                  </a:lnTo>
                  <a:lnTo>
                    <a:pt x="2709" y="1619"/>
                  </a:lnTo>
                  <a:lnTo>
                    <a:pt x="2707" y="1617"/>
                  </a:lnTo>
                  <a:lnTo>
                    <a:pt x="2705" y="1615"/>
                  </a:lnTo>
                  <a:lnTo>
                    <a:pt x="2703" y="1612"/>
                  </a:lnTo>
                  <a:lnTo>
                    <a:pt x="2701" y="1610"/>
                  </a:lnTo>
                  <a:lnTo>
                    <a:pt x="2698" y="1608"/>
                  </a:lnTo>
                  <a:lnTo>
                    <a:pt x="2696" y="1606"/>
                  </a:lnTo>
                  <a:lnTo>
                    <a:pt x="2694" y="1604"/>
                  </a:lnTo>
                  <a:lnTo>
                    <a:pt x="2691" y="1601"/>
                  </a:lnTo>
                  <a:lnTo>
                    <a:pt x="2689" y="1599"/>
                  </a:lnTo>
                  <a:lnTo>
                    <a:pt x="2687" y="1597"/>
                  </a:lnTo>
                  <a:lnTo>
                    <a:pt x="2685" y="1594"/>
                  </a:lnTo>
                  <a:lnTo>
                    <a:pt x="2682" y="1592"/>
                  </a:lnTo>
                  <a:lnTo>
                    <a:pt x="2680" y="1590"/>
                  </a:lnTo>
                  <a:lnTo>
                    <a:pt x="2678" y="1588"/>
                  </a:lnTo>
                  <a:lnTo>
                    <a:pt x="2676" y="1585"/>
                  </a:lnTo>
                  <a:lnTo>
                    <a:pt x="2673" y="1583"/>
                  </a:lnTo>
                  <a:lnTo>
                    <a:pt x="2671" y="1581"/>
                  </a:lnTo>
                  <a:lnTo>
                    <a:pt x="2669" y="1579"/>
                  </a:lnTo>
                  <a:lnTo>
                    <a:pt x="2667" y="1576"/>
                  </a:lnTo>
                  <a:lnTo>
                    <a:pt x="2665" y="1574"/>
                  </a:lnTo>
                  <a:lnTo>
                    <a:pt x="2662" y="1572"/>
                  </a:lnTo>
                  <a:lnTo>
                    <a:pt x="2660" y="1570"/>
                  </a:lnTo>
                  <a:lnTo>
                    <a:pt x="2658" y="1567"/>
                  </a:lnTo>
                  <a:lnTo>
                    <a:pt x="2656" y="1565"/>
                  </a:lnTo>
                  <a:lnTo>
                    <a:pt x="2654" y="1563"/>
                  </a:lnTo>
                  <a:lnTo>
                    <a:pt x="2651" y="1561"/>
                  </a:lnTo>
                  <a:lnTo>
                    <a:pt x="2649" y="1558"/>
                  </a:lnTo>
                  <a:lnTo>
                    <a:pt x="2647" y="1556"/>
                  </a:lnTo>
                  <a:lnTo>
                    <a:pt x="2645" y="1554"/>
                  </a:lnTo>
                  <a:lnTo>
                    <a:pt x="2643" y="1552"/>
                  </a:lnTo>
                  <a:lnTo>
                    <a:pt x="2640" y="1549"/>
                  </a:lnTo>
                  <a:lnTo>
                    <a:pt x="2638" y="1547"/>
                  </a:lnTo>
                  <a:lnTo>
                    <a:pt x="2636" y="1545"/>
                  </a:lnTo>
                  <a:lnTo>
                    <a:pt x="2634" y="1543"/>
                  </a:lnTo>
                  <a:lnTo>
                    <a:pt x="2632" y="1541"/>
                  </a:lnTo>
                  <a:lnTo>
                    <a:pt x="2630" y="1538"/>
                  </a:lnTo>
                  <a:lnTo>
                    <a:pt x="2627" y="1536"/>
                  </a:lnTo>
                  <a:lnTo>
                    <a:pt x="2625" y="1534"/>
                  </a:lnTo>
                  <a:lnTo>
                    <a:pt x="2623" y="1531"/>
                  </a:lnTo>
                  <a:lnTo>
                    <a:pt x="2621" y="1529"/>
                  </a:lnTo>
                  <a:lnTo>
                    <a:pt x="2619" y="1527"/>
                  </a:lnTo>
                  <a:lnTo>
                    <a:pt x="2617" y="1525"/>
                  </a:lnTo>
                  <a:lnTo>
                    <a:pt x="2614" y="1523"/>
                  </a:lnTo>
                  <a:lnTo>
                    <a:pt x="2612" y="1520"/>
                  </a:lnTo>
                  <a:lnTo>
                    <a:pt x="2610" y="1518"/>
                  </a:lnTo>
                  <a:lnTo>
                    <a:pt x="2608" y="1516"/>
                  </a:lnTo>
                  <a:lnTo>
                    <a:pt x="2606" y="1513"/>
                  </a:lnTo>
                  <a:lnTo>
                    <a:pt x="2604" y="1511"/>
                  </a:lnTo>
                  <a:lnTo>
                    <a:pt x="2602" y="1509"/>
                  </a:lnTo>
                  <a:lnTo>
                    <a:pt x="2599" y="1507"/>
                  </a:lnTo>
                  <a:lnTo>
                    <a:pt x="2597" y="1505"/>
                  </a:lnTo>
                  <a:lnTo>
                    <a:pt x="2595" y="1502"/>
                  </a:lnTo>
                  <a:lnTo>
                    <a:pt x="2593" y="1500"/>
                  </a:lnTo>
                  <a:lnTo>
                    <a:pt x="2591" y="1498"/>
                  </a:lnTo>
                  <a:lnTo>
                    <a:pt x="2589" y="1495"/>
                  </a:lnTo>
                  <a:lnTo>
                    <a:pt x="2587" y="1493"/>
                  </a:lnTo>
                  <a:lnTo>
                    <a:pt x="2585" y="1491"/>
                  </a:lnTo>
                  <a:lnTo>
                    <a:pt x="2582" y="1489"/>
                  </a:lnTo>
                  <a:lnTo>
                    <a:pt x="2581" y="1487"/>
                  </a:lnTo>
                  <a:lnTo>
                    <a:pt x="2578" y="1484"/>
                  </a:lnTo>
                  <a:lnTo>
                    <a:pt x="2576" y="1482"/>
                  </a:lnTo>
                  <a:lnTo>
                    <a:pt x="2574" y="1480"/>
                  </a:lnTo>
                  <a:lnTo>
                    <a:pt x="2572" y="1478"/>
                  </a:lnTo>
                  <a:lnTo>
                    <a:pt x="2570" y="1475"/>
                  </a:lnTo>
                  <a:lnTo>
                    <a:pt x="2568" y="1473"/>
                  </a:lnTo>
                  <a:lnTo>
                    <a:pt x="2566" y="1471"/>
                  </a:lnTo>
                  <a:lnTo>
                    <a:pt x="2563" y="1469"/>
                  </a:lnTo>
                  <a:lnTo>
                    <a:pt x="2562" y="1466"/>
                  </a:lnTo>
                  <a:lnTo>
                    <a:pt x="2559" y="1464"/>
                  </a:lnTo>
                  <a:lnTo>
                    <a:pt x="2557" y="1462"/>
                  </a:lnTo>
                  <a:lnTo>
                    <a:pt x="2555" y="1460"/>
                  </a:lnTo>
                  <a:lnTo>
                    <a:pt x="2553" y="1457"/>
                  </a:lnTo>
                  <a:lnTo>
                    <a:pt x="2551" y="1455"/>
                  </a:lnTo>
                  <a:lnTo>
                    <a:pt x="2549" y="1453"/>
                  </a:lnTo>
                  <a:lnTo>
                    <a:pt x="2547" y="1451"/>
                  </a:lnTo>
                  <a:lnTo>
                    <a:pt x="2545" y="1448"/>
                  </a:lnTo>
                  <a:lnTo>
                    <a:pt x="2543" y="1446"/>
                  </a:lnTo>
                  <a:lnTo>
                    <a:pt x="2541" y="1444"/>
                  </a:lnTo>
                  <a:lnTo>
                    <a:pt x="2539" y="1442"/>
                  </a:lnTo>
                  <a:lnTo>
                    <a:pt x="2537" y="1439"/>
                  </a:lnTo>
                  <a:lnTo>
                    <a:pt x="2534" y="1437"/>
                  </a:lnTo>
                  <a:lnTo>
                    <a:pt x="2532" y="1435"/>
                  </a:lnTo>
                  <a:lnTo>
                    <a:pt x="2530" y="1433"/>
                  </a:lnTo>
                  <a:lnTo>
                    <a:pt x="2528" y="1430"/>
                  </a:lnTo>
                  <a:lnTo>
                    <a:pt x="2526" y="1428"/>
                  </a:lnTo>
                  <a:lnTo>
                    <a:pt x="2524" y="1426"/>
                  </a:lnTo>
                  <a:lnTo>
                    <a:pt x="2522" y="1424"/>
                  </a:lnTo>
                  <a:lnTo>
                    <a:pt x="2520" y="1422"/>
                  </a:lnTo>
                  <a:lnTo>
                    <a:pt x="2518" y="1419"/>
                  </a:lnTo>
                  <a:lnTo>
                    <a:pt x="2516" y="1417"/>
                  </a:lnTo>
                  <a:lnTo>
                    <a:pt x="2514" y="1415"/>
                  </a:lnTo>
                  <a:lnTo>
                    <a:pt x="2512" y="1412"/>
                  </a:lnTo>
                  <a:lnTo>
                    <a:pt x="2510" y="1410"/>
                  </a:lnTo>
                  <a:lnTo>
                    <a:pt x="2508" y="1408"/>
                  </a:lnTo>
                  <a:lnTo>
                    <a:pt x="2506" y="1406"/>
                  </a:lnTo>
                  <a:lnTo>
                    <a:pt x="2504" y="1404"/>
                  </a:lnTo>
                  <a:lnTo>
                    <a:pt x="2502" y="1401"/>
                  </a:lnTo>
                  <a:lnTo>
                    <a:pt x="2500" y="1399"/>
                  </a:lnTo>
                  <a:lnTo>
                    <a:pt x="2497" y="1397"/>
                  </a:lnTo>
                  <a:lnTo>
                    <a:pt x="2496" y="1394"/>
                  </a:lnTo>
                  <a:lnTo>
                    <a:pt x="2493" y="1392"/>
                  </a:lnTo>
                  <a:lnTo>
                    <a:pt x="2491" y="1390"/>
                  </a:lnTo>
                  <a:lnTo>
                    <a:pt x="2489" y="1388"/>
                  </a:lnTo>
                  <a:lnTo>
                    <a:pt x="2487" y="1386"/>
                  </a:lnTo>
                  <a:lnTo>
                    <a:pt x="2485" y="1383"/>
                  </a:lnTo>
                  <a:lnTo>
                    <a:pt x="2483" y="1381"/>
                  </a:lnTo>
                  <a:lnTo>
                    <a:pt x="2481" y="1379"/>
                  </a:lnTo>
                  <a:lnTo>
                    <a:pt x="2479" y="1377"/>
                  </a:lnTo>
                  <a:lnTo>
                    <a:pt x="2477" y="1374"/>
                  </a:lnTo>
                  <a:lnTo>
                    <a:pt x="2475" y="1372"/>
                  </a:lnTo>
                  <a:lnTo>
                    <a:pt x="2473" y="1370"/>
                  </a:lnTo>
                  <a:lnTo>
                    <a:pt x="2471" y="1368"/>
                  </a:lnTo>
                  <a:lnTo>
                    <a:pt x="2469" y="1365"/>
                  </a:lnTo>
                  <a:lnTo>
                    <a:pt x="2467" y="1363"/>
                  </a:lnTo>
                  <a:lnTo>
                    <a:pt x="2465" y="1361"/>
                  </a:lnTo>
                  <a:lnTo>
                    <a:pt x="2463" y="1359"/>
                  </a:lnTo>
                  <a:lnTo>
                    <a:pt x="2461" y="1356"/>
                  </a:lnTo>
                  <a:lnTo>
                    <a:pt x="2459" y="1354"/>
                  </a:lnTo>
                  <a:lnTo>
                    <a:pt x="2457" y="1352"/>
                  </a:lnTo>
                  <a:lnTo>
                    <a:pt x="2455" y="1350"/>
                  </a:lnTo>
                  <a:lnTo>
                    <a:pt x="2453" y="1347"/>
                  </a:lnTo>
                  <a:lnTo>
                    <a:pt x="2451" y="1345"/>
                  </a:lnTo>
                  <a:lnTo>
                    <a:pt x="2449" y="1343"/>
                  </a:lnTo>
                  <a:lnTo>
                    <a:pt x="2447" y="1341"/>
                  </a:lnTo>
                  <a:lnTo>
                    <a:pt x="2445" y="1338"/>
                  </a:lnTo>
                  <a:lnTo>
                    <a:pt x="2443" y="1336"/>
                  </a:lnTo>
                  <a:lnTo>
                    <a:pt x="2441" y="1334"/>
                  </a:lnTo>
                  <a:lnTo>
                    <a:pt x="2439" y="1332"/>
                  </a:lnTo>
                  <a:lnTo>
                    <a:pt x="2437" y="1329"/>
                  </a:lnTo>
                  <a:lnTo>
                    <a:pt x="2435" y="1327"/>
                  </a:lnTo>
                  <a:lnTo>
                    <a:pt x="2433" y="1325"/>
                  </a:lnTo>
                  <a:lnTo>
                    <a:pt x="2431" y="1323"/>
                  </a:lnTo>
                  <a:lnTo>
                    <a:pt x="2429" y="1320"/>
                  </a:lnTo>
                  <a:lnTo>
                    <a:pt x="2427" y="1318"/>
                  </a:lnTo>
                  <a:lnTo>
                    <a:pt x="2425" y="1316"/>
                  </a:lnTo>
                  <a:lnTo>
                    <a:pt x="2423" y="1314"/>
                  </a:lnTo>
                  <a:lnTo>
                    <a:pt x="2421" y="1311"/>
                  </a:lnTo>
                  <a:lnTo>
                    <a:pt x="2419" y="1309"/>
                  </a:lnTo>
                  <a:lnTo>
                    <a:pt x="2417" y="1307"/>
                  </a:lnTo>
                  <a:lnTo>
                    <a:pt x="2415" y="1305"/>
                  </a:lnTo>
                  <a:lnTo>
                    <a:pt x="2413" y="1302"/>
                  </a:lnTo>
                  <a:lnTo>
                    <a:pt x="2411" y="1300"/>
                  </a:lnTo>
                  <a:lnTo>
                    <a:pt x="2409" y="1298"/>
                  </a:lnTo>
                  <a:lnTo>
                    <a:pt x="2407" y="1296"/>
                  </a:lnTo>
                  <a:lnTo>
                    <a:pt x="2405" y="1294"/>
                  </a:lnTo>
                  <a:lnTo>
                    <a:pt x="2403" y="1291"/>
                  </a:lnTo>
                  <a:lnTo>
                    <a:pt x="2401" y="1289"/>
                  </a:lnTo>
                  <a:lnTo>
                    <a:pt x="2399" y="1287"/>
                  </a:lnTo>
                  <a:lnTo>
                    <a:pt x="2397" y="1284"/>
                  </a:lnTo>
                  <a:lnTo>
                    <a:pt x="2395" y="1282"/>
                  </a:lnTo>
                  <a:lnTo>
                    <a:pt x="2393" y="1280"/>
                  </a:lnTo>
                  <a:lnTo>
                    <a:pt x="2391" y="1278"/>
                  </a:lnTo>
                  <a:lnTo>
                    <a:pt x="2389" y="1276"/>
                  </a:lnTo>
                  <a:lnTo>
                    <a:pt x="2387" y="1273"/>
                  </a:lnTo>
                  <a:lnTo>
                    <a:pt x="2385" y="1271"/>
                  </a:lnTo>
                  <a:lnTo>
                    <a:pt x="2383" y="1269"/>
                  </a:lnTo>
                  <a:lnTo>
                    <a:pt x="2381" y="1267"/>
                  </a:lnTo>
                  <a:lnTo>
                    <a:pt x="2379" y="1264"/>
                  </a:lnTo>
                  <a:lnTo>
                    <a:pt x="2377" y="1262"/>
                  </a:lnTo>
                  <a:lnTo>
                    <a:pt x="2375" y="1260"/>
                  </a:lnTo>
                  <a:lnTo>
                    <a:pt x="2374" y="1258"/>
                  </a:lnTo>
                  <a:lnTo>
                    <a:pt x="2372" y="1255"/>
                  </a:lnTo>
                  <a:lnTo>
                    <a:pt x="2369" y="1253"/>
                  </a:lnTo>
                  <a:lnTo>
                    <a:pt x="2368" y="1251"/>
                  </a:lnTo>
                  <a:lnTo>
                    <a:pt x="2366" y="1249"/>
                  </a:lnTo>
                  <a:lnTo>
                    <a:pt x="2364" y="1246"/>
                  </a:lnTo>
                  <a:lnTo>
                    <a:pt x="2362" y="1244"/>
                  </a:lnTo>
                  <a:lnTo>
                    <a:pt x="2360" y="1242"/>
                  </a:lnTo>
                  <a:lnTo>
                    <a:pt x="2358" y="1240"/>
                  </a:lnTo>
                  <a:lnTo>
                    <a:pt x="2356" y="1237"/>
                  </a:lnTo>
                  <a:lnTo>
                    <a:pt x="2354" y="1235"/>
                  </a:lnTo>
                  <a:lnTo>
                    <a:pt x="2352" y="1233"/>
                  </a:lnTo>
                  <a:lnTo>
                    <a:pt x="2350" y="1231"/>
                  </a:lnTo>
                  <a:lnTo>
                    <a:pt x="2348" y="1228"/>
                  </a:lnTo>
                  <a:lnTo>
                    <a:pt x="2346" y="1226"/>
                  </a:lnTo>
                  <a:lnTo>
                    <a:pt x="2344" y="1224"/>
                  </a:lnTo>
                  <a:lnTo>
                    <a:pt x="2342" y="1222"/>
                  </a:lnTo>
                  <a:lnTo>
                    <a:pt x="2340" y="1219"/>
                  </a:lnTo>
                  <a:lnTo>
                    <a:pt x="2338" y="1217"/>
                  </a:lnTo>
                  <a:lnTo>
                    <a:pt x="2336" y="1215"/>
                  </a:lnTo>
                  <a:lnTo>
                    <a:pt x="2334" y="1213"/>
                  </a:lnTo>
                  <a:lnTo>
                    <a:pt x="2332" y="1210"/>
                  </a:lnTo>
                  <a:lnTo>
                    <a:pt x="2330" y="1208"/>
                  </a:lnTo>
                  <a:lnTo>
                    <a:pt x="2328" y="1206"/>
                  </a:lnTo>
                  <a:lnTo>
                    <a:pt x="2326" y="1204"/>
                  </a:lnTo>
                  <a:lnTo>
                    <a:pt x="2325" y="1201"/>
                  </a:lnTo>
                  <a:lnTo>
                    <a:pt x="2322" y="1199"/>
                  </a:lnTo>
                  <a:lnTo>
                    <a:pt x="2320" y="1197"/>
                  </a:lnTo>
                  <a:lnTo>
                    <a:pt x="2319" y="1195"/>
                  </a:lnTo>
                  <a:lnTo>
                    <a:pt x="2316" y="1192"/>
                  </a:lnTo>
                  <a:lnTo>
                    <a:pt x="2314" y="1190"/>
                  </a:lnTo>
                  <a:lnTo>
                    <a:pt x="2313" y="1188"/>
                  </a:lnTo>
                  <a:lnTo>
                    <a:pt x="2311" y="1186"/>
                  </a:lnTo>
                  <a:lnTo>
                    <a:pt x="2309" y="1183"/>
                  </a:lnTo>
                  <a:lnTo>
                    <a:pt x="2307" y="1181"/>
                  </a:lnTo>
                  <a:lnTo>
                    <a:pt x="2305" y="1179"/>
                  </a:lnTo>
                  <a:lnTo>
                    <a:pt x="2303" y="1177"/>
                  </a:lnTo>
                  <a:lnTo>
                    <a:pt x="2301" y="1174"/>
                  </a:lnTo>
                  <a:lnTo>
                    <a:pt x="2299" y="1172"/>
                  </a:lnTo>
                  <a:lnTo>
                    <a:pt x="2297" y="1170"/>
                  </a:lnTo>
                  <a:lnTo>
                    <a:pt x="2295" y="1168"/>
                  </a:lnTo>
                  <a:lnTo>
                    <a:pt x="2293" y="1166"/>
                  </a:lnTo>
                  <a:lnTo>
                    <a:pt x="2291" y="1163"/>
                  </a:lnTo>
                  <a:lnTo>
                    <a:pt x="2289" y="1161"/>
                  </a:lnTo>
                  <a:lnTo>
                    <a:pt x="2287" y="1159"/>
                  </a:lnTo>
                  <a:lnTo>
                    <a:pt x="2285" y="1156"/>
                  </a:lnTo>
                  <a:lnTo>
                    <a:pt x="2283" y="1154"/>
                  </a:lnTo>
                  <a:lnTo>
                    <a:pt x="2281" y="1152"/>
                  </a:lnTo>
                  <a:lnTo>
                    <a:pt x="2279" y="1150"/>
                  </a:lnTo>
                  <a:lnTo>
                    <a:pt x="2277" y="1148"/>
                  </a:lnTo>
                  <a:lnTo>
                    <a:pt x="2276" y="1145"/>
                  </a:lnTo>
                  <a:lnTo>
                    <a:pt x="2274" y="1143"/>
                  </a:lnTo>
                  <a:lnTo>
                    <a:pt x="2272" y="1141"/>
                  </a:lnTo>
                  <a:lnTo>
                    <a:pt x="2270" y="1138"/>
                  </a:lnTo>
                  <a:lnTo>
                    <a:pt x="2268" y="1136"/>
                  </a:lnTo>
                  <a:lnTo>
                    <a:pt x="2266" y="1134"/>
                  </a:lnTo>
                  <a:lnTo>
                    <a:pt x="2264" y="1132"/>
                  </a:lnTo>
                  <a:lnTo>
                    <a:pt x="2262" y="1130"/>
                  </a:lnTo>
                  <a:lnTo>
                    <a:pt x="2260" y="1127"/>
                  </a:lnTo>
                  <a:lnTo>
                    <a:pt x="2258" y="1125"/>
                  </a:lnTo>
                  <a:lnTo>
                    <a:pt x="2256" y="1123"/>
                  </a:lnTo>
                  <a:lnTo>
                    <a:pt x="2254" y="1120"/>
                  </a:lnTo>
                  <a:lnTo>
                    <a:pt x="2252" y="1118"/>
                  </a:lnTo>
                  <a:lnTo>
                    <a:pt x="2250" y="1116"/>
                  </a:lnTo>
                  <a:lnTo>
                    <a:pt x="2248" y="1114"/>
                  </a:lnTo>
                  <a:lnTo>
                    <a:pt x="2246" y="1112"/>
                  </a:lnTo>
                  <a:lnTo>
                    <a:pt x="2244" y="1109"/>
                  </a:lnTo>
                  <a:lnTo>
                    <a:pt x="2242" y="1107"/>
                  </a:lnTo>
                  <a:lnTo>
                    <a:pt x="2240" y="1105"/>
                  </a:lnTo>
                  <a:lnTo>
                    <a:pt x="2238" y="1102"/>
                  </a:lnTo>
                  <a:lnTo>
                    <a:pt x="2236" y="1100"/>
                  </a:lnTo>
                  <a:lnTo>
                    <a:pt x="2235" y="1098"/>
                  </a:lnTo>
                  <a:lnTo>
                    <a:pt x="2233" y="1096"/>
                  </a:lnTo>
                  <a:lnTo>
                    <a:pt x="2231" y="1094"/>
                  </a:lnTo>
                  <a:lnTo>
                    <a:pt x="2229" y="1091"/>
                  </a:lnTo>
                  <a:lnTo>
                    <a:pt x="2227" y="1089"/>
                  </a:lnTo>
                  <a:lnTo>
                    <a:pt x="2225" y="1087"/>
                  </a:lnTo>
                  <a:lnTo>
                    <a:pt x="2223" y="1084"/>
                  </a:lnTo>
                  <a:lnTo>
                    <a:pt x="2221" y="1083"/>
                  </a:lnTo>
                  <a:lnTo>
                    <a:pt x="2219" y="1080"/>
                  </a:lnTo>
                  <a:lnTo>
                    <a:pt x="2217" y="1078"/>
                  </a:lnTo>
                  <a:lnTo>
                    <a:pt x="2215" y="1076"/>
                  </a:lnTo>
                  <a:lnTo>
                    <a:pt x="2213" y="1073"/>
                  </a:lnTo>
                  <a:lnTo>
                    <a:pt x="2211" y="1071"/>
                  </a:lnTo>
                  <a:lnTo>
                    <a:pt x="2209" y="1069"/>
                  </a:lnTo>
                  <a:lnTo>
                    <a:pt x="2207" y="1067"/>
                  </a:lnTo>
                  <a:lnTo>
                    <a:pt x="2205" y="1065"/>
                  </a:lnTo>
                  <a:lnTo>
                    <a:pt x="2203" y="1062"/>
                  </a:lnTo>
                  <a:lnTo>
                    <a:pt x="2201" y="1060"/>
                  </a:lnTo>
                  <a:lnTo>
                    <a:pt x="2199" y="1058"/>
                  </a:lnTo>
                  <a:lnTo>
                    <a:pt x="2198" y="1055"/>
                  </a:lnTo>
                  <a:lnTo>
                    <a:pt x="2195" y="1053"/>
                  </a:lnTo>
                  <a:lnTo>
                    <a:pt x="2193" y="1051"/>
                  </a:lnTo>
                  <a:lnTo>
                    <a:pt x="2192" y="1049"/>
                  </a:lnTo>
                  <a:lnTo>
                    <a:pt x="2189" y="1047"/>
                  </a:lnTo>
                  <a:lnTo>
                    <a:pt x="2187" y="1044"/>
                  </a:lnTo>
                  <a:lnTo>
                    <a:pt x="2186" y="1042"/>
                  </a:lnTo>
                  <a:lnTo>
                    <a:pt x="2184" y="1040"/>
                  </a:lnTo>
                  <a:lnTo>
                    <a:pt x="2182" y="1037"/>
                  </a:lnTo>
                  <a:lnTo>
                    <a:pt x="2180" y="1035"/>
                  </a:lnTo>
                  <a:lnTo>
                    <a:pt x="2178" y="1033"/>
                  </a:lnTo>
                  <a:lnTo>
                    <a:pt x="2176" y="1031"/>
                  </a:lnTo>
                  <a:lnTo>
                    <a:pt x="2174" y="1029"/>
                  </a:lnTo>
                  <a:lnTo>
                    <a:pt x="2172" y="1026"/>
                  </a:lnTo>
                  <a:lnTo>
                    <a:pt x="2170" y="1024"/>
                  </a:lnTo>
                  <a:lnTo>
                    <a:pt x="2168" y="1022"/>
                  </a:lnTo>
                  <a:lnTo>
                    <a:pt x="2166" y="1019"/>
                  </a:lnTo>
                  <a:lnTo>
                    <a:pt x="2164" y="1017"/>
                  </a:lnTo>
                  <a:lnTo>
                    <a:pt x="2162" y="1015"/>
                  </a:lnTo>
                  <a:lnTo>
                    <a:pt x="2160" y="1013"/>
                  </a:lnTo>
                  <a:lnTo>
                    <a:pt x="2158" y="1011"/>
                  </a:lnTo>
                  <a:lnTo>
                    <a:pt x="2156" y="1008"/>
                  </a:lnTo>
                  <a:lnTo>
                    <a:pt x="2154" y="1006"/>
                  </a:lnTo>
                  <a:lnTo>
                    <a:pt x="2152" y="1004"/>
                  </a:lnTo>
                  <a:lnTo>
                    <a:pt x="2150" y="1001"/>
                  </a:lnTo>
                  <a:lnTo>
                    <a:pt x="2148" y="999"/>
                  </a:lnTo>
                  <a:lnTo>
                    <a:pt x="2146" y="997"/>
                  </a:lnTo>
                  <a:lnTo>
                    <a:pt x="2144" y="995"/>
                  </a:lnTo>
                  <a:lnTo>
                    <a:pt x="2142" y="992"/>
                  </a:lnTo>
                  <a:lnTo>
                    <a:pt x="2140" y="990"/>
                  </a:lnTo>
                  <a:lnTo>
                    <a:pt x="2138" y="988"/>
                  </a:lnTo>
                  <a:lnTo>
                    <a:pt x="2136" y="986"/>
                  </a:lnTo>
                  <a:lnTo>
                    <a:pt x="2134" y="983"/>
                  </a:lnTo>
                  <a:lnTo>
                    <a:pt x="2132" y="981"/>
                  </a:lnTo>
                  <a:lnTo>
                    <a:pt x="2131" y="979"/>
                  </a:lnTo>
                  <a:lnTo>
                    <a:pt x="2128" y="977"/>
                  </a:lnTo>
                  <a:lnTo>
                    <a:pt x="2126" y="974"/>
                  </a:lnTo>
                  <a:lnTo>
                    <a:pt x="2125" y="972"/>
                  </a:lnTo>
                  <a:lnTo>
                    <a:pt x="2123" y="970"/>
                  </a:lnTo>
                  <a:lnTo>
                    <a:pt x="2121" y="968"/>
                  </a:lnTo>
                  <a:lnTo>
                    <a:pt x="2119" y="966"/>
                  </a:lnTo>
                  <a:lnTo>
                    <a:pt x="2117" y="963"/>
                  </a:lnTo>
                  <a:lnTo>
                    <a:pt x="2115" y="961"/>
                  </a:lnTo>
                  <a:lnTo>
                    <a:pt x="2113" y="959"/>
                  </a:lnTo>
                  <a:lnTo>
                    <a:pt x="2111" y="956"/>
                  </a:lnTo>
                  <a:lnTo>
                    <a:pt x="2109" y="954"/>
                  </a:lnTo>
                  <a:lnTo>
                    <a:pt x="2107" y="952"/>
                  </a:lnTo>
                  <a:lnTo>
                    <a:pt x="2105" y="950"/>
                  </a:lnTo>
                  <a:lnTo>
                    <a:pt x="2103" y="948"/>
                  </a:lnTo>
                  <a:lnTo>
                    <a:pt x="2101" y="945"/>
                  </a:lnTo>
                  <a:lnTo>
                    <a:pt x="2099" y="943"/>
                  </a:lnTo>
                  <a:lnTo>
                    <a:pt x="2097" y="941"/>
                  </a:lnTo>
                  <a:lnTo>
                    <a:pt x="2095" y="939"/>
                  </a:lnTo>
                  <a:lnTo>
                    <a:pt x="2093" y="936"/>
                  </a:lnTo>
                  <a:lnTo>
                    <a:pt x="2091" y="934"/>
                  </a:lnTo>
                  <a:lnTo>
                    <a:pt x="2089" y="932"/>
                  </a:lnTo>
                  <a:lnTo>
                    <a:pt x="2087" y="930"/>
                  </a:lnTo>
                  <a:lnTo>
                    <a:pt x="2085" y="927"/>
                  </a:lnTo>
                  <a:lnTo>
                    <a:pt x="2083" y="925"/>
                  </a:lnTo>
                  <a:lnTo>
                    <a:pt x="2081" y="923"/>
                  </a:lnTo>
                  <a:lnTo>
                    <a:pt x="2079" y="921"/>
                  </a:lnTo>
                  <a:lnTo>
                    <a:pt x="2077" y="918"/>
                  </a:lnTo>
                  <a:lnTo>
                    <a:pt x="2075" y="916"/>
                  </a:lnTo>
                  <a:lnTo>
                    <a:pt x="2073" y="914"/>
                  </a:lnTo>
                  <a:lnTo>
                    <a:pt x="2071" y="912"/>
                  </a:lnTo>
                  <a:lnTo>
                    <a:pt x="2069" y="909"/>
                  </a:lnTo>
                  <a:lnTo>
                    <a:pt x="2067" y="907"/>
                  </a:lnTo>
                  <a:lnTo>
                    <a:pt x="2065" y="905"/>
                  </a:lnTo>
                  <a:lnTo>
                    <a:pt x="2063" y="903"/>
                  </a:lnTo>
                  <a:lnTo>
                    <a:pt x="2061" y="900"/>
                  </a:lnTo>
                  <a:lnTo>
                    <a:pt x="2059" y="898"/>
                  </a:lnTo>
                  <a:lnTo>
                    <a:pt x="2057" y="896"/>
                  </a:lnTo>
                  <a:lnTo>
                    <a:pt x="2054" y="894"/>
                  </a:lnTo>
                  <a:lnTo>
                    <a:pt x="2053" y="891"/>
                  </a:lnTo>
                  <a:lnTo>
                    <a:pt x="2051" y="889"/>
                  </a:lnTo>
                  <a:lnTo>
                    <a:pt x="2048" y="887"/>
                  </a:lnTo>
                  <a:lnTo>
                    <a:pt x="2046" y="885"/>
                  </a:lnTo>
                  <a:lnTo>
                    <a:pt x="2045" y="882"/>
                  </a:lnTo>
                  <a:lnTo>
                    <a:pt x="2042" y="880"/>
                  </a:lnTo>
                  <a:lnTo>
                    <a:pt x="2040" y="878"/>
                  </a:lnTo>
                  <a:lnTo>
                    <a:pt x="2039" y="876"/>
                  </a:lnTo>
                  <a:lnTo>
                    <a:pt x="2036" y="873"/>
                  </a:lnTo>
                  <a:lnTo>
                    <a:pt x="2034" y="871"/>
                  </a:lnTo>
                  <a:lnTo>
                    <a:pt x="2032" y="869"/>
                  </a:lnTo>
                  <a:lnTo>
                    <a:pt x="2030" y="867"/>
                  </a:lnTo>
                  <a:lnTo>
                    <a:pt x="2028" y="865"/>
                  </a:lnTo>
                  <a:lnTo>
                    <a:pt x="2026" y="862"/>
                  </a:lnTo>
                  <a:lnTo>
                    <a:pt x="2024" y="860"/>
                  </a:lnTo>
                  <a:lnTo>
                    <a:pt x="2022" y="858"/>
                  </a:lnTo>
                  <a:lnTo>
                    <a:pt x="2020" y="855"/>
                  </a:lnTo>
                  <a:lnTo>
                    <a:pt x="2018" y="853"/>
                  </a:lnTo>
                  <a:lnTo>
                    <a:pt x="2016" y="851"/>
                  </a:lnTo>
                  <a:lnTo>
                    <a:pt x="2014" y="849"/>
                  </a:lnTo>
                  <a:lnTo>
                    <a:pt x="2012" y="847"/>
                  </a:lnTo>
                  <a:lnTo>
                    <a:pt x="2010" y="844"/>
                  </a:lnTo>
                  <a:lnTo>
                    <a:pt x="2008" y="842"/>
                  </a:lnTo>
                  <a:lnTo>
                    <a:pt x="2006" y="840"/>
                  </a:lnTo>
                  <a:lnTo>
                    <a:pt x="2004" y="838"/>
                  </a:lnTo>
                  <a:lnTo>
                    <a:pt x="2002" y="835"/>
                  </a:lnTo>
                  <a:lnTo>
                    <a:pt x="2000" y="833"/>
                  </a:lnTo>
                  <a:lnTo>
                    <a:pt x="1998" y="831"/>
                  </a:lnTo>
                  <a:lnTo>
                    <a:pt x="1996" y="829"/>
                  </a:lnTo>
                  <a:lnTo>
                    <a:pt x="1993" y="826"/>
                  </a:lnTo>
                  <a:lnTo>
                    <a:pt x="1991" y="824"/>
                  </a:lnTo>
                  <a:lnTo>
                    <a:pt x="1989" y="822"/>
                  </a:lnTo>
                  <a:lnTo>
                    <a:pt x="1987" y="820"/>
                  </a:lnTo>
                  <a:lnTo>
                    <a:pt x="1985" y="817"/>
                  </a:lnTo>
                  <a:lnTo>
                    <a:pt x="1983" y="815"/>
                  </a:lnTo>
                  <a:lnTo>
                    <a:pt x="1981" y="813"/>
                  </a:lnTo>
                  <a:lnTo>
                    <a:pt x="1979" y="811"/>
                  </a:lnTo>
                  <a:lnTo>
                    <a:pt x="1977" y="808"/>
                  </a:lnTo>
                  <a:lnTo>
                    <a:pt x="1975" y="806"/>
                  </a:lnTo>
                  <a:lnTo>
                    <a:pt x="1973" y="804"/>
                  </a:lnTo>
                  <a:lnTo>
                    <a:pt x="1971" y="802"/>
                  </a:lnTo>
                  <a:lnTo>
                    <a:pt x="1968" y="799"/>
                  </a:lnTo>
                  <a:lnTo>
                    <a:pt x="1967" y="797"/>
                  </a:lnTo>
                  <a:lnTo>
                    <a:pt x="1964" y="795"/>
                  </a:lnTo>
                  <a:lnTo>
                    <a:pt x="1962" y="793"/>
                  </a:lnTo>
                  <a:lnTo>
                    <a:pt x="1960" y="790"/>
                  </a:lnTo>
                  <a:lnTo>
                    <a:pt x="1958" y="788"/>
                  </a:lnTo>
                  <a:lnTo>
                    <a:pt x="1956" y="786"/>
                  </a:lnTo>
                  <a:lnTo>
                    <a:pt x="1954" y="784"/>
                  </a:lnTo>
                  <a:lnTo>
                    <a:pt x="1952" y="781"/>
                  </a:lnTo>
                  <a:lnTo>
                    <a:pt x="1950" y="779"/>
                  </a:lnTo>
                  <a:lnTo>
                    <a:pt x="1948" y="777"/>
                  </a:lnTo>
                  <a:lnTo>
                    <a:pt x="1945" y="775"/>
                  </a:lnTo>
                  <a:lnTo>
                    <a:pt x="1943" y="772"/>
                  </a:lnTo>
                  <a:lnTo>
                    <a:pt x="1941" y="770"/>
                  </a:lnTo>
                  <a:lnTo>
                    <a:pt x="1939" y="768"/>
                  </a:lnTo>
                  <a:lnTo>
                    <a:pt x="1937" y="766"/>
                  </a:lnTo>
                  <a:lnTo>
                    <a:pt x="1935" y="763"/>
                  </a:lnTo>
                  <a:lnTo>
                    <a:pt x="1933" y="761"/>
                  </a:lnTo>
                  <a:lnTo>
                    <a:pt x="1931" y="759"/>
                  </a:lnTo>
                  <a:lnTo>
                    <a:pt x="1929" y="757"/>
                  </a:lnTo>
                  <a:lnTo>
                    <a:pt x="1926" y="755"/>
                  </a:lnTo>
                  <a:lnTo>
                    <a:pt x="1925" y="752"/>
                  </a:lnTo>
                  <a:lnTo>
                    <a:pt x="1922" y="750"/>
                  </a:lnTo>
                  <a:lnTo>
                    <a:pt x="1920" y="748"/>
                  </a:lnTo>
                  <a:lnTo>
                    <a:pt x="1918" y="745"/>
                  </a:lnTo>
                  <a:lnTo>
                    <a:pt x="1916" y="743"/>
                  </a:lnTo>
                  <a:lnTo>
                    <a:pt x="1914" y="741"/>
                  </a:lnTo>
                  <a:lnTo>
                    <a:pt x="1912" y="739"/>
                  </a:lnTo>
                  <a:lnTo>
                    <a:pt x="1909" y="737"/>
                  </a:lnTo>
                  <a:lnTo>
                    <a:pt x="1907" y="734"/>
                  </a:lnTo>
                  <a:lnTo>
                    <a:pt x="1905" y="732"/>
                  </a:lnTo>
                  <a:lnTo>
                    <a:pt x="1903" y="730"/>
                  </a:lnTo>
                  <a:lnTo>
                    <a:pt x="1901" y="728"/>
                  </a:lnTo>
                  <a:lnTo>
                    <a:pt x="1899" y="725"/>
                  </a:lnTo>
                  <a:lnTo>
                    <a:pt x="1897" y="723"/>
                  </a:lnTo>
                  <a:lnTo>
                    <a:pt x="1894" y="721"/>
                  </a:lnTo>
                  <a:lnTo>
                    <a:pt x="1892" y="719"/>
                  </a:lnTo>
                  <a:lnTo>
                    <a:pt x="1890" y="716"/>
                  </a:lnTo>
                  <a:lnTo>
                    <a:pt x="1888" y="714"/>
                  </a:lnTo>
                  <a:lnTo>
                    <a:pt x="1886" y="712"/>
                  </a:lnTo>
                  <a:lnTo>
                    <a:pt x="1883" y="710"/>
                  </a:lnTo>
                  <a:lnTo>
                    <a:pt x="1881" y="707"/>
                  </a:lnTo>
                  <a:lnTo>
                    <a:pt x="1879" y="705"/>
                  </a:lnTo>
                  <a:lnTo>
                    <a:pt x="1877" y="703"/>
                  </a:lnTo>
                  <a:lnTo>
                    <a:pt x="1875" y="701"/>
                  </a:lnTo>
                  <a:lnTo>
                    <a:pt x="1873" y="698"/>
                  </a:lnTo>
                  <a:lnTo>
                    <a:pt x="1870" y="696"/>
                  </a:lnTo>
                  <a:lnTo>
                    <a:pt x="1868" y="694"/>
                  </a:lnTo>
                  <a:lnTo>
                    <a:pt x="1866" y="692"/>
                  </a:lnTo>
                  <a:lnTo>
                    <a:pt x="1864" y="689"/>
                  </a:lnTo>
                  <a:lnTo>
                    <a:pt x="1862" y="687"/>
                  </a:lnTo>
                  <a:lnTo>
                    <a:pt x="1859" y="685"/>
                  </a:lnTo>
                  <a:lnTo>
                    <a:pt x="1857" y="683"/>
                  </a:lnTo>
                  <a:lnTo>
                    <a:pt x="1855" y="680"/>
                  </a:lnTo>
                  <a:lnTo>
                    <a:pt x="1853" y="678"/>
                  </a:lnTo>
                  <a:lnTo>
                    <a:pt x="1851" y="676"/>
                  </a:lnTo>
                  <a:lnTo>
                    <a:pt x="1848" y="674"/>
                  </a:lnTo>
                  <a:lnTo>
                    <a:pt x="1846" y="671"/>
                  </a:lnTo>
                  <a:lnTo>
                    <a:pt x="1844" y="669"/>
                  </a:lnTo>
                  <a:lnTo>
                    <a:pt x="1842" y="667"/>
                  </a:lnTo>
                  <a:lnTo>
                    <a:pt x="1839" y="665"/>
                  </a:lnTo>
                  <a:lnTo>
                    <a:pt x="1837" y="662"/>
                  </a:lnTo>
                  <a:lnTo>
                    <a:pt x="1835" y="660"/>
                  </a:lnTo>
                  <a:lnTo>
                    <a:pt x="1833" y="658"/>
                  </a:lnTo>
                  <a:lnTo>
                    <a:pt x="1830" y="656"/>
                  </a:lnTo>
                  <a:lnTo>
                    <a:pt x="1828" y="653"/>
                  </a:lnTo>
                  <a:lnTo>
                    <a:pt x="1826" y="651"/>
                  </a:lnTo>
                  <a:lnTo>
                    <a:pt x="1824" y="649"/>
                  </a:lnTo>
                  <a:lnTo>
                    <a:pt x="1822" y="647"/>
                  </a:lnTo>
                  <a:lnTo>
                    <a:pt x="1819" y="644"/>
                  </a:lnTo>
                  <a:lnTo>
                    <a:pt x="1817" y="642"/>
                  </a:lnTo>
                  <a:lnTo>
                    <a:pt x="1815" y="640"/>
                  </a:lnTo>
                  <a:lnTo>
                    <a:pt x="1812" y="638"/>
                  </a:lnTo>
                  <a:lnTo>
                    <a:pt x="1810" y="635"/>
                  </a:lnTo>
                  <a:lnTo>
                    <a:pt x="1808" y="633"/>
                  </a:lnTo>
                  <a:lnTo>
                    <a:pt x="1805" y="631"/>
                  </a:lnTo>
                  <a:lnTo>
                    <a:pt x="1803" y="629"/>
                  </a:lnTo>
                  <a:lnTo>
                    <a:pt x="1801" y="627"/>
                  </a:lnTo>
                  <a:lnTo>
                    <a:pt x="1799" y="624"/>
                  </a:lnTo>
                  <a:lnTo>
                    <a:pt x="1797" y="622"/>
                  </a:lnTo>
                  <a:lnTo>
                    <a:pt x="1794" y="620"/>
                  </a:lnTo>
                  <a:lnTo>
                    <a:pt x="1792" y="617"/>
                  </a:lnTo>
                  <a:lnTo>
                    <a:pt x="1790" y="615"/>
                  </a:lnTo>
                  <a:lnTo>
                    <a:pt x="1787" y="613"/>
                  </a:lnTo>
                  <a:lnTo>
                    <a:pt x="1785" y="611"/>
                  </a:lnTo>
                  <a:lnTo>
                    <a:pt x="1783" y="609"/>
                  </a:lnTo>
                  <a:lnTo>
                    <a:pt x="1780" y="606"/>
                  </a:lnTo>
                  <a:lnTo>
                    <a:pt x="1778" y="604"/>
                  </a:lnTo>
                  <a:lnTo>
                    <a:pt x="1775" y="602"/>
                  </a:lnTo>
                  <a:lnTo>
                    <a:pt x="1773" y="599"/>
                  </a:lnTo>
                  <a:lnTo>
                    <a:pt x="1771" y="597"/>
                  </a:lnTo>
                  <a:lnTo>
                    <a:pt x="1768" y="595"/>
                  </a:lnTo>
                  <a:lnTo>
                    <a:pt x="1766" y="593"/>
                  </a:lnTo>
                  <a:lnTo>
                    <a:pt x="1764" y="591"/>
                  </a:lnTo>
                  <a:lnTo>
                    <a:pt x="1761" y="588"/>
                  </a:lnTo>
                  <a:lnTo>
                    <a:pt x="1759" y="586"/>
                  </a:lnTo>
                  <a:lnTo>
                    <a:pt x="1757" y="584"/>
                  </a:lnTo>
                  <a:lnTo>
                    <a:pt x="1755" y="581"/>
                  </a:lnTo>
                  <a:lnTo>
                    <a:pt x="1752" y="579"/>
                  </a:lnTo>
                  <a:lnTo>
                    <a:pt x="1750" y="577"/>
                  </a:lnTo>
                  <a:lnTo>
                    <a:pt x="1747" y="575"/>
                  </a:lnTo>
                  <a:lnTo>
                    <a:pt x="1745" y="573"/>
                  </a:lnTo>
                  <a:lnTo>
                    <a:pt x="1743" y="570"/>
                  </a:lnTo>
                  <a:lnTo>
                    <a:pt x="1740" y="568"/>
                  </a:lnTo>
                  <a:lnTo>
                    <a:pt x="1738" y="566"/>
                  </a:lnTo>
                  <a:lnTo>
                    <a:pt x="1735" y="563"/>
                  </a:lnTo>
                  <a:lnTo>
                    <a:pt x="1733" y="561"/>
                  </a:lnTo>
                  <a:lnTo>
                    <a:pt x="1730" y="559"/>
                  </a:lnTo>
                  <a:lnTo>
                    <a:pt x="1728" y="557"/>
                  </a:lnTo>
                  <a:lnTo>
                    <a:pt x="1726" y="555"/>
                  </a:lnTo>
                  <a:lnTo>
                    <a:pt x="1723" y="552"/>
                  </a:lnTo>
                  <a:lnTo>
                    <a:pt x="1721" y="550"/>
                  </a:lnTo>
                  <a:lnTo>
                    <a:pt x="1718" y="548"/>
                  </a:lnTo>
                  <a:lnTo>
                    <a:pt x="1716" y="545"/>
                  </a:lnTo>
                  <a:lnTo>
                    <a:pt x="1713" y="544"/>
                  </a:lnTo>
                  <a:lnTo>
                    <a:pt x="1711" y="541"/>
                  </a:lnTo>
                  <a:lnTo>
                    <a:pt x="1709" y="539"/>
                  </a:lnTo>
                  <a:lnTo>
                    <a:pt x="1706" y="537"/>
                  </a:lnTo>
                  <a:lnTo>
                    <a:pt x="1704" y="534"/>
                  </a:lnTo>
                  <a:lnTo>
                    <a:pt x="1701" y="532"/>
                  </a:lnTo>
                  <a:lnTo>
                    <a:pt x="1699" y="530"/>
                  </a:lnTo>
                  <a:lnTo>
                    <a:pt x="1696" y="527"/>
                  </a:lnTo>
                  <a:lnTo>
                    <a:pt x="1694" y="526"/>
                  </a:lnTo>
                  <a:lnTo>
                    <a:pt x="1691" y="523"/>
                  </a:lnTo>
                  <a:lnTo>
                    <a:pt x="1689" y="521"/>
                  </a:lnTo>
                  <a:lnTo>
                    <a:pt x="1686" y="519"/>
                  </a:lnTo>
                  <a:lnTo>
                    <a:pt x="1684" y="516"/>
                  </a:lnTo>
                  <a:lnTo>
                    <a:pt x="1681" y="514"/>
                  </a:lnTo>
                  <a:lnTo>
                    <a:pt x="1679" y="512"/>
                  </a:lnTo>
                  <a:lnTo>
                    <a:pt x="1676" y="510"/>
                  </a:lnTo>
                  <a:lnTo>
                    <a:pt x="1674" y="508"/>
                  </a:lnTo>
                  <a:lnTo>
                    <a:pt x="1671" y="505"/>
                  </a:lnTo>
                  <a:lnTo>
                    <a:pt x="1669" y="503"/>
                  </a:lnTo>
                  <a:lnTo>
                    <a:pt x="1666" y="501"/>
                  </a:lnTo>
                  <a:lnTo>
                    <a:pt x="1664" y="498"/>
                  </a:lnTo>
                  <a:lnTo>
                    <a:pt x="1661" y="496"/>
                  </a:lnTo>
                  <a:lnTo>
                    <a:pt x="1658" y="494"/>
                  </a:lnTo>
                  <a:lnTo>
                    <a:pt x="1656" y="492"/>
                  </a:lnTo>
                  <a:lnTo>
                    <a:pt x="1653" y="490"/>
                  </a:lnTo>
                  <a:lnTo>
                    <a:pt x="1651" y="487"/>
                  </a:lnTo>
                  <a:lnTo>
                    <a:pt x="1648" y="485"/>
                  </a:lnTo>
                  <a:lnTo>
                    <a:pt x="1645" y="483"/>
                  </a:lnTo>
                  <a:lnTo>
                    <a:pt x="1643" y="480"/>
                  </a:lnTo>
                  <a:lnTo>
                    <a:pt x="1640" y="478"/>
                  </a:lnTo>
                  <a:lnTo>
                    <a:pt x="1638" y="476"/>
                  </a:lnTo>
                  <a:lnTo>
                    <a:pt x="1635" y="474"/>
                  </a:lnTo>
                  <a:lnTo>
                    <a:pt x="1633" y="472"/>
                  </a:lnTo>
                  <a:lnTo>
                    <a:pt x="1630" y="469"/>
                  </a:lnTo>
                  <a:lnTo>
                    <a:pt x="1627" y="467"/>
                  </a:lnTo>
                  <a:lnTo>
                    <a:pt x="1625" y="465"/>
                  </a:lnTo>
                  <a:lnTo>
                    <a:pt x="1622" y="462"/>
                  </a:lnTo>
                  <a:lnTo>
                    <a:pt x="1619" y="460"/>
                  </a:lnTo>
                  <a:lnTo>
                    <a:pt x="1616" y="458"/>
                  </a:lnTo>
                  <a:lnTo>
                    <a:pt x="1614" y="456"/>
                  </a:lnTo>
                  <a:lnTo>
                    <a:pt x="1611" y="454"/>
                  </a:lnTo>
                  <a:lnTo>
                    <a:pt x="1609" y="451"/>
                  </a:lnTo>
                  <a:lnTo>
                    <a:pt x="1606" y="449"/>
                  </a:lnTo>
                  <a:lnTo>
                    <a:pt x="1603" y="447"/>
                  </a:lnTo>
                  <a:lnTo>
                    <a:pt x="1600" y="444"/>
                  </a:lnTo>
                  <a:lnTo>
                    <a:pt x="1598" y="442"/>
                  </a:lnTo>
                  <a:lnTo>
                    <a:pt x="1595" y="440"/>
                  </a:lnTo>
                  <a:lnTo>
                    <a:pt x="1592" y="438"/>
                  </a:lnTo>
                  <a:lnTo>
                    <a:pt x="1589" y="436"/>
                  </a:lnTo>
                  <a:lnTo>
                    <a:pt x="1587" y="433"/>
                  </a:lnTo>
                  <a:lnTo>
                    <a:pt x="1584" y="431"/>
                  </a:lnTo>
                  <a:lnTo>
                    <a:pt x="1581" y="429"/>
                  </a:lnTo>
                  <a:lnTo>
                    <a:pt x="1578" y="427"/>
                  </a:lnTo>
                  <a:lnTo>
                    <a:pt x="1576" y="424"/>
                  </a:lnTo>
                  <a:lnTo>
                    <a:pt x="1573" y="422"/>
                  </a:lnTo>
                  <a:lnTo>
                    <a:pt x="1570" y="420"/>
                  </a:lnTo>
                  <a:lnTo>
                    <a:pt x="1567" y="417"/>
                  </a:lnTo>
                  <a:lnTo>
                    <a:pt x="1564" y="415"/>
                  </a:lnTo>
                  <a:lnTo>
                    <a:pt x="1562" y="413"/>
                  </a:lnTo>
                  <a:lnTo>
                    <a:pt x="1559" y="411"/>
                  </a:lnTo>
                  <a:lnTo>
                    <a:pt x="1556" y="409"/>
                  </a:lnTo>
                  <a:lnTo>
                    <a:pt x="1553" y="406"/>
                  </a:lnTo>
                  <a:lnTo>
                    <a:pt x="1550" y="404"/>
                  </a:lnTo>
                  <a:lnTo>
                    <a:pt x="1547" y="402"/>
                  </a:lnTo>
                  <a:lnTo>
                    <a:pt x="1544" y="400"/>
                  </a:lnTo>
                  <a:lnTo>
                    <a:pt x="1542" y="397"/>
                  </a:lnTo>
                  <a:lnTo>
                    <a:pt x="1539" y="395"/>
                  </a:lnTo>
                  <a:lnTo>
                    <a:pt x="1536" y="393"/>
                  </a:lnTo>
                  <a:lnTo>
                    <a:pt x="1533" y="391"/>
                  </a:lnTo>
                  <a:lnTo>
                    <a:pt x="1530" y="388"/>
                  </a:lnTo>
                  <a:lnTo>
                    <a:pt x="1527" y="386"/>
                  </a:lnTo>
                  <a:lnTo>
                    <a:pt x="1524" y="384"/>
                  </a:lnTo>
                  <a:lnTo>
                    <a:pt x="1521" y="382"/>
                  </a:lnTo>
                  <a:lnTo>
                    <a:pt x="1518" y="379"/>
                  </a:lnTo>
                  <a:lnTo>
                    <a:pt x="1515" y="377"/>
                  </a:lnTo>
                  <a:lnTo>
                    <a:pt x="1512" y="375"/>
                  </a:lnTo>
                  <a:lnTo>
                    <a:pt x="1509" y="373"/>
                  </a:lnTo>
                  <a:lnTo>
                    <a:pt x="1506" y="370"/>
                  </a:lnTo>
                  <a:lnTo>
                    <a:pt x="1503" y="368"/>
                  </a:lnTo>
                  <a:lnTo>
                    <a:pt x="1500" y="366"/>
                  </a:lnTo>
                  <a:lnTo>
                    <a:pt x="1497" y="364"/>
                  </a:lnTo>
                  <a:lnTo>
                    <a:pt x="1494" y="361"/>
                  </a:lnTo>
                  <a:lnTo>
                    <a:pt x="1491" y="359"/>
                  </a:lnTo>
                  <a:lnTo>
                    <a:pt x="1488" y="357"/>
                  </a:lnTo>
                  <a:lnTo>
                    <a:pt x="1485" y="355"/>
                  </a:lnTo>
                  <a:lnTo>
                    <a:pt x="1482" y="352"/>
                  </a:lnTo>
                  <a:lnTo>
                    <a:pt x="1479" y="350"/>
                  </a:lnTo>
                  <a:lnTo>
                    <a:pt x="1476" y="348"/>
                  </a:lnTo>
                  <a:lnTo>
                    <a:pt x="1473" y="346"/>
                  </a:lnTo>
                  <a:lnTo>
                    <a:pt x="1469" y="343"/>
                  </a:lnTo>
                  <a:lnTo>
                    <a:pt x="1466" y="341"/>
                  </a:lnTo>
                  <a:lnTo>
                    <a:pt x="1463" y="339"/>
                  </a:lnTo>
                  <a:lnTo>
                    <a:pt x="1460" y="337"/>
                  </a:lnTo>
                  <a:lnTo>
                    <a:pt x="1457" y="334"/>
                  </a:lnTo>
                  <a:lnTo>
                    <a:pt x="1454" y="332"/>
                  </a:lnTo>
                  <a:lnTo>
                    <a:pt x="1451" y="330"/>
                  </a:lnTo>
                  <a:lnTo>
                    <a:pt x="1447" y="328"/>
                  </a:lnTo>
                  <a:lnTo>
                    <a:pt x="1444" y="326"/>
                  </a:lnTo>
                  <a:lnTo>
                    <a:pt x="1441" y="323"/>
                  </a:lnTo>
                  <a:lnTo>
                    <a:pt x="1438" y="321"/>
                  </a:lnTo>
                  <a:lnTo>
                    <a:pt x="1434" y="319"/>
                  </a:lnTo>
                  <a:lnTo>
                    <a:pt x="1431" y="316"/>
                  </a:lnTo>
                  <a:lnTo>
                    <a:pt x="1428" y="314"/>
                  </a:lnTo>
                  <a:lnTo>
                    <a:pt x="1424" y="312"/>
                  </a:lnTo>
                  <a:lnTo>
                    <a:pt x="1421" y="310"/>
                  </a:lnTo>
                  <a:lnTo>
                    <a:pt x="1418" y="308"/>
                  </a:lnTo>
                  <a:lnTo>
                    <a:pt x="1414" y="305"/>
                  </a:lnTo>
                  <a:lnTo>
                    <a:pt x="1411" y="303"/>
                  </a:lnTo>
                  <a:lnTo>
                    <a:pt x="1408" y="301"/>
                  </a:lnTo>
                  <a:lnTo>
                    <a:pt x="1404" y="299"/>
                  </a:lnTo>
                  <a:lnTo>
                    <a:pt x="1401" y="296"/>
                  </a:lnTo>
                  <a:lnTo>
                    <a:pt x="1397" y="294"/>
                  </a:lnTo>
                  <a:lnTo>
                    <a:pt x="1394" y="292"/>
                  </a:lnTo>
                  <a:lnTo>
                    <a:pt x="1390" y="290"/>
                  </a:lnTo>
                  <a:lnTo>
                    <a:pt x="1387" y="287"/>
                  </a:lnTo>
                  <a:lnTo>
                    <a:pt x="1384" y="285"/>
                  </a:lnTo>
                  <a:lnTo>
                    <a:pt x="1380" y="283"/>
                  </a:lnTo>
                  <a:lnTo>
                    <a:pt x="1377" y="281"/>
                  </a:lnTo>
                  <a:lnTo>
                    <a:pt x="1373" y="278"/>
                  </a:lnTo>
                  <a:lnTo>
                    <a:pt x="1370" y="276"/>
                  </a:lnTo>
                  <a:lnTo>
                    <a:pt x="1366" y="274"/>
                  </a:lnTo>
                  <a:lnTo>
                    <a:pt x="1362" y="272"/>
                  </a:lnTo>
                  <a:lnTo>
                    <a:pt x="1359" y="269"/>
                  </a:lnTo>
                  <a:lnTo>
                    <a:pt x="1355" y="267"/>
                  </a:lnTo>
                  <a:lnTo>
                    <a:pt x="1351" y="265"/>
                  </a:lnTo>
                  <a:lnTo>
                    <a:pt x="1348" y="263"/>
                  </a:lnTo>
                  <a:lnTo>
                    <a:pt x="1344" y="260"/>
                  </a:lnTo>
                  <a:lnTo>
                    <a:pt x="1340" y="258"/>
                  </a:lnTo>
                  <a:lnTo>
                    <a:pt x="1337" y="256"/>
                  </a:lnTo>
                  <a:lnTo>
                    <a:pt x="1333" y="254"/>
                  </a:lnTo>
                  <a:lnTo>
                    <a:pt x="1329" y="251"/>
                  </a:lnTo>
                  <a:lnTo>
                    <a:pt x="1325" y="249"/>
                  </a:lnTo>
                  <a:lnTo>
                    <a:pt x="1321" y="247"/>
                  </a:lnTo>
                  <a:lnTo>
                    <a:pt x="1318" y="245"/>
                  </a:lnTo>
                  <a:lnTo>
                    <a:pt x="1314" y="242"/>
                  </a:lnTo>
                  <a:lnTo>
                    <a:pt x="1310" y="240"/>
                  </a:lnTo>
                  <a:lnTo>
                    <a:pt x="1306" y="238"/>
                  </a:lnTo>
                  <a:lnTo>
                    <a:pt x="1302" y="236"/>
                  </a:lnTo>
                  <a:lnTo>
                    <a:pt x="1298" y="233"/>
                  </a:lnTo>
                  <a:lnTo>
                    <a:pt x="1294" y="231"/>
                  </a:lnTo>
                  <a:lnTo>
                    <a:pt x="1290" y="229"/>
                  </a:lnTo>
                  <a:lnTo>
                    <a:pt x="1286" y="227"/>
                  </a:lnTo>
                  <a:lnTo>
                    <a:pt x="1282" y="224"/>
                  </a:lnTo>
                  <a:lnTo>
                    <a:pt x="1278" y="222"/>
                  </a:lnTo>
                  <a:lnTo>
                    <a:pt x="1274" y="220"/>
                  </a:lnTo>
                  <a:lnTo>
                    <a:pt x="1270" y="218"/>
                  </a:lnTo>
                  <a:lnTo>
                    <a:pt x="1266" y="216"/>
                  </a:lnTo>
                  <a:lnTo>
                    <a:pt x="1262" y="213"/>
                  </a:lnTo>
                  <a:lnTo>
                    <a:pt x="1257" y="211"/>
                  </a:lnTo>
                  <a:lnTo>
                    <a:pt x="1253" y="209"/>
                  </a:lnTo>
                  <a:lnTo>
                    <a:pt x="1249" y="206"/>
                  </a:lnTo>
                  <a:lnTo>
                    <a:pt x="1244" y="204"/>
                  </a:lnTo>
                  <a:lnTo>
                    <a:pt x="1240" y="202"/>
                  </a:lnTo>
                  <a:lnTo>
                    <a:pt x="1236" y="200"/>
                  </a:lnTo>
                  <a:lnTo>
                    <a:pt x="1232" y="198"/>
                  </a:lnTo>
                  <a:lnTo>
                    <a:pt x="1227" y="195"/>
                  </a:lnTo>
                  <a:lnTo>
                    <a:pt x="1223" y="193"/>
                  </a:lnTo>
                  <a:lnTo>
                    <a:pt x="1218" y="191"/>
                  </a:lnTo>
                  <a:lnTo>
                    <a:pt x="1214" y="189"/>
                  </a:lnTo>
                  <a:lnTo>
                    <a:pt x="1209" y="186"/>
                  </a:lnTo>
                  <a:lnTo>
                    <a:pt x="1204" y="184"/>
                  </a:lnTo>
                  <a:lnTo>
                    <a:pt x="1200" y="182"/>
                  </a:lnTo>
                  <a:lnTo>
                    <a:pt x="1195" y="180"/>
                  </a:lnTo>
                  <a:lnTo>
                    <a:pt x="1190" y="177"/>
                  </a:lnTo>
                  <a:lnTo>
                    <a:pt x="1186" y="175"/>
                  </a:lnTo>
                  <a:lnTo>
                    <a:pt x="1181" y="173"/>
                  </a:lnTo>
                  <a:lnTo>
                    <a:pt x="1176" y="171"/>
                  </a:lnTo>
                  <a:lnTo>
                    <a:pt x="1171" y="168"/>
                  </a:lnTo>
                  <a:lnTo>
                    <a:pt x="1166" y="166"/>
                  </a:lnTo>
                  <a:lnTo>
                    <a:pt x="1161" y="164"/>
                  </a:lnTo>
                  <a:lnTo>
                    <a:pt x="1157" y="162"/>
                  </a:lnTo>
                  <a:lnTo>
                    <a:pt x="1152" y="159"/>
                  </a:lnTo>
                  <a:lnTo>
                    <a:pt x="1146" y="157"/>
                  </a:lnTo>
                  <a:lnTo>
                    <a:pt x="1141" y="155"/>
                  </a:lnTo>
                  <a:lnTo>
                    <a:pt x="1136" y="153"/>
                  </a:lnTo>
                  <a:lnTo>
                    <a:pt x="1131" y="150"/>
                  </a:lnTo>
                  <a:lnTo>
                    <a:pt x="1126" y="148"/>
                  </a:lnTo>
                  <a:lnTo>
                    <a:pt x="1120" y="146"/>
                  </a:lnTo>
                  <a:lnTo>
                    <a:pt x="1115" y="144"/>
                  </a:lnTo>
                  <a:lnTo>
                    <a:pt x="1110" y="141"/>
                  </a:lnTo>
                  <a:lnTo>
                    <a:pt x="1104" y="139"/>
                  </a:lnTo>
                  <a:lnTo>
                    <a:pt x="1098" y="137"/>
                  </a:lnTo>
                  <a:lnTo>
                    <a:pt x="1093" y="135"/>
                  </a:lnTo>
                  <a:lnTo>
                    <a:pt x="1087" y="132"/>
                  </a:lnTo>
                  <a:lnTo>
                    <a:pt x="1081" y="130"/>
                  </a:lnTo>
                  <a:lnTo>
                    <a:pt x="1076" y="128"/>
                  </a:lnTo>
                  <a:lnTo>
                    <a:pt x="1070" y="126"/>
                  </a:lnTo>
                  <a:lnTo>
                    <a:pt x="1064" y="123"/>
                  </a:lnTo>
                  <a:lnTo>
                    <a:pt x="1058" y="121"/>
                  </a:lnTo>
                  <a:lnTo>
                    <a:pt x="1052" y="119"/>
                  </a:lnTo>
                  <a:lnTo>
                    <a:pt x="1046" y="117"/>
                  </a:lnTo>
                  <a:lnTo>
                    <a:pt x="1039" y="115"/>
                  </a:lnTo>
                  <a:lnTo>
                    <a:pt x="1033" y="112"/>
                  </a:lnTo>
                  <a:lnTo>
                    <a:pt x="1027" y="110"/>
                  </a:lnTo>
                  <a:lnTo>
                    <a:pt x="1020" y="108"/>
                  </a:lnTo>
                  <a:lnTo>
                    <a:pt x="1014" y="105"/>
                  </a:lnTo>
                  <a:lnTo>
                    <a:pt x="1007" y="103"/>
                  </a:lnTo>
                  <a:lnTo>
                    <a:pt x="1000" y="101"/>
                  </a:lnTo>
                  <a:lnTo>
                    <a:pt x="993" y="99"/>
                  </a:lnTo>
                  <a:lnTo>
                    <a:pt x="986" y="97"/>
                  </a:lnTo>
                  <a:lnTo>
                    <a:pt x="979" y="94"/>
                  </a:lnTo>
                  <a:lnTo>
                    <a:pt x="972" y="92"/>
                  </a:lnTo>
                  <a:lnTo>
                    <a:pt x="965" y="90"/>
                  </a:lnTo>
                  <a:lnTo>
                    <a:pt x="957" y="88"/>
                  </a:lnTo>
                  <a:lnTo>
                    <a:pt x="950" y="85"/>
                  </a:lnTo>
                  <a:lnTo>
                    <a:pt x="942" y="83"/>
                  </a:lnTo>
                  <a:lnTo>
                    <a:pt x="934" y="81"/>
                  </a:lnTo>
                  <a:lnTo>
                    <a:pt x="926" y="79"/>
                  </a:lnTo>
                  <a:lnTo>
                    <a:pt x="918" y="76"/>
                  </a:lnTo>
                  <a:lnTo>
                    <a:pt x="910" y="74"/>
                  </a:lnTo>
                  <a:lnTo>
                    <a:pt x="901" y="72"/>
                  </a:lnTo>
                  <a:lnTo>
                    <a:pt x="892" y="70"/>
                  </a:lnTo>
                  <a:lnTo>
                    <a:pt x="884" y="67"/>
                  </a:lnTo>
                  <a:lnTo>
                    <a:pt x="874" y="65"/>
                  </a:lnTo>
                  <a:lnTo>
                    <a:pt x="865" y="63"/>
                  </a:lnTo>
                  <a:lnTo>
                    <a:pt x="856" y="60"/>
                  </a:lnTo>
                  <a:lnTo>
                    <a:pt x="846" y="58"/>
                  </a:lnTo>
                  <a:lnTo>
                    <a:pt x="836" y="56"/>
                  </a:lnTo>
                  <a:lnTo>
                    <a:pt x="825" y="54"/>
                  </a:lnTo>
                  <a:lnTo>
                    <a:pt x="815" y="52"/>
                  </a:lnTo>
                  <a:lnTo>
                    <a:pt x="804" y="49"/>
                  </a:lnTo>
                  <a:lnTo>
                    <a:pt x="793" y="47"/>
                  </a:lnTo>
                  <a:lnTo>
                    <a:pt x="781" y="45"/>
                  </a:lnTo>
                  <a:lnTo>
                    <a:pt x="769" y="42"/>
                  </a:lnTo>
                  <a:lnTo>
                    <a:pt x="757" y="40"/>
                  </a:lnTo>
                  <a:lnTo>
                    <a:pt x="744" y="38"/>
                  </a:lnTo>
                  <a:lnTo>
                    <a:pt x="730" y="36"/>
                  </a:lnTo>
                  <a:lnTo>
                    <a:pt x="716" y="34"/>
                  </a:lnTo>
                  <a:lnTo>
                    <a:pt x="701" y="31"/>
                  </a:lnTo>
                  <a:lnTo>
                    <a:pt x="686" y="29"/>
                  </a:lnTo>
                  <a:lnTo>
                    <a:pt x="669" y="27"/>
                  </a:lnTo>
                  <a:lnTo>
                    <a:pt x="652" y="24"/>
                  </a:lnTo>
                  <a:lnTo>
                    <a:pt x="634" y="22"/>
                  </a:lnTo>
                  <a:lnTo>
                    <a:pt x="614" y="20"/>
                  </a:lnTo>
                  <a:lnTo>
                    <a:pt x="592" y="18"/>
                  </a:lnTo>
                  <a:lnTo>
                    <a:pt x="569" y="16"/>
                  </a:lnTo>
                  <a:lnTo>
                    <a:pt x="543" y="13"/>
                  </a:lnTo>
                  <a:lnTo>
                    <a:pt x="514" y="11"/>
                  </a:lnTo>
                  <a:lnTo>
                    <a:pt x="481" y="9"/>
                  </a:lnTo>
                  <a:lnTo>
                    <a:pt x="441" y="6"/>
                  </a:lnTo>
                  <a:lnTo>
                    <a:pt x="391" y="4"/>
                  </a:lnTo>
                  <a:lnTo>
                    <a:pt x="317" y="2"/>
                  </a:lnTo>
                  <a:lnTo>
                    <a:pt x="0" y="0"/>
                  </a:lnTo>
                </a:path>
              </a:pathLst>
            </a:custGeom>
            <a:noFill/>
            <a:ln w="38100" cap="flat">
              <a:solidFill>
                <a:srgbClr val="21677E"/>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48" name="Freeform 10">
              <a:extLst>
                <a:ext uri="{FF2B5EF4-FFF2-40B4-BE49-F238E27FC236}">
                  <a16:creationId xmlns:a16="http://schemas.microsoft.com/office/drawing/2014/main" id="{AFFA647E-C091-DB00-5F60-1C7096CAD703}"/>
                </a:ext>
              </a:extLst>
            </p:cNvPr>
            <p:cNvSpPr>
              <a:spLocks/>
            </p:cNvSpPr>
            <p:nvPr/>
          </p:nvSpPr>
          <p:spPr bwMode="auto">
            <a:xfrm>
              <a:off x="1778" y="848"/>
              <a:ext cx="4496" cy="2246"/>
            </a:xfrm>
            <a:custGeom>
              <a:avLst/>
              <a:gdLst>
                <a:gd name="T0" fmla="*/ 3855 w 4496"/>
                <a:gd name="T1" fmla="*/ 2246 h 2246"/>
                <a:gd name="T2" fmla="*/ 3649 w 4496"/>
                <a:gd name="T3" fmla="*/ 2245 h 2246"/>
                <a:gd name="T4" fmla="*/ 3514 w 4496"/>
                <a:gd name="T5" fmla="*/ 2245 h 2246"/>
                <a:gd name="T6" fmla="*/ 3411 w 4496"/>
                <a:gd name="T7" fmla="*/ 2245 h 2246"/>
                <a:gd name="T8" fmla="*/ 3325 w 4496"/>
                <a:gd name="T9" fmla="*/ 2245 h 2246"/>
                <a:gd name="T10" fmla="*/ 3251 w 4496"/>
                <a:gd name="T11" fmla="*/ 2244 h 2246"/>
                <a:gd name="T12" fmla="*/ 3185 w 4496"/>
                <a:gd name="T13" fmla="*/ 2243 h 2246"/>
                <a:gd name="T14" fmla="*/ 3126 w 4496"/>
                <a:gd name="T15" fmla="*/ 2241 h 2246"/>
                <a:gd name="T16" fmla="*/ 3071 w 4496"/>
                <a:gd name="T17" fmla="*/ 2239 h 2246"/>
                <a:gd name="T18" fmla="*/ 3020 w 4496"/>
                <a:gd name="T19" fmla="*/ 2237 h 2246"/>
                <a:gd name="T20" fmla="*/ 2972 w 4496"/>
                <a:gd name="T21" fmla="*/ 2233 h 2246"/>
                <a:gd name="T22" fmla="*/ 2927 w 4496"/>
                <a:gd name="T23" fmla="*/ 2230 h 2246"/>
                <a:gd name="T24" fmla="*/ 2883 w 4496"/>
                <a:gd name="T25" fmla="*/ 2226 h 2246"/>
                <a:gd name="T26" fmla="*/ 2842 w 4496"/>
                <a:gd name="T27" fmla="*/ 2221 h 2246"/>
                <a:gd name="T28" fmla="*/ 2802 w 4496"/>
                <a:gd name="T29" fmla="*/ 2215 h 2246"/>
                <a:gd name="T30" fmla="*/ 2763 w 4496"/>
                <a:gd name="T31" fmla="*/ 2208 h 2246"/>
                <a:gd name="T32" fmla="*/ 2726 w 4496"/>
                <a:gd name="T33" fmla="*/ 2201 h 2246"/>
                <a:gd name="T34" fmla="*/ 2689 w 4496"/>
                <a:gd name="T35" fmla="*/ 2192 h 2246"/>
                <a:gd name="T36" fmla="*/ 2654 w 4496"/>
                <a:gd name="T37" fmla="*/ 2183 h 2246"/>
                <a:gd name="T38" fmla="*/ 2619 w 4496"/>
                <a:gd name="T39" fmla="*/ 2172 h 2246"/>
                <a:gd name="T40" fmla="*/ 2585 w 4496"/>
                <a:gd name="T41" fmla="*/ 2160 h 2246"/>
                <a:gd name="T42" fmla="*/ 2551 w 4496"/>
                <a:gd name="T43" fmla="*/ 2148 h 2246"/>
                <a:gd name="T44" fmla="*/ 2518 w 4496"/>
                <a:gd name="T45" fmla="*/ 2134 h 2246"/>
                <a:gd name="T46" fmla="*/ 2485 w 4496"/>
                <a:gd name="T47" fmla="*/ 2119 h 2246"/>
                <a:gd name="T48" fmla="*/ 2453 w 4496"/>
                <a:gd name="T49" fmla="*/ 2102 h 2246"/>
                <a:gd name="T50" fmla="*/ 2421 w 4496"/>
                <a:gd name="T51" fmla="*/ 2084 h 2246"/>
                <a:gd name="T52" fmla="*/ 2389 w 4496"/>
                <a:gd name="T53" fmla="*/ 2065 h 2246"/>
                <a:gd name="T54" fmla="*/ 2358 w 4496"/>
                <a:gd name="T55" fmla="*/ 2044 h 2246"/>
                <a:gd name="T56" fmla="*/ 2326 w 4496"/>
                <a:gd name="T57" fmla="*/ 2021 h 2246"/>
                <a:gd name="T58" fmla="*/ 2295 w 4496"/>
                <a:gd name="T59" fmla="*/ 1997 h 2246"/>
                <a:gd name="T60" fmla="*/ 2264 w 4496"/>
                <a:gd name="T61" fmla="*/ 1972 h 2246"/>
                <a:gd name="T62" fmla="*/ 2233 w 4496"/>
                <a:gd name="T63" fmla="*/ 1944 h 2246"/>
                <a:gd name="T64" fmla="*/ 2201 w 4496"/>
                <a:gd name="T65" fmla="*/ 1915 h 2246"/>
                <a:gd name="T66" fmla="*/ 2170 w 4496"/>
                <a:gd name="T67" fmla="*/ 1884 h 2246"/>
                <a:gd name="T68" fmla="*/ 2138 w 4496"/>
                <a:gd name="T69" fmla="*/ 1851 h 2246"/>
                <a:gd name="T70" fmla="*/ 2107 w 4496"/>
                <a:gd name="T71" fmla="*/ 1816 h 2246"/>
                <a:gd name="T72" fmla="*/ 2075 w 4496"/>
                <a:gd name="T73" fmla="*/ 1780 h 2246"/>
                <a:gd name="T74" fmla="*/ 2042 w 4496"/>
                <a:gd name="T75" fmla="*/ 1741 h 2246"/>
                <a:gd name="T76" fmla="*/ 2010 w 4496"/>
                <a:gd name="T77" fmla="*/ 1700 h 2246"/>
                <a:gd name="T78" fmla="*/ 1977 w 4496"/>
                <a:gd name="T79" fmla="*/ 1657 h 2246"/>
                <a:gd name="T80" fmla="*/ 1943 w 4496"/>
                <a:gd name="T81" fmla="*/ 1612 h 2246"/>
                <a:gd name="T82" fmla="*/ 1909 w 4496"/>
                <a:gd name="T83" fmla="*/ 1564 h 2246"/>
                <a:gd name="T84" fmla="*/ 1875 w 4496"/>
                <a:gd name="T85" fmla="*/ 1514 h 2246"/>
                <a:gd name="T86" fmla="*/ 1839 w 4496"/>
                <a:gd name="T87" fmla="*/ 1462 h 2246"/>
                <a:gd name="T88" fmla="*/ 1803 w 4496"/>
                <a:gd name="T89" fmla="*/ 1407 h 2246"/>
                <a:gd name="T90" fmla="*/ 1766 w 4496"/>
                <a:gd name="T91" fmla="*/ 1350 h 2246"/>
                <a:gd name="T92" fmla="*/ 1728 w 4496"/>
                <a:gd name="T93" fmla="*/ 1291 h 2246"/>
                <a:gd name="T94" fmla="*/ 1689 w 4496"/>
                <a:gd name="T95" fmla="*/ 1228 h 2246"/>
                <a:gd name="T96" fmla="*/ 1648 w 4496"/>
                <a:gd name="T97" fmla="*/ 1163 h 2246"/>
                <a:gd name="T98" fmla="*/ 1606 w 4496"/>
                <a:gd name="T99" fmla="*/ 1096 h 2246"/>
                <a:gd name="T100" fmla="*/ 1562 w 4496"/>
                <a:gd name="T101" fmla="*/ 1025 h 2246"/>
                <a:gd name="T102" fmla="*/ 1515 w 4496"/>
                <a:gd name="T103" fmla="*/ 952 h 2246"/>
                <a:gd name="T104" fmla="*/ 1466 w 4496"/>
                <a:gd name="T105" fmla="*/ 876 h 2246"/>
                <a:gd name="T106" fmla="*/ 1414 w 4496"/>
                <a:gd name="T107" fmla="*/ 797 h 2246"/>
                <a:gd name="T108" fmla="*/ 1359 w 4496"/>
                <a:gd name="T109" fmla="*/ 715 h 2246"/>
                <a:gd name="T110" fmla="*/ 1298 w 4496"/>
                <a:gd name="T111" fmla="*/ 630 h 2246"/>
                <a:gd name="T112" fmla="*/ 1232 w 4496"/>
                <a:gd name="T113" fmla="*/ 542 h 2246"/>
                <a:gd name="T114" fmla="*/ 1157 w 4496"/>
                <a:gd name="T115" fmla="*/ 451 h 2246"/>
                <a:gd name="T116" fmla="*/ 1070 w 4496"/>
                <a:gd name="T117" fmla="*/ 356 h 2246"/>
                <a:gd name="T118" fmla="*/ 965 w 4496"/>
                <a:gd name="T119" fmla="*/ 259 h 2246"/>
                <a:gd name="T120" fmla="*/ 825 w 4496"/>
                <a:gd name="T121" fmla="*/ 158 h 2246"/>
                <a:gd name="T122" fmla="*/ 592 w 4496"/>
                <a:gd name="T123" fmla="*/ 53 h 2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96" h="2246">
                  <a:moveTo>
                    <a:pt x="4496" y="2246"/>
                  </a:moveTo>
                  <a:lnTo>
                    <a:pt x="4356" y="2246"/>
                  </a:lnTo>
                  <a:lnTo>
                    <a:pt x="4269" y="2246"/>
                  </a:lnTo>
                  <a:lnTo>
                    <a:pt x="4204" y="2246"/>
                  </a:lnTo>
                  <a:lnTo>
                    <a:pt x="4153" y="2246"/>
                  </a:lnTo>
                  <a:lnTo>
                    <a:pt x="4109" y="2246"/>
                  </a:lnTo>
                  <a:lnTo>
                    <a:pt x="4072" y="2246"/>
                  </a:lnTo>
                  <a:lnTo>
                    <a:pt x="4039" y="2246"/>
                  </a:lnTo>
                  <a:lnTo>
                    <a:pt x="4009" y="2246"/>
                  </a:lnTo>
                  <a:lnTo>
                    <a:pt x="3982" y="2246"/>
                  </a:lnTo>
                  <a:lnTo>
                    <a:pt x="3957" y="2246"/>
                  </a:lnTo>
                  <a:lnTo>
                    <a:pt x="3934" y="2246"/>
                  </a:lnTo>
                  <a:lnTo>
                    <a:pt x="3912" y="2246"/>
                  </a:lnTo>
                  <a:lnTo>
                    <a:pt x="3892" y="2246"/>
                  </a:lnTo>
                  <a:lnTo>
                    <a:pt x="3873" y="2246"/>
                  </a:lnTo>
                  <a:lnTo>
                    <a:pt x="3855" y="2246"/>
                  </a:lnTo>
                  <a:lnTo>
                    <a:pt x="3838" y="2246"/>
                  </a:lnTo>
                  <a:lnTo>
                    <a:pt x="3822" y="2246"/>
                  </a:lnTo>
                  <a:lnTo>
                    <a:pt x="3806" y="2246"/>
                  </a:lnTo>
                  <a:lnTo>
                    <a:pt x="3791" y="2246"/>
                  </a:lnTo>
                  <a:lnTo>
                    <a:pt x="3777" y="2246"/>
                  </a:lnTo>
                  <a:lnTo>
                    <a:pt x="3764" y="2246"/>
                  </a:lnTo>
                  <a:lnTo>
                    <a:pt x="3750" y="2246"/>
                  </a:lnTo>
                  <a:lnTo>
                    <a:pt x="3738" y="2246"/>
                  </a:lnTo>
                  <a:lnTo>
                    <a:pt x="3725" y="2246"/>
                  </a:lnTo>
                  <a:lnTo>
                    <a:pt x="3713" y="2246"/>
                  </a:lnTo>
                  <a:lnTo>
                    <a:pt x="3702" y="2245"/>
                  </a:lnTo>
                  <a:lnTo>
                    <a:pt x="3690" y="2245"/>
                  </a:lnTo>
                  <a:lnTo>
                    <a:pt x="3680" y="2245"/>
                  </a:lnTo>
                  <a:lnTo>
                    <a:pt x="3669" y="2245"/>
                  </a:lnTo>
                  <a:lnTo>
                    <a:pt x="3659" y="2245"/>
                  </a:lnTo>
                  <a:lnTo>
                    <a:pt x="3649" y="2245"/>
                  </a:lnTo>
                  <a:lnTo>
                    <a:pt x="3639" y="2245"/>
                  </a:lnTo>
                  <a:lnTo>
                    <a:pt x="3629" y="2245"/>
                  </a:lnTo>
                  <a:lnTo>
                    <a:pt x="3620" y="2245"/>
                  </a:lnTo>
                  <a:lnTo>
                    <a:pt x="3611" y="2245"/>
                  </a:lnTo>
                  <a:lnTo>
                    <a:pt x="3602" y="2245"/>
                  </a:lnTo>
                  <a:lnTo>
                    <a:pt x="3593" y="2245"/>
                  </a:lnTo>
                  <a:lnTo>
                    <a:pt x="3584" y="2245"/>
                  </a:lnTo>
                  <a:lnTo>
                    <a:pt x="3576" y="2245"/>
                  </a:lnTo>
                  <a:lnTo>
                    <a:pt x="3568" y="2245"/>
                  </a:lnTo>
                  <a:lnTo>
                    <a:pt x="3560" y="2245"/>
                  </a:lnTo>
                  <a:lnTo>
                    <a:pt x="3552" y="2245"/>
                  </a:lnTo>
                  <a:lnTo>
                    <a:pt x="3544" y="2245"/>
                  </a:lnTo>
                  <a:lnTo>
                    <a:pt x="3536" y="2245"/>
                  </a:lnTo>
                  <a:lnTo>
                    <a:pt x="3529" y="2245"/>
                  </a:lnTo>
                  <a:lnTo>
                    <a:pt x="3521" y="2245"/>
                  </a:lnTo>
                  <a:lnTo>
                    <a:pt x="3514" y="2245"/>
                  </a:lnTo>
                  <a:lnTo>
                    <a:pt x="3507" y="2245"/>
                  </a:lnTo>
                  <a:lnTo>
                    <a:pt x="3500" y="2245"/>
                  </a:lnTo>
                  <a:lnTo>
                    <a:pt x="3493" y="2245"/>
                  </a:lnTo>
                  <a:lnTo>
                    <a:pt x="3486" y="2245"/>
                  </a:lnTo>
                  <a:lnTo>
                    <a:pt x="3479" y="2245"/>
                  </a:lnTo>
                  <a:lnTo>
                    <a:pt x="3473" y="2245"/>
                  </a:lnTo>
                  <a:lnTo>
                    <a:pt x="3466" y="2245"/>
                  </a:lnTo>
                  <a:lnTo>
                    <a:pt x="3459" y="2245"/>
                  </a:lnTo>
                  <a:lnTo>
                    <a:pt x="3453" y="2245"/>
                  </a:lnTo>
                  <a:lnTo>
                    <a:pt x="3447" y="2245"/>
                  </a:lnTo>
                  <a:lnTo>
                    <a:pt x="3441" y="2245"/>
                  </a:lnTo>
                  <a:lnTo>
                    <a:pt x="3434" y="2245"/>
                  </a:lnTo>
                  <a:lnTo>
                    <a:pt x="3428" y="2245"/>
                  </a:lnTo>
                  <a:lnTo>
                    <a:pt x="3422" y="2245"/>
                  </a:lnTo>
                  <a:lnTo>
                    <a:pt x="3416" y="2245"/>
                  </a:lnTo>
                  <a:lnTo>
                    <a:pt x="3411" y="2245"/>
                  </a:lnTo>
                  <a:lnTo>
                    <a:pt x="3405" y="2245"/>
                  </a:lnTo>
                  <a:lnTo>
                    <a:pt x="3399" y="2245"/>
                  </a:lnTo>
                  <a:lnTo>
                    <a:pt x="3394" y="2245"/>
                  </a:lnTo>
                  <a:lnTo>
                    <a:pt x="3388" y="2245"/>
                  </a:lnTo>
                  <a:lnTo>
                    <a:pt x="3382" y="2245"/>
                  </a:lnTo>
                  <a:lnTo>
                    <a:pt x="3377" y="2245"/>
                  </a:lnTo>
                  <a:lnTo>
                    <a:pt x="3371" y="2245"/>
                  </a:lnTo>
                  <a:lnTo>
                    <a:pt x="3366" y="2245"/>
                  </a:lnTo>
                  <a:lnTo>
                    <a:pt x="3361" y="2245"/>
                  </a:lnTo>
                  <a:lnTo>
                    <a:pt x="3356" y="2245"/>
                  </a:lnTo>
                  <a:lnTo>
                    <a:pt x="3350" y="2245"/>
                  </a:lnTo>
                  <a:lnTo>
                    <a:pt x="3345" y="2245"/>
                  </a:lnTo>
                  <a:lnTo>
                    <a:pt x="3340" y="2245"/>
                  </a:lnTo>
                  <a:lnTo>
                    <a:pt x="3335" y="2245"/>
                  </a:lnTo>
                  <a:lnTo>
                    <a:pt x="3330" y="2245"/>
                  </a:lnTo>
                  <a:lnTo>
                    <a:pt x="3325" y="2245"/>
                  </a:lnTo>
                  <a:lnTo>
                    <a:pt x="3320" y="2245"/>
                  </a:lnTo>
                  <a:lnTo>
                    <a:pt x="3315" y="2245"/>
                  </a:lnTo>
                  <a:lnTo>
                    <a:pt x="3310" y="2245"/>
                  </a:lnTo>
                  <a:lnTo>
                    <a:pt x="3306" y="2245"/>
                  </a:lnTo>
                  <a:lnTo>
                    <a:pt x="3301" y="2244"/>
                  </a:lnTo>
                  <a:lnTo>
                    <a:pt x="3296" y="2244"/>
                  </a:lnTo>
                  <a:lnTo>
                    <a:pt x="3292" y="2244"/>
                  </a:lnTo>
                  <a:lnTo>
                    <a:pt x="3287" y="2244"/>
                  </a:lnTo>
                  <a:lnTo>
                    <a:pt x="3282" y="2244"/>
                  </a:lnTo>
                  <a:lnTo>
                    <a:pt x="3278" y="2244"/>
                  </a:lnTo>
                  <a:lnTo>
                    <a:pt x="3273" y="2244"/>
                  </a:lnTo>
                  <a:lnTo>
                    <a:pt x="3269" y="2244"/>
                  </a:lnTo>
                  <a:lnTo>
                    <a:pt x="3264" y="2244"/>
                  </a:lnTo>
                  <a:lnTo>
                    <a:pt x="3260" y="2244"/>
                  </a:lnTo>
                  <a:lnTo>
                    <a:pt x="3256" y="2244"/>
                  </a:lnTo>
                  <a:lnTo>
                    <a:pt x="3251" y="2244"/>
                  </a:lnTo>
                  <a:lnTo>
                    <a:pt x="3247" y="2244"/>
                  </a:lnTo>
                  <a:lnTo>
                    <a:pt x="3243" y="2244"/>
                  </a:lnTo>
                  <a:lnTo>
                    <a:pt x="3238" y="2244"/>
                  </a:lnTo>
                  <a:lnTo>
                    <a:pt x="3234" y="2244"/>
                  </a:lnTo>
                  <a:lnTo>
                    <a:pt x="3230" y="2243"/>
                  </a:lnTo>
                  <a:lnTo>
                    <a:pt x="3226" y="2243"/>
                  </a:lnTo>
                  <a:lnTo>
                    <a:pt x="3222" y="2243"/>
                  </a:lnTo>
                  <a:lnTo>
                    <a:pt x="3218" y="2243"/>
                  </a:lnTo>
                  <a:lnTo>
                    <a:pt x="3213" y="2243"/>
                  </a:lnTo>
                  <a:lnTo>
                    <a:pt x="3209" y="2243"/>
                  </a:lnTo>
                  <a:lnTo>
                    <a:pt x="3205" y="2243"/>
                  </a:lnTo>
                  <a:lnTo>
                    <a:pt x="3201" y="2243"/>
                  </a:lnTo>
                  <a:lnTo>
                    <a:pt x="3197" y="2243"/>
                  </a:lnTo>
                  <a:lnTo>
                    <a:pt x="3193" y="2243"/>
                  </a:lnTo>
                  <a:lnTo>
                    <a:pt x="3189" y="2243"/>
                  </a:lnTo>
                  <a:lnTo>
                    <a:pt x="3185" y="2243"/>
                  </a:lnTo>
                  <a:lnTo>
                    <a:pt x="3182" y="2243"/>
                  </a:lnTo>
                  <a:lnTo>
                    <a:pt x="3178" y="2242"/>
                  </a:lnTo>
                  <a:lnTo>
                    <a:pt x="3174" y="2242"/>
                  </a:lnTo>
                  <a:lnTo>
                    <a:pt x="3170" y="2242"/>
                  </a:lnTo>
                  <a:lnTo>
                    <a:pt x="3166" y="2242"/>
                  </a:lnTo>
                  <a:lnTo>
                    <a:pt x="3163" y="2242"/>
                  </a:lnTo>
                  <a:lnTo>
                    <a:pt x="3159" y="2242"/>
                  </a:lnTo>
                  <a:lnTo>
                    <a:pt x="3155" y="2242"/>
                  </a:lnTo>
                  <a:lnTo>
                    <a:pt x="3151" y="2242"/>
                  </a:lnTo>
                  <a:lnTo>
                    <a:pt x="3148" y="2242"/>
                  </a:lnTo>
                  <a:lnTo>
                    <a:pt x="3144" y="2242"/>
                  </a:lnTo>
                  <a:lnTo>
                    <a:pt x="3140" y="2241"/>
                  </a:lnTo>
                  <a:lnTo>
                    <a:pt x="3137" y="2241"/>
                  </a:lnTo>
                  <a:lnTo>
                    <a:pt x="3133" y="2241"/>
                  </a:lnTo>
                  <a:lnTo>
                    <a:pt x="3129" y="2241"/>
                  </a:lnTo>
                  <a:lnTo>
                    <a:pt x="3126" y="2241"/>
                  </a:lnTo>
                  <a:lnTo>
                    <a:pt x="3122" y="2241"/>
                  </a:lnTo>
                  <a:lnTo>
                    <a:pt x="3119" y="2241"/>
                  </a:lnTo>
                  <a:lnTo>
                    <a:pt x="3115" y="2241"/>
                  </a:lnTo>
                  <a:lnTo>
                    <a:pt x="3112" y="2240"/>
                  </a:lnTo>
                  <a:lnTo>
                    <a:pt x="3108" y="2240"/>
                  </a:lnTo>
                  <a:lnTo>
                    <a:pt x="3105" y="2240"/>
                  </a:lnTo>
                  <a:lnTo>
                    <a:pt x="3101" y="2240"/>
                  </a:lnTo>
                  <a:lnTo>
                    <a:pt x="3098" y="2240"/>
                  </a:lnTo>
                  <a:lnTo>
                    <a:pt x="3095" y="2240"/>
                  </a:lnTo>
                  <a:lnTo>
                    <a:pt x="3091" y="2240"/>
                  </a:lnTo>
                  <a:lnTo>
                    <a:pt x="3088" y="2240"/>
                  </a:lnTo>
                  <a:lnTo>
                    <a:pt x="3084" y="2239"/>
                  </a:lnTo>
                  <a:lnTo>
                    <a:pt x="3081" y="2239"/>
                  </a:lnTo>
                  <a:lnTo>
                    <a:pt x="3078" y="2239"/>
                  </a:lnTo>
                  <a:lnTo>
                    <a:pt x="3074" y="2239"/>
                  </a:lnTo>
                  <a:lnTo>
                    <a:pt x="3071" y="2239"/>
                  </a:lnTo>
                  <a:lnTo>
                    <a:pt x="3068" y="2239"/>
                  </a:lnTo>
                  <a:lnTo>
                    <a:pt x="3065" y="2239"/>
                  </a:lnTo>
                  <a:lnTo>
                    <a:pt x="3061" y="2239"/>
                  </a:lnTo>
                  <a:lnTo>
                    <a:pt x="3058" y="2239"/>
                  </a:lnTo>
                  <a:lnTo>
                    <a:pt x="3055" y="2238"/>
                  </a:lnTo>
                  <a:lnTo>
                    <a:pt x="3051" y="2238"/>
                  </a:lnTo>
                  <a:lnTo>
                    <a:pt x="3048" y="2238"/>
                  </a:lnTo>
                  <a:lnTo>
                    <a:pt x="3045" y="2238"/>
                  </a:lnTo>
                  <a:lnTo>
                    <a:pt x="3042" y="2238"/>
                  </a:lnTo>
                  <a:lnTo>
                    <a:pt x="3039" y="2238"/>
                  </a:lnTo>
                  <a:lnTo>
                    <a:pt x="3036" y="2237"/>
                  </a:lnTo>
                  <a:lnTo>
                    <a:pt x="3032" y="2237"/>
                  </a:lnTo>
                  <a:lnTo>
                    <a:pt x="3029" y="2237"/>
                  </a:lnTo>
                  <a:lnTo>
                    <a:pt x="3026" y="2237"/>
                  </a:lnTo>
                  <a:lnTo>
                    <a:pt x="3023" y="2237"/>
                  </a:lnTo>
                  <a:lnTo>
                    <a:pt x="3020" y="2237"/>
                  </a:lnTo>
                  <a:lnTo>
                    <a:pt x="3017" y="2236"/>
                  </a:lnTo>
                  <a:lnTo>
                    <a:pt x="3014" y="2236"/>
                  </a:lnTo>
                  <a:lnTo>
                    <a:pt x="3011" y="2236"/>
                  </a:lnTo>
                  <a:lnTo>
                    <a:pt x="3008" y="2236"/>
                  </a:lnTo>
                  <a:lnTo>
                    <a:pt x="3005" y="2236"/>
                  </a:lnTo>
                  <a:lnTo>
                    <a:pt x="3002" y="2235"/>
                  </a:lnTo>
                  <a:lnTo>
                    <a:pt x="2999" y="2235"/>
                  </a:lnTo>
                  <a:lnTo>
                    <a:pt x="2996" y="2235"/>
                  </a:lnTo>
                  <a:lnTo>
                    <a:pt x="2993" y="2235"/>
                  </a:lnTo>
                  <a:lnTo>
                    <a:pt x="2990" y="2235"/>
                  </a:lnTo>
                  <a:lnTo>
                    <a:pt x="2987" y="2234"/>
                  </a:lnTo>
                  <a:lnTo>
                    <a:pt x="2984" y="2234"/>
                  </a:lnTo>
                  <a:lnTo>
                    <a:pt x="2981" y="2234"/>
                  </a:lnTo>
                  <a:lnTo>
                    <a:pt x="2978" y="2234"/>
                  </a:lnTo>
                  <a:lnTo>
                    <a:pt x="2975" y="2233"/>
                  </a:lnTo>
                  <a:lnTo>
                    <a:pt x="2972" y="2233"/>
                  </a:lnTo>
                  <a:lnTo>
                    <a:pt x="2969" y="2233"/>
                  </a:lnTo>
                  <a:lnTo>
                    <a:pt x="2966" y="2233"/>
                  </a:lnTo>
                  <a:lnTo>
                    <a:pt x="2963" y="2233"/>
                  </a:lnTo>
                  <a:lnTo>
                    <a:pt x="2960" y="2233"/>
                  </a:lnTo>
                  <a:lnTo>
                    <a:pt x="2958" y="2233"/>
                  </a:lnTo>
                  <a:lnTo>
                    <a:pt x="2955" y="2232"/>
                  </a:lnTo>
                  <a:lnTo>
                    <a:pt x="2952" y="2232"/>
                  </a:lnTo>
                  <a:lnTo>
                    <a:pt x="2949" y="2232"/>
                  </a:lnTo>
                  <a:lnTo>
                    <a:pt x="2946" y="2232"/>
                  </a:lnTo>
                  <a:lnTo>
                    <a:pt x="2943" y="2231"/>
                  </a:lnTo>
                  <a:lnTo>
                    <a:pt x="2940" y="2231"/>
                  </a:lnTo>
                  <a:lnTo>
                    <a:pt x="2938" y="2231"/>
                  </a:lnTo>
                  <a:lnTo>
                    <a:pt x="2935" y="2231"/>
                  </a:lnTo>
                  <a:lnTo>
                    <a:pt x="2932" y="2230"/>
                  </a:lnTo>
                  <a:lnTo>
                    <a:pt x="2929" y="2230"/>
                  </a:lnTo>
                  <a:lnTo>
                    <a:pt x="2927" y="2230"/>
                  </a:lnTo>
                  <a:lnTo>
                    <a:pt x="2924" y="2230"/>
                  </a:lnTo>
                  <a:lnTo>
                    <a:pt x="2921" y="2229"/>
                  </a:lnTo>
                  <a:lnTo>
                    <a:pt x="2918" y="2229"/>
                  </a:lnTo>
                  <a:lnTo>
                    <a:pt x="2915" y="2229"/>
                  </a:lnTo>
                  <a:lnTo>
                    <a:pt x="2913" y="2229"/>
                  </a:lnTo>
                  <a:lnTo>
                    <a:pt x="2910" y="2228"/>
                  </a:lnTo>
                  <a:lnTo>
                    <a:pt x="2907" y="2228"/>
                  </a:lnTo>
                  <a:lnTo>
                    <a:pt x="2905" y="2228"/>
                  </a:lnTo>
                  <a:lnTo>
                    <a:pt x="2902" y="2227"/>
                  </a:lnTo>
                  <a:lnTo>
                    <a:pt x="2899" y="2227"/>
                  </a:lnTo>
                  <a:lnTo>
                    <a:pt x="2897" y="2227"/>
                  </a:lnTo>
                  <a:lnTo>
                    <a:pt x="2894" y="2227"/>
                  </a:lnTo>
                  <a:lnTo>
                    <a:pt x="2891" y="2226"/>
                  </a:lnTo>
                  <a:lnTo>
                    <a:pt x="2888" y="2226"/>
                  </a:lnTo>
                  <a:lnTo>
                    <a:pt x="2886" y="2226"/>
                  </a:lnTo>
                  <a:lnTo>
                    <a:pt x="2883" y="2226"/>
                  </a:lnTo>
                  <a:lnTo>
                    <a:pt x="2880" y="2225"/>
                  </a:lnTo>
                  <a:lnTo>
                    <a:pt x="2878" y="2225"/>
                  </a:lnTo>
                  <a:lnTo>
                    <a:pt x="2875" y="2225"/>
                  </a:lnTo>
                  <a:lnTo>
                    <a:pt x="2873" y="2224"/>
                  </a:lnTo>
                  <a:lnTo>
                    <a:pt x="2870" y="2224"/>
                  </a:lnTo>
                  <a:lnTo>
                    <a:pt x="2867" y="2224"/>
                  </a:lnTo>
                  <a:lnTo>
                    <a:pt x="2865" y="2223"/>
                  </a:lnTo>
                  <a:lnTo>
                    <a:pt x="2862" y="2223"/>
                  </a:lnTo>
                  <a:lnTo>
                    <a:pt x="2860" y="2223"/>
                  </a:lnTo>
                  <a:lnTo>
                    <a:pt x="2857" y="2222"/>
                  </a:lnTo>
                  <a:lnTo>
                    <a:pt x="2855" y="2222"/>
                  </a:lnTo>
                  <a:lnTo>
                    <a:pt x="2852" y="2222"/>
                  </a:lnTo>
                  <a:lnTo>
                    <a:pt x="2849" y="2221"/>
                  </a:lnTo>
                  <a:lnTo>
                    <a:pt x="2847" y="2221"/>
                  </a:lnTo>
                  <a:lnTo>
                    <a:pt x="2844" y="2221"/>
                  </a:lnTo>
                  <a:lnTo>
                    <a:pt x="2842" y="2221"/>
                  </a:lnTo>
                  <a:lnTo>
                    <a:pt x="2839" y="2220"/>
                  </a:lnTo>
                  <a:lnTo>
                    <a:pt x="2836" y="2220"/>
                  </a:lnTo>
                  <a:lnTo>
                    <a:pt x="2834" y="2220"/>
                  </a:lnTo>
                  <a:lnTo>
                    <a:pt x="2832" y="2219"/>
                  </a:lnTo>
                  <a:lnTo>
                    <a:pt x="2829" y="2219"/>
                  </a:lnTo>
                  <a:lnTo>
                    <a:pt x="2827" y="2218"/>
                  </a:lnTo>
                  <a:lnTo>
                    <a:pt x="2824" y="2218"/>
                  </a:lnTo>
                  <a:lnTo>
                    <a:pt x="2822" y="2218"/>
                  </a:lnTo>
                  <a:lnTo>
                    <a:pt x="2819" y="2217"/>
                  </a:lnTo>
                  <a:lnTo>
                    <a:pt x="2817" y="2217"/>
                  </a:lnTo>
                  <a:lnTo>
                    <a:pt x="2814" y="2217"/>
                  </a:lnTo>
                  <a:lnTo>
                    <a:pt x="2812" y="2216"/>
                  </a:lnTo>
                  <a:lnTo>
                    <a:pt x="2809" y="2216"/>
                  </a:lnTo>
                  <a:lnTo>
                    <a:pt x="2807" y="2215"/>
                  </a:lnTo>
                  <a:lnTo>
                    <a:pt x="2804" y="2215"/>
                  </a:lnTo>
                  <a:lnTo>
                    <a:pt x="2802" y="2215"/>
                  </a:lnTo>
                  <a:lnTo>
                    <a:pt x="2799" y="2214"/>
                  </a:lnTo>
                  <a:lnTo>
                    <a:pt x="2797" y="2214"/>
                  </a:lnTo>
                  <a:lnTo>
                    <a:pt x="2794" y="2214"/>
                  </a:lnTo>
                  <a:lnTo>
                    <a:pt x="2792" y="2213"/>
                  </a:lnTo>
                  <a:lnTo>
                    <a:pt x="2789" y="2213"/>
                  </a:lnTo>
                  <a:lnTo>
                    <a:pt x="2787" y="2212"/>
                  </a:lnTo>
                  <a:lnTo>
                    <a:pt x="2785" y="2212"/>
                  </a:lnTo>
                  <a:lnTo>
                    <a:pt x="2782" y="2211"/>
                  </a:lnTo>
                  <a:lnTo>
                    <a:pt x="2780" y="2211"/>
                  </a:lnTo>
                  <a:lnTo>
                    <a:pt x="2777" y="2211"/>
                  </a:lnTo>
                  <a:lnTo>
                    <a:pt x="2775" y="2210"/>
                  </a:lnTo>
                  <a:lnTo>
                    <a:pt x="2773" y="2210"/>
                  </a:lnTo>
                  <a:lnTo>
                    <a:pt x="2770" y="2209"/>
                  </a:lnTo>
                  <a:lnTo>
                    <a:pt x="2768" y="2209"/>
                  </a:lnTo>
                  <a:lnTo>
                    <a:pt x="2765" y="2209"/>
                  </a:lnTo>
                  <a:lnTo>
                    <a:pt x="2763" y="2208"/>
                  </a:lnTo>
                  <a:lnTo>
                    <a:pt x="2761" y="2208"/>
                  </a:lnTo>
                  <a:lnTo>
                    <a:pt x="2758" y="2207"/>
                  </a:lnTo>
                  <a:lnTo>
                    <a:pt x="2756" y="2207"/>
                  </a:lnTo>
                  <a:lnTo>
                    <a:pt x="2754" y="2206"/>
                  </a:lnTo>
                  <a:lnTo>
                    <a:pt x="2751" y="2206"/>
                  </a:lnTo>
                  <a:lnTo>
                    <a:pt x="2749" y="2205"/>
                  </a:lnTo>
                  <a:lnTo>
                    <a:pt x="2746" y="2205"/>
                  </a:lnTo>
                  <a:lnTo>
                    <a:pt x="2744" y="2204"/>
                  </a:lnTo>
                  <a:lnTo>
                    <a:pt x="2742" y="2204"/>
                  </a:lnTo>
                  <a:lnTo>
                    <a:pt x="2739" y="2203"/>
                  </a:lnTo>
                  <a:lnTo>
                    <a:pt x="2737" y="2203"/>
                  </a:lnTo>
                  <a:lnTo>
                    <a:pt x="2735" y="2203"/>
                  </a:lnTo>
                  <a:lnTo>
                    <a:pt x="2733" y="2202"/>
                  </a:lnTo>
                  <a:lnTo>
                    <a:pt x="2730" y="2202"/>
                  </a:lnTo>
                  <a:lnTo>
                    <a:pt x="2728" y="2201"/>
                  </a:lnTo>
                  <a:lnTo>
                    <a:pt x="2726" y="2201"/>
                  </a:lnTo>
                  <a:lnTo>
                    <a:pt x="2723" y="2200"/>
                  </a:lnTo>
                  <a:lnTo>
                    <a:pt x="2721" y="2200"/>
                  </a:lnTo>
                  <a:lnTo>
                    <a:pt x="2719" y="2199"/>
                  </a:lnTo>
                  <a:lnTo>
                    <a:pt x="2716" y="2198"/>
                  </a:lnTo>
                  <a:lnTo>
                    <a:pt x="2714" y="2198"/>
                  </a:lnTo>
                  <a:lnTo>
                    <a:pt x="2712" y="2197"/>
                  </a:lnTo>
                  <a:lnTo>
                    <a:pt x="2709" y="2197"/>
                  </a:lnTo>
                  <a:lnTo>
                    <a:pt x="2707" y="2196"/>
                  </a:lnTo>
                  <a:lnTo>
                    <a:pt x="2705" y="2196"/>
                  </a:lnTo>
                  <a:lnTo>
                    <a:pt x="2703" y="2195"/>
                  </a:lnTo>
                  <a:lnTo>
                    <a:pt x="2701" y="2195"/>
                  </a:lnTo>
                  <a:lnTo>
                    <a:pt x="2698" y="2194"/>
                  </a:lnTo>
                  <a:lnTo>
                    <a:pt x="2696" y="2194"/>
                  </a:lnTo>
                  <a:lnTo>
                    <a:pt x="2694" y="2193"/>
                  </a:lnTo>
                  <a:lnTo>
                    <a:pt x="2691" y="2193"/>
                  </a:lnTo>
                  <a:lnTo>
                    <a:pt x="2689" y="2192"/>
                  </a:lnTo>
                  <a:lnTo>
                    <a:pt x="2687" y="2191"/>
                  </a:lnTo>
                  <a:lnTo>
                    <a:pt x="2685" y="2191"/>
                  </a:lnTo>
                  <a:lnTo>
                    <a:pt x="2682" y="2190"/>
                  </a:lnTo>
                  <a:lnTo>
                    <a:pt x="2680" y="2190"/>
                  </a:lnTo>
                  <a:lnTo>
                    <a:pt x="2678" y="2189"/>
                  </a:lnTo>
                  <a:lnTo>
                    <a:pt x="2676" y="2189"/>
                  </a:lnTo>
                  <a:lnTo>
                    <a:pt x="2673" y="2188"/>
                  </a:lnTo>
                  <a:lnTo>
                    <a:pt x="2671" y="2187"/>
                  </a:lnTo>
                  <a:lnTo>
                    <a:pt x="2669" y="2187"/>
                  </a:lnTo>
                  <a:lnTo>
                    <a:pt x="2667" y="2186"/>
                  </a:lnTo>
                  <a:lnTo>
                    <a:pt x="2665" y="2186"/>
                  </a:lnTo>
                  <a:lnTo>
                    <a:pt x="2662" y="2185"/>
                  </a:lnTo>
                  <a:lnTo>
                    <a:pt x="2660" y="2185"/>
                  </a:lnTo>
                  <a:lnTo>
                    <a:pt x="2658" y="2184"/>
                  </a:lnTo>
                  <a:lnTo>
                    <a:pt x="2656" y="2183"/>
                  </a:lnTo>
                  <a:lnTo>
                    <a:pt x="2654" y="2183"/>
                  </a:lnTo>
                  <a:lnTo>
                    <a:pt x="2651" y="2182"/>
                  </a:lnTo>
                  <a:lnTo>
                    <a:pt x="2649" y="2181"/>
                  </a:lnTo>
                  <a:lnTo>
                    <a:pt x="2647" y="2181"/>
                  </a:lnTo>
                  <a:lnTo>
                    <a:pt x="2645" y="2180"/>
                  </a:lnTo>
                  <a:lnTo>
                    <a:pt x="2643" y="2179"/>
                  </a:lnTo>
                  <a:lnTo>
                    <a:pt x="2640" y="2179"/>
                  </a:lnTo>
                  <a:lnTo>
                    <a:pt x="2638" y="2178"/>
                  </a:lnTo>
                  <a:lnTo>
                    <a:pt x="2636" y="2178"/>
                  </a:lnTo>
                  <a:lnTo>
                    <a:pt x="2634" y="2177"/>
                  </a:lnTo>
                  <a:lnTo>
                    <a:pt x="2632" y="2176"/>
                  </a:lnTo>
                  <a:lnTo>
                    <a:pt x="2630" y="2175"/>
                  </a:lnTo>
                  <a:lnTo>
                    <a:pt x="2627" y="2175"/>
                  </a:lnTo>
                  <a:lnTo>
                    <a:pt x="2625" y="2174"/>
                  </a:lnTo>
                  <a:lnTo>
                    <a:pt x="2623" y="2173"/>
                  </a:lnTo>
                  <a:lnTo>
                    <a:pt x="2621" y="2173"/>
                  </a:lnTo>
                  <a:lnTo>
                    <a:pt x="2619" y="2172"/>
                  </a:lnTo>
                  <a:lnTo>
                    <a:pt x="2617" y="2171"/>
                  </a:lnTo>
                  <a:lnTo>
                    <a:pt x="2614" y="2171"/>
                  </a:lnTo>
                  <a:lnTo>
                    <a:pt x="2612" y="2170"/>
                  </a:lnTo>
                  <a:lnTo>
                    <a:pt x="2610" y="2169"/>
                  </a:lnTo>
                  <a:lnTo>
                    <a:pt x="2608" y="2169"/>
                  </a:lnTo>
                  <a:lnTo>
                    <a:pt x="2606" y="2168"/>
                  </a:lnTo>
                  <a:lnTo>
                    <a:pt x="2604" y="2167"/>
                  </a:lnTo>
                  <a:lnTo>
                    <a:pt x="2602" y="2166"/>
                  </a:lnTo>
                  <a:lnTo>
                    <a:pt x="2599" y="2166"/>
                  </a:lnTo>
                  <a:lnTo>
                    <a:pt x="2597" y="2165"/>
                  </a:lnTo>
                  <a:lnTo>
                    <a:pt x="2595" y="2164"/>
                  </a:lnTo>
                  <a:lnTo>
                    <a:pt x="2593" y="2163"/>
                  </a:lnTo>
                  <a:lnTo>
                    <a:pt x="2591" y="2163"/>
                  </a:lnTo>
                  <a:lnTo>
                    <a:pt x="2589" y="2162"/>
                  </a:lnTo>
                  <a:lnTo>
                    <a:pt x="2587" y="2161"/>
                  </a:lnTo>
                  <a:lnTo>
                    <a:pt x="2585" y="2160"/>
                  </a:lnTo>
                  <a:lnTo>
                    <a:pt x="2582" y="2160"/>
                  </a:lnTo>
                  <a:lnTo>
                    <a:pt x="2581" y="2159"/>
                  </a:lnTo>
                  <a:lnTo>
                    <a:pt x="2578" y="2158"/>
                  </a:lnTo>
                  <a:lnTo>
                    <a:pt x="2576" y="2157"/>
                  </a:lnTo>
                  <a:lnTo>
                    <a:pt x="2574" y="2157"/>
                  </a:lnTo>
                  <a:lnTo>
                    <a:pt x="2572" y="2156"/>
                  </a:lnTo>
                  <a:lnTo>
                    <a:pt x="2570" y="2155"/>
                  </a:lnTo>
                  <a:lnTo>
                    <a:pt x="2568" y="2154"/>
                  </a:lnTo>
                  <a:lnTo>
                    <a:pt x="2566" y="2154"/>
                  </a:lnTo>
                  <a:lnTo>
                    <a:pt x="2563" y="2153"/>
                  </a:lnTo>
                  <a:lnTo>
                    <a:pt x="2562" y="2152"/>
                  </a:lnTo>
                  <a:lnTo>
                    <a:pt x="2559" y="2151"/>
                  </a:lnTo>
                  <a:lnTo>
                    <a:pt x="2557" y="2150"/>
                  </a:lnTo>
                  <a:lnTo>
                    <a:pt x="2555" y="2149"/>
                  </a:lnTo>
                  <a:lnTo>
                    <a:pt x="2553" y="2148"/>
                  </a:lnTo>
                  <a:lnTo>
                    <a:pt x="2551" y="2148"/>
                  </a:lnTo>
                  <a:lnTo>
                    <a:pt x="2549" y="2147"/>
                  </a:lnTo>
                  <a:lnTo>
                    <a:pt x="2547" y="2146"/>
                  </a:lnTo>
                  <a:lnTo>
                    <a:pt x="2545" y="2145"/>
                  </a:lnTo>
                  <a:lnTo>
                    <a:pt x="2543" y="2144"/>
                  </a:lnTo>
                  <a:lnTo>
                    <a:pt x="2541" y="2143"/>
                  </a:lnTo>
                  <a:lnTo>
                    <a:pt x="2539" y="2143"/>
                  </a:lnTo>
                  <a:lnTo>
                    <a:pt x="2537" y="2142"/>
                  </a:lnTo>
                  <a:lnTo>
                    <a:pt x="2534" y="2141"/>
                  </a:lnTo>
                  <a:lnTo>
                    <a:pt x="2532" y="2140"/>
                  </a:lnTo>
                  <a:lnTo>
                    <a:pt x="2530" y="2139"/>
                  </a:lnTo>
                  <a:lnTo>
                    <a:pt x="2528" y="2138"/>
                  </a:lnTo>
                  <a:lnTo>
                    <a:pt x="2526" y="2137"/>
                  </a:lnTo>
                  <a:lnTo>
                    <a:pt x="2524" y="2136"/>
                  </a:lnTo>
                  <a:lnTo>
                    <a:pt x="2522" y="2136"/>
                  </a:lnTo>
                  <a:lnTo>
                    <a:pt x="2520" y="2135"/>
                  </a:lnTo>
                  <a:lnTo>
                    <a:pt x="2518" y="2134"/>
                  </a:lnTo>
                  <a:lnTo>
                    <a:pt x="2516" y="2133"/>
                  </a:lnTo>
                  <a:lnTo>
                    <a:pt x="2514" y="2132"/>
                  </a:lnTo>
                  <a:lnTo>
                    <a:pt x="2512" y="2131"/>
                  </a:lnTo>
                  <a:lnTo>
                    <a:pt x="2510" y="2130"/>
                  </a:lnTo>
                  <a:lnTo>
                    <a:pt x="2508" y="2129"/>
                  </a:lnTo>
                  <a:lnTo>
                    <a:pt x="2506" y="2128"/>
                  </a:lnTo>
                  <a:lnTo>
                    <a:pt x="2504" y="2127"/>
                  </a:lnTo>
                  <a:lnTo>
                    <a:pt x="2502" y="2126"/>
                  </a:lnTo>
                  <a:lnTo>
                    <a:pt x="2500" y="2125"/>
                  </a:lnTo>
                  <a:lnTo>
                    <a:pt x="2497" y="2124"/>
                  </a:lnTo>
                  <a:lnTo>
                    <a:pt x="2496" y="2124"/>
                  </a:lnTo>
                  <a:lnTo>
                    <a:pt x="2493" y="2123"/>
                  </a:lnTo>
                  <a:lnTo>
                    <a:pt x="2491" y="2122"/>
                  </a:lnTo>
                  <a:lnTo>
                    <a:pt x="2489" y="2121"/>
                  </a:lnTo>
                  <a:lnTo>
                    <a:pt x="2487" y="2120"/>
                  </a:lnTo>
                  <a:lnTo>
                    <a:pt x="2485" y="2119"/>
                  </a:lnTo>
                  <a:lnTo>
                    <a:pt x="2483" y="2118"/>
                  </a:lnTo>
                  <a:lnTo>
                    <a:pt x="2481" y="2117"/>
                  </a:lnTo>
                  <a:lnTo>
                    <a:pt x="2479" y="2116"/>
                  </a:lnTo>
                  <a:lnTo>
                    <a:pt x="2477" y="2115"/>
                  </a:lnTo>
                  <a:lnTo>
                    <a:pt x="2475" y="2113"/>
                  </a:lnTo>
                  <a:lnTo>
                    <a:pt x="2473" y="2112"/>
                  </a:lnTo>
                  <a:lnTo>
                    <a:pt x="2471" y="2112"/>
                  </a:lnTo>
                  <a:lnTo>
                    <a:pt x="2469" y="2110"/>
                  </a:lnTo>
                  <a:lnTo>
                    <a:pt x="2467" y="2109"/>
                  </a:lnTo>
                  <a:lnTo>
                    <a:pt x="2465" y="2108"/>
                  </a:lnTo>
                  <a:lnTo>
                    <a:pt x="2463" y="2107"/>
                  </a:lnTo>
                  <a:lnTo>
                    <a:pt x="2461" y="2106"/>
                  </a:lnTo>
                  <a:lnTo>
                    <a:pt x="2459" y="2105"/>
                  </a:lnTo>
                  <a:lnTo>
                    <a:pt x="2457" y="2104"/>
                  </a:lnTo>
                  <a:lnTo>
                    <a:pt x="2455" y="2103"/>
                  </a:lnTo>
                  <a:lnTo>
                    <a:pt x="2453" y="2102"/>
                  </a:lnTo>
                  <a:lnTo>
                    <a:pt x="2451" y="2101"/>
                  </a:lnTo>
                  <a:lnTo>
                    <a:pt x="2449" y="2100"/>
                  </a:lnTo>
                  <a:lnTo>
                    <a:pt x="2447" y="2099"/>
                  </a:lnTo>
                  <a:lnTo>
                    <a:pt x="2445" y="2098"/>
                  </a:lnTo>
                  <a:lnTo>
                    <a:pt x="2443" y="2097"/>
                  </a:lnTo>
                  <a:lnTo>
                    <a:pt x="2441" y="2095"/>
                  </a:lnTo>
                  <a:lnTo>
                    <a:pt x="2439" y="2094"/>
                  </a:lnTo>
                  <a:lnTo>
                    <a:pt x="2437" y="2093"/>
                  </a:lnTo>
                  <a:lnTo>
                    <a:pt x="2435" y="2092"/>
                  </a:lnTo>
                  <a:lnTo>
                    <a:pt x="2433" y="2091"/>
                  </a:lnTo>
                  <a:lnTo>
                    <a:pt x="2431" y="2090"/>
                  </a:lnTo>
                  <a:lnTo>
                    <a:pt x="2429" y="2089"/>
                  </a:lnTo>
                  <a:lnTo>
                    <a:pt x="2427" y="2088"/>
                  </a:lnTo>
                  <a:lnTo>
                    <a:pt x="2425" y="2086"/>
                  </a:lnTo>
                  <a:lnTo>
                    <a:pt x="2423" y="2085"/>
                  </a:lnTo>
                  <a:lnTo>
                    <a:pt x="2421" y="2084"/>
                  </a:lnTo>
                  <a:lnTo>
                    <a:pt x="2419" y="2083"/>
                  </a:lnTo>
                  <a:lnTo>
                    <a:pt x="2417" y="2082"/>
                  </a:lnTo>
                  <a:lnTo>
                    <a:pt x="2415" y="2081"/>
                  </a:lnTo>
                  <a:lnTo>
                    <a:pt x="2413" y="2079"/>
                  </a:lnTo>
                  <a:lnTo>
                    <a:pt x="2411" y="2078"/>
                  </a:lnTo>
                  <a:lnTo>
                    <a:pt x="2409" y="2077"/>
                  </a:lnTo>
                  <a:lnTo>
                    <a:pt x="2407" y="2076"/>
                  </a:lnTo>
                  <a:lnTo>
                    <a:pt x="2405" y="2075"/>
                  </a:lnTo>
                  <a:lnTo>
                    <a:pt x="2403" y="2073"/>
                  </a:lnTo>
                  <a:lnTo>
                    <a:pt x="2401" y="2072"/>
                  </a:lnTo>
                  <a:lnTo>
                    <a:pt x="2399" y="2071"/>
                  </a:lnTo>
                  <a:lnTo>
                    <a:pt x="2397" y="2070"/>
                  </a:lnTo>
                  <a:lnTo>
                    <a:pt x="2395" y="2068"/>
                  </a:lnTo>
                  <a:lnTo>
                    <a:pt x="2393" y="2067"/>
                  </a:lnTo>
                  <a:lnTo>
                    <a:pt x="2391" y="2066"/>
                  </a:lnTo>
                  <a:lnTo>
                    <a:pt x="2389" y="2065"/>
                  </a:lnTo>
                  <a:lnTo>
                    <a:pt x="2387" y="2063"/>
                  </a:lnTo>
                  <a:lnTo>
                    <a:pt x="2385" y="2062"/>
                  </a:lnTo>
                  <a:lnTo>
                    <a:pt x="2383" y="2061"/>
                  </a:lnTo>
                  <a:lnTo>
                    <a:pt x="2381" y="2059"/>
                  </a:lnTo>
                  <a:lnTo>
                    <a:pt x="2379" y="2058"/>
                  </a:lnTo>
                  <a:lnTo>
                    <a:pt x="2377" y="2057"/>
                  </a:lnTo>
                  <a:lnTo>
                    <a:pt x="2375" y="2056"/>
                  </a:lnTo>
                  <a:lnTo>
                    <a:pt x="2374" y="2054"/>
                  </a:lnTo>
                  <a:lnTo>
                    <a:pt x="2372" y="2053"/>
                  </a:lnTo>
                  <a:lnTo>
                    <a:pt x="2369" y="2052"/>
                  </a:lnTo>
                  <a:lnTo>
                    <a:pt x="2368" y="2051"/>
                  </a:lnTo>
                  <a:lnTo>
                    <a:pt x="2366" y="2049"/>
                  </a:lnTo>
                  <a:lnTo>
                    <a:pt x="2364" y="2048"/>
                  </a:lnTo>
                  <a:lnTo>
                    <a:pt x="2362" y="2046"/>
                  </a:lnTo>
                  <a:lnTo>
                    <a:pt x="2360" y="2045"/>
                  </a:lnTo>
                  <a:lnTo>
                    <a:pt x="2358" y="2044"/>
                  </a:lnTo>
                  <a:lnTo>
                    <a:pt x="2356" y="2042"/>
                  </a:lnTo>
                  <a:lnTo>
                    <a:pt x="2354" y="2041"/>
                  </a:lnTo>
                  <a:lnTo>
                    <a:pt x="2352" y="2040"/>
                  </a:lnTo>
                  <a:lnTo>
                    <a:pt x="2350" y="2038"/>
                  </a:lnTo>
                  <a:lnTo>
                    <a:pt x="2348" y="2037"/>
                  </a:lnTo>
                  <a:lnTo>
                    <a:pt x="2346" y="2035"/>
                  </a:lnTo>
                  <a:lnTo>
                    <a:pt x="2344" y="2034"/>
                  </a:lnTo>
                  <a:lnTo>
                    <a:pt x="2342" y="2033"/>
                  </a:lnTo>
                  <a:lnTo>
                    <a:pt x="2340" y="2031"/>
                  </a:lnTo>
                  <a:lnTo>
                    <a:pt x="2338" y="2030"/>
                  </a:lnTo>
                  <a:lnTo>
                    <a:pt x="2336" y="2028"/>
                  </a:lnTo>
                  <a:lnTo>
                    <a:pt x="2334" y="2027"/>
                  </a:lnTo>
                  <a:lnTo>
                    <a:pt x="2332" y="2026"/>
                  </a:lnTo>
                  <a:lnTo>
                    <a:pt x="2330" y="2024"/>
                  </a:lnTo>
                  <a:lnTo>
                    <a:pt x="2328" y="2023"/>
                  </a:lnTo>
                  <a:lnTo>
                    <a:pt x="2326" y="2021"/>
                  </a:lnTo>
                  <a:lnTo>
                    <a:pt x="2325" y="2020"/>
                  </a:lnTo>
                  <a:lnTo>
                    <a:pt x="2322" y="2018"/>
                  </a:lnTo>
                  <a:lnTo>
                    <a:pt x="2320" y="2017"/>
                  </a:lnTo>
                  <a:lnTo>
                    <a:pt x="2319" y="2015"/>
                  </a:lnTo>
                  <a:lnTo>
                    <a:pt x="2316" y="2014"/>
                  </a:lnTo>
                  <a:lnTo>
                    <a:pt x="2314" y="2013"/>
                  </a:lnTo>
                  <a:lnTo>
                    <a:pt x="2313" y="2011"/>
                  </a:lnTo>
                  <a:lnTo>
                    <a:pt x="2311" y="2010"/>
                  </a:lnTo>
                  <a:lnTo>
                    <a:pt x="2309" y="2008"/>
                  </a:lnTo>
                  <a:lnTo>
                    <a:pt x="2307" y="2007"/>
                  </a:lnTo>
                  <a:lnTo>
                    <a:pt x="2305" y="2005"/>
                  </a:lnTo>
                  <a:lnTo>
                    <a:pt x="2303" y="2003"/>
                  </a:lnTo>
                  <a:lnTo>
                    <a:pt x="2301" y="2002"/>
                  </a:lnTo>
                  <a:lnTo>
                    <a:pt x="2299" y="2000"/>
                  </a:lnTo>
                  <a:lnTo>
                    <a:pt x="2297" y="1999"/>
                  </a:lnTo>
                  <a:lnTo>
                    <a:pt x="2295" y="1997"/>
                  </a:lnTo>
                  <a:lnTo>
                    <a:pt x="2293" y="1996"/>
                  </a:lnTo>
                  <a:lnTo>
                    <a:pt x="2291" y="1994"/>
                  </a:lnTo>
                  <a:lnTo>
                    <a:pt x="2289" y="1993"/>
                  </a:lnTo>
                  <a:lnTo>
                    <a:pt x="2287" y="1991"/>
                  </a:lnTo>
                  <a:lnTo>
                    <a:pt x="2285" y="1990"/>
                  </a:lnTo>
                  <a:lnTo>
                    <a:pt x="2283" y="1988"/>
                  </a:lnTo>
                  <a:lnTo>
                    <a:pt x="2281" y="1986"/>
                  </a:lnTo>
                  <a:lnTo>
                    <a:pt x="2279" y="1985"/>
                  </a:lnTo>
                  <a:lnTo>
                    <a:pt x="2277" y="1983"/>
                  </a:lnTo>
                  <a:lnTo>
                    <a:pt x="2276" y="1981"/>
                  </a:lnTo>
                  <a:lnTo>
                    <a:pt x="2274" y="1980"/>
                  </a:lnTo>
                  <a:lnTo>
                    <a:pt x="2272" y="1978"/>
                  </a:lnTo>
                  <a:lnTo>
                    <a:pt x="2270" y="1977"/>
                  </a:lnTo>
                  <a:lnTo>
                    <a:pt x="2268" y="1975"/>
                  </a:lnTo>
                  <a:lnTo>
                    <a:pt x="2266" y="1973"/>
                  </a:lnTo>
                  <a:lnTo>
                    <a:pt x="2264" y="1972"/>
                  </a:lnTo>
                  <a:lnTo>
                    <a:pt x="2262" y="1970"/>
                  </a:lnTo>
                  <a:lnTo>
                    <a:pt x="2260" y="1968"/>
                  </a:lnTo>
                  <a:lnTo>
                    <a:pt x="2258" y="1967"/>
                  </a:lnTo>
                  <a:lnTo>
                    <a:pt x="2256" y="1965"/>
                  </a:lnTo>
                  <a:lnTo>
                    <a:pt x="2254" y="1963"/>
                  </a:lnTo>
                  <a:lnTo>
                    <a:pt x="2252" y="1961"/>
                  </a:lnTo>
                  <a:lnTo>
                    <a:pt x="2250" y="1960"/>
                  </a:lnTo>
                  <a:lnTo>
                    <a:pt x="2248" y="1958"/>
                  </a:lnTo>
                  <a:lnTo>
                    <a:pt x="2246" y="1956"/>
                  </a:lnTo>
                  <a:lnTo>
                    <a:pt x="2244" y="1955"/>
                  </a:lnTo>
                  <a:lnTo>
                    <a:pt x="2242" y="1953"/>
                  </a:lnTo>
                  <a:lnTo>
                    <a:pt x="2240" y="1951"/>
                  </a:lnTo>
                  <a:lnTo>
                    <a:pt x="2238" y="1949"/>
                  </a:lnTo>
                  <a:lnTo>
                    <a:pt x="2236" y="1948"/>
                  </a:lnTo>
                  <a:lnTo>
                    <a:pt x="2235" y="1946"/>
                  </a:lnTo>
                  <a:lnTo>
                    <a:pt x="2233" y="1944"/>
                  </a:lnTo>
                  <a:lnTo>
                    <a:pt x="2231" y="1942"/>
                  </a:lnTo>
                  <a:lnTo>
                    <a:pt x="2229" y="1941"/>
                  </a:lnTo>
                  <a:lnTo>
                    <a:pt x="2227" y="1939"/>
                  </a:lnTo>
                  <a:lnTo>
                    <a:pt x="2225" y="1937"/>
                  </a:lnTo>
                  <a:lnTo>
                    <a:pt x="2223" y="1935"/>
                  </a:lnTo>
                  <a:lnTo>
                    <a:pt x="2221" y="1933"/>
                  </a:lnTo>
                  <a:lnTo>
                    <a:pt x="2219" y="1932"/>
                  </a:lnTo>
                  <a:lnTo>
                    <a:pt x="2217" y="1930"/>
                  </a:lnTo>
                  <a:lnTo>
                    <a:pt x="2215" y="1928"/>
                  </a:lnTo>
                  <a:lnTo>
                    <a:pt x="2213" y="1926"/>
                  </a:lnTo>
                  <a:lnTo>
                    <a:pt x="2211" y="1924"/>
                  </a:lnTo>
                  <a:lnTo>
                    <a:pt x="2209" y="1923"/>
                  </a:lnTo>
                  <a:lnTo>
                    <a:pt x="2207" y="1921"/>
                  </a:lnTo>
                  <a:lnTo>
                    <a:pt x="2205" y="1919"/>
                  </a:lnTo>
                  <a:lnTo>
                    <a:pt x="2203" y="1917"/>
                  </a:lnTo>
                  <a:lnTo>
                    <a:pt x="2201" y="1915"/>
                  </a:lnTo>
                  <a:lnTo>
                    <a:pt x="2199" y="1913"/>
                  </a:lnTo>
                  <a:lnTo>
                    <a:pt x="2198" y="1911"/>
                  </a:lnTo>
                  <a:lnTo>
                    <a:pt x="2195" y="1910"/>
                  </a:lnTo>
                  <a:lnTo>
                    <a:pt x="2193" y="1908"/>
                  </a:lnTo>
                  <a:lnTo>
                    <a:pt x="2192" y="1906"/>
                  </a:lnTo>
                  <a:lnTo>
                    <a:pt x="2189" y="1904"/>
                  </a:lnTo>
                  <a:lnTo>
                    <a:pt x="2187" y="1902"/>
                  </a:lnTo>
                  <a:lnTo>
                    <a:pt x="2186" y="1900"/>
                  </a:lnTo>
                  <a:lnTo>
                    <a:pt x="2184" y="1898"/>
                  </a:lnTo>
                  <a:lnTo>
                    <a:pt x="2182" y="1896"/>
                  </a:lnTo>
                  <a:lnTo>
                    <a:pt x="2180" y="1894"/>
                  </a:lnTo>
                  <a:lnTo>
                    <a:pt x="2178" y="1892"/>
                  </a:lnTo>
                  <a:lnTo>
                    <a:pt x="2176" y="1890"/>
                  </a:lnTo>
                  <a:lnTo>
                    <a:pt x="2174" y="1888"/>
                  </a:lnTo>
                  <a:lnTo>
                    <a:pt x="2172" y="1886"/>
                  </a:lnTo>
                  <a:lnTo>
                    <a:pt x="2170" y="1884"/>
                  </a:lnTo>
                  <a:lnTo>
                    <a:pt x="2168" y="1882"/>
                  </a:lnTo>
                  <a:lnTo>
                    <a:pt x="2166" y="1880"/>
                  </a:lnTo>
                  <a:lnTo>
                    <a:pt x="2164" y="1878"/>
                  </a:lnTo>
                  <a:lnTo>
                    <a:pt x="2162" y="1876"/>
                  </a:lnTo>
                  <a:lnTo>
                    <a:pt x="2160" y="1874"/>
                  </a:lnTo>
                  <a:lnTo>
                    <a:pt x="2158" y="1872"/>
                  </a:lnTo>
                  <a:lnTo>
                    <a:pt x="2156" y="1870"/>
                  </a:lnTo>
                  <a:lnTo>
                    <a:pt x="2154" y="1868"/>
                  </a:lnTo>
                  <a:lnTo>
                    <a:pt x="2152" y="1866"/>
                  </a:lnTo>
                  <a:lnTo>
                    <a:pt x="2150" y="1864"/>
                  </a:lnTo>
                  <a:lnTo>
                    <a:pt x="2148" y="1862"/>
                  </a:lnTo>
                  <a:lnTo>
                    <a:pt x="2146" y="1860"/>
                  </a:lnTo>
                  <a:lnTo>
                    <a:pt x="2144" y="1858"/>
                  </a:lnTo>
                  <a:lnTo>
                    <a:pt x="2142" y="1855"/>
                  </a:lnTo>
                  <a:lnTo>
                    <a:pt x="2140" y="1853"/>
                  </a:lnTo>
                  <a:lnTo>
                    <a:pt x="2138" y="1851"/>
                  </a:lnTo>
                  <a:lnTo>
                    <a:pt x="2136" y="1849"/>
                  </a:lnTo>
                  <a:lnTo>
                    <a:pt x="2134" y="1847"/>
                  </a:lnTo>
                  <a:lnTo>
                    <a:pt x="2132" y="1845"/>
                  </a:lnTo>
                  <a:lnTo>
                    <a:pt x="2131" y="1843"/>
                  </a:lnTo>
                  <a:lnTo>
                    <a:pt x="2128" y="1841"/>
                  </a:lnTo>
                  <a:lnTo>
                    <a:pt x="2126" y="1838"/>
                  </a:lnTo>
                  <a:lnTo>
                    <a:pt x="2125" y="1836"/>
                  </a:lnTo>
                  <a:lnTo>
                    <a:pt x="2123" y="1834"/>
                  </a:lnTo>
                  <a:lnTo>
                    <a:pt x="2121" y="1832"/>
                  </a:lnTo>
                  <a:lnTo>
                    <a:pt x="2119" y="1830"/>
                  </a:lnTo>
                  <a:lnTo>
                    <a:pt x="2117" y="1827"/>
                  </a:lnTo>
                  <a:lnTo>
                    <a:pt x="2115" y="1826"/>
                  </a:lnTo>
                  <a:lnTo>
                    <a:pt x="2113" y="1823"/>
                  </a:lnTo>
                  <a:lnTo>
                    <a:pt x="2111" y="1821"/>
                  </a:lnTo>
                  <a:lnTo>
                    <a:pt x="2109" y="1819"/>
                  </a:lnTo>
                  <a:lnTo>
                    <a:pt x="2107" y="1816"/>
                  </a:lnTo>
                  <a:lnTo>
                    <a:pt x="2105" y="1814"/>
                  </a:lnTo>
                  <a:lnTo>
                    <a:pt x="2103" y="1812"/>
                  </a:lnTo>
                  <a:lnTo>
                    <a:pt x="2101" y="1810"/>
                  </a:lnTo>
                  <a:lnTo>
                    <a:pt x="2099" y="1808"/>
                  </a:lnTo>
                  <a:lnTo>
                    <a:pt x="2097" y="1805"/>
                  </a:lnTo>
                  <a:lnTo>
                    <a:pt x="2095" y="1803"/>
                  </a:lnTo>
                  <a:lnTo>
                    <a:pt x="2093" y="1801"/>
                  </a:lnTo>
                  <a:lnTo>
                    <a:pt x="2091" y="1798"/>
                  </a:lnTo>
                  <a:lnTo>
                    <a:pt x="2089" y="1796"/>
                  </a:lnTo>
                  <a:lnTo>
                    <a:pt x="2087" y="1794"/>
                  </a:lnTo>
                  <a:lnTo>
                    <a:pt x="2085" y="1791"/>
                  </a:lnTo>
                  <a:lnTo>
                    <a:pt x="2083" y="1789"/>
                  </a:lnTo>
                  <a:lnTo>
                    <a:pt x="2081" y="1787"/>
                  </a:lnTo>
                  <a:lnTo>
                    <a:pt x="2079" y="1785"/>
                  </a:lnTo>
                  <a:lnTo>
                    <a:pt x="2077" y="1782"/>
                  </a:lnTo>
                  <a:lnTo>
                    <a:pt x="2075" y="1780"/>
                  </a:lnTo>
                  <a:lnTo>
                    <a:pt x="2073" y="1777"/>
                  </a:lnTo>
                  <a:lnTo>
                    <a:pt x="2071" y="1775"/>
                  </a:lnTo>
                  <a:lnTo>
                    <a:pt x="2069" y="1773"/>
                  </a:lnTo>
                  <a:lnTo>
                    <a:pt x="2067" y="1770"/>
                  </a:lnTo>
                  <a:lnTo>
                    <a:pt x="2065" y="1768"/>
                  </a:lnTo>
                  <a:lnTo>
                    <a:pt x="2063" y="1765"/>
                  </a:lnTo>
                  <a:lnTo>
                    <a:pt x="2061" y="1763"/>
                  </a:lnTo>
                  <a:lnTo>
                    <a:pt x="2059" y="1761"/>
                  </a:lnTo>
                  <a:lnTo>
                    <a:pt x="2057" y="1758"/>
                  </a:lnTo>
                  <a:lnTo>
                    <a:pt x="2054" y="1756"/>
                  </a:lnTo>
                  <a:lnTo>
                    <a:pt x="2053" y="1753"/>
                  </a:lnTo>
                  <a:lnTo>
                    <a:pt x="2051" y="1751"/>
                  </a:lnTo>
                  <a:lnTo>
                    <a:pt x="2048" y="1748"/>
                  </a:lnTo>
                  <a:lnTo>
                    <a:pt x="2046" y="1746"/>
                  </a:lnTo>
                  <a:lnTo>
                    <a:pt x="2045" y="1743"/>
                  </a:lnTo>
                  <a:lnTo>
                    <a:pt x="2042" y="1741"/>
                  </a:lnTo>
                  <a:lnTo>
                    <a:pt x="2040" y="1738"/>
                  </a:lnTo>
                  <a:lnTo>
                    <a:pt x="2039" y="1736"/>
                  </a:lnTo>
                  <a:lnTo>
                    <a:pt x="2036" y="1733"/>
                  </a:lnTo>
                  <a:lnTo>
                    <a:pt x="2034" y="1731"/>
                  </a:lnTo>
                  <a:lnTo>
                    <a:pt x="2032" y="1728"/>
                  </a:lnTo>
                  <a:lnTo>
                    <a:pt x="2030" y="1726"/>
                  </a:lnTo>
                  <a:lnTo>
                    <a:pt x="2028" y="1723"/>
                  </a:lnTo>
                  <a:lnTo>
                    <a:pt x="2026" y="1721"/>
                  </a:lnTo>
                  <a:lnTo>
                    <a:pt x="2024" y="1718"/>
                  </a:lnTo>
                  <a:lnTo>
                    <a:pt x="2022" y="1716"/>
                  </a:lnTo>
                  <a:lnTo>
                    <a:pt x="2020" y="1713"/>
                  </a:lnTo>
                  <a:lnTo>
                    <a:pt x="2018" y="1711"/>
                  </a:lnTo>
                  <a:lnTo>
                    <a:pt x="2016" y="1708"/>
                  </a:lnTo>
                  <a:lnTo>
                    <a:pt x="2014" y="1705"/>
                  </a:lnTo>
                  <a:lnTo>
                    <a:pt x="2012" y="1703"/>
                  </a:lnTo>
                  <a:lnTo>
                    <a:pt x="2010" y="1700"/>
                  </a:lnTo>
                  <a:lnTo>
                    <a:pt x="2008" y="1697"/>
                  </a:lnTo>
                  <a:lnTo>
                    <a:pt x="2006" y="1695"/>
                  </a:lnTo>
                  <a:lnTo>
                    <a:pt x="2004" y="1692"/>
                  </a:lnTo>
                  <a:lnTo>
                    <a:pt x="2002" y="1689"/>
                  </a:lnTo>
                  <a:lnTo>
                    <a:pt x="2000" y="1687"/>
                  </a:lnTo>
                  <a:lnTo>
                    <a:pt x="1998" y="1684"/>
                  </a:lnTo>
                  <a:lnTo>
                    <a:pt x="1996" y="1682"/>
                  </a:lnTo>
                  <a:lnTo>
                    <a:pt x="1993" y="1679"/>
                  </a:lnTo>
                  <a:lnTo>
                    <a:pt x="1991" y="1676"/>
                  </a:lnTo>
                  <a:lnTo>
                    <a:pt x="1989" y="1673"/>
                  </a:lnTo>
                  <a:lnTo>
                    <a:pt x="1987" y="1671"/>
                  </a:lnTo>
                  <a:lnTo>
                    <a:pt x="1985" y="1668"/>
                  </a:lnTo>
                  <a:lnTo>
                    <a:pt x="1983" y="1665"/>
                  </a:lnTo>
                  <a:lnTo>
                    <a:pt x="1981" y="1663"/>
                  </a:lnTo>
                  <a:lnTo>
                    <a:pt x="1979" y="1660"/>
                  </a:lnTo>
                  <a:lnTo>
                    <a:pt x="1977" y="1657"/>
                  </a:lnTo>
                  <a:lnTo>
                    <a:pt x="1975" y="1654"/>
                  </a:lnTo>
                  <a:lnTo>
                    <a:pt x="1973" y="1651"/>
                  </a:lnTo>
                  <a:lnTo>
                    <a:pt x="1971" y="1649"/>
                  </a:lnTo>
                  <a:lnTo>
                    <a:pt x="1968" y="1646"/>
                  </a:lnTo>
                  <a:lnTo>
                    <a:pt x="1967" y="1643"/>
                  </a:lnTo>
                  <a:lnTo>
                    <a:pt x="1964" y="1640"/>
                  </a:lnTo>
                  <a:lnTo>
                    <a:pt x="1962" y="1637"/>
                  </a:lnTo>
                  <a:lnTo>
                    <a:pt x="1960" y="1635"/>
                  </a:lnTo>
                  <a:lnTo>
                    <a:pt x="1958" y="1632"/>
                  </a:lnTo>
                  <a:lnTo>
                    <a:pt x="1956" y="1629"/>
                  </a:lnTo>
                  <a:lnTo>
                    <a:pt x="1954" y="1626"/>
                  </a:lnTo>
                  <a:lnTo>
                    <a:pt x="1952" y="1623"/>
                  </a:lnTo>
                  <a:lnTo>
                    <a:pt x="1950" y="1621"/>
                  </a:lnTo>
                  <a:lnTo>
                    <a:pt x="1948" y="1617"/>
                  </a:lnTo>
                  <a:lnTo>
                    <a:pt x="1945" y="1615"/>
                  </a:lnTo>
                  <a:lnTo>
                    <a:pt x="1943" y="1612"/>
                  </a:lnTo>
                  <a:lnTo>
                    <a:pt x="1941" y="1609"/>
                  </a:lnTo>
                  <a:lnTo>
                    <a:pt x="1939" y="1606"/>
                  </a:lnTo>
                  <a:lnTo>
                    <a:pt x="1937" y="1603"/>
                  </a:lnTo>
                  <a:lnTo>
                    <a:pt x="1935" y="1600"/>
                  </a:lnTo>
                  <a:lnTo>
                    <a:pt x="1933" y="1597"/>
                  </a:lnTo>
                  <a:lnTo>
                    <a:pt x="1931" y="1594"/>
                  </a:lnTo>
                  <a:lnTo>
                    <a:pt x="1929" y="1591"/>
                  </a:lnTo>
                  <a:lnTo>
                    <a:pt x="1926" y="1588"/>
                  </a:lnTo>
                  <a:lnTo>
                    <a:pt x="1925" y="1585"/>
                  </a:lnTo>
                  <a:lnTo>
                    <a:pt x="1922" y="1582"/>
                  </a:lnTo>
                  <a:lnTo>
                    <a:pt x="1920" y="1579"/>
                  </a:lnTo>
                  <a:lnTo>
                    <a:pt x="1918" y="1576"/>
                  </a:lnTo>
                  <a:lnTo>
                    <a:pt x="1916" y="1573"/>
                  </a:lnTo>
                  <a:lnTo>
                    <a:pt x="1914" y="1570"/>
                  </a:lnTo>
                  <a:lnTo>
                    <a:pt x="1912" y="1567"/>
                  </a:lnTo>
                  <a:lnTo>
                    <a:pt x="1909" y="1564"/>
                  </a:lnTo>
                  <a:lnTo>
                    <a:pt x="1907" y="1561"/>
                  </a:lnTo>
                  <a:lnTo>
                    <a:pt x="1905" y="1558"/>
                  </a:lnTo>
                  <a:lnTo>
                    <a:pt x="1903" y="1555"/>
                  </a:lnTo>
                  <a:lnTo>
                    <a:pt x="1901" y="1552"/>
                  </a:lnTo>
                  <a:lnTo>
                    <a:pt x="1899" y="1549"/>
                  </a:lnTo>
                  <a:lnTo>
                    <a:pt x="1897" y="1546"/>
                  </a:lnTo>
                  <a:lnTo>
                    <a:pt x="1894" y="1543"/>
                  </a:lnTo>
                  <a:lnTo>
                    <a:pt x="1892" y="1540"/>
                  </a:lnTo>
                  <a:lnTo>
                    <a:pt x="1890" y="1536"/>
                  </a:lnTo>
                  <a:lnTo>
                    <a:pt x="1888" y="1533"/>
                  </a:lnTo>
                  <a:lnTo>
                    <a:pt x="1886" y="1530"/>
                  </a:lnTo>
                  <a:lnTo>
                    <a:pt x="1883" y="1527"/>
                  </a:lnTo>
                  <a:lnTo>
                    <a:pt x="1881" y="1524"/>
                  </a:lnTo>
                  <a:lnTo>
                    <a:pt x="1879" y="1521"/>
                  </a:lnTo>
                  <a:lnTo>
                    <a:pt x="1877" y="1517"/>
                  </a:lnTo>
                  <a:lnTo>
                    <a:pt x="1875" y="1514"/>
                  </a:lnTo>
                  <a:lnTo>
                    <a:pt x="1873" y="1511"/>
                  </a:lnTo>
                  <a:lnTo>
                    <a:pt x="1870" y="1508"/>
                  </a:lnTo>
                  <a:lnTo>
                    <a:pt x="1868" y="1505"/>
                  </a:lnTo>
                  <a:lnTo>
                    <a:pt x="1866" y="1501"/>
                  </a:lnTo>
                  <a:lnTo>
                    <a:pt x="1864" y="1498"/>
                  </a:lnTo>
                  <a:lnTo>
                    <a:pt x="1862" y="1495"/>
                  </a:lnTo>
                  <a:lnTo>
                    <a:pt x="1859" y="1492"/>
                  </a:lnTo>
                  <a:lnTo>
                    <a:pt x="1857" y="1489"/>
                  </a:lnTo>
                  <a:lnTo>
                    <a:pt x="1855" y="1485"/>
                  </a:lnTo>
                  <a:lnTo>
                    <a:pt x="1853" y="1482"/>
                  </a:lnTo>
                  <a:lnTo>
                    <a:pt x="1851" y="1479"/>
                  </a:lnTo>
                  <a:lnTo>
                    <a:pt x="1848" y="1475"/>
                  </a:lnTo>
                  <a:lnTo>
                    <a:pt x="1846" y="1472"/>
                  </a:lnTo>
                  <a:lnTo>
                    <a:pt x="1844" y="1469"/>
                  </a:lnTo>
                  <a:lnTo>
                    <a:pt x="1842" y="1465"/>
                  </a:lnTo>
                  <a:lnTo>
                    <a:pt x="1839" y="1462"/>
                  </a:lnTo>
                  <a:lnTo>
                    <a:pt x="1837" y="1459"/>
                  </a:lnTo>
                  <a:lnTo>
                    <a:pt x="1835" y="1455"/>
                  </a:lnTo>
                  <a:lnTo>
                    <a:pt x="1833" y="1452"/>
                  </a:lnTo>
                  <a:lnTo>
                    <a:pt x="1830" y="1449"/>
                  </a:lnTo>
                  <a:lnTo>
                    <a:pt x="1828" y="1445"/>
                  </a:lnTo>
                  <a:lnTo>
                    <a:pt x="1826" y="1442"/>
                  </a:lnTo>
                  <a:lnTo>
                    <a:pt x="1824" y="1439"/>
                  </a:lnTo>
                  <a:lnTo>
                    <a:pt x="1822" y="1435"/>
                  </a:lnTo>
                  <a:lnTo>
                    <a:pt x="1819" y="1432"/>
                  </a:lnTo>
                  <a:lnTo>
                    <a:pt x="1817" y="1428"/>
                  </a:lnTo>
                  <a:lnTo>
                    <a:pt x="1815" y="1425"/>
                  </a:lnTo>
                  <a:lnTo>
                    <a:pt x="1812" y="1421"/>
                  </a:lnTo>
                  <a:lnTo>
                    <a:pt x="1810" y="1418"/>
                  </a:lnTo>
                  <a:lnTo>
                    <a:pt x="1808" y="1414"/>
                  </a:lnTo>
                  <a:lnTo>
                    <a:pt x="1805" y="1411"/>
                  </a:lnTo>
                  <a:lnTo>
                    <a:pt x="1803" y="1407"/>
                  </a:lnTo>
                  <a:lnTo>
                    <a:pt x="1801" y="1404"/>
                  </a:lnTo>
                  <a:lnTo>
                    <a:pt x="1799" y="1400"/>
                  </a:lnTo>
                  <a:lnTo>
                    <a:pt x="1797" y="1397"/>
                  </a:lnTo>
                  <a:lnTo>
                    <a:pt x="1794" y="1393"/>
                  </a:lnTo>
                  <a:lnTo>
                    <a:pt x="1792" y="1390"/>
                  </a:lnTo>
                  <a:lnTo>
                    <a:pt x="1790" y="1386"/>
                  </a:lnTo>
                  <a:lnTo>
                    <a:pt x="1787" y="1383"/>
                  </a:lnTo>
                  <a:lnTo>
                    <a:pt x="1785" y="1379"/>
                  </a:lnTo>
                  <a:lnTo>
                    <a:pt x="1783" y="1376"/>
                  </a:lnTo>
                  <a:lnTo>
                    <a:pt x="1780" y="1372"/>
                  </a:lnTo>
                  <a:lnTo>
                    <a:pt x="1778" y="1368"/>
                  </a:lnTo>
                  <a:lnTo>
                    <a:pt x="1775" y="1365"/>
                  </a:lnTo>
                  <a:lnTo>
                    <a:pt x="1773" y="1361"/>
                  </a:lnTo>
                  <a:lnTo>
                    <a:pt x="1771" y="1358"/>
                  </a:lnTo>
                  <a:lnTo>
                    <a:pt x="1768" y="1354"/>
                  </a:lnTo>
                  <a:lnTo>
                    <a:pt x="1766" y="1350"/>
                  </a:lnTo>
                  <a:lnTo>
                    <a:pt x="1764" y="1347"/>
                  </a:lnTo>
                  <a:lnTo>
                    <a:pt x="1761" y="1343"/>
                  </a:lnTo>
                  <a:lnTo>
                    <a:pt x="1759" y="1339"/>
                  </a:lnTo>
                  <a:lnTo>
                    <a:pt x="1757" y="1336"/>
                  </a:lnTo>
                  <a:lnTo>
                    <a:pt x="1755" y="1332"/>
                  </a:lnTo>
                  <a:lnTo>
                    <a:pt x="1752" y="1328"/>
                  </a:lnTo>
                  <a:lnTo>
                    <a:pt x="1750" y="1325"/>
                  </a:lnTo>
                  <a:lnTo>
                    <a:pt x="1747" y="1321"/>
                  </a:lnTo>
                  <a:lnTo>
                    <a:pt x="1745" y="1317"/>
                  </a:lnTo>
                  <a:lnTo>
                    <a:pt x="1743" y="1313"/>
                  </a:lnTo>
                  <a:lnTo>
                    <a:pt x="1740" y="1310"/>
                  </a:lnTo>
                  <a:lnTo>
                    <a:pt x="1738" y="1306"/>
                  </a:lnTo>
                  <a:lnTo>
                    <a:pt x="1735" y="1302"/>
                  </a:lnTo>
                  <a:lnTo>
                    <a:pt x="1733" y="1298"/>
                  </a:lnTo>
                  <a:lnTo>
                    <a:pt x="1730" y="1295"/>
                  </a:lnTo>
                  <a:lnTo>
                    <a:pt x="1728" y="1291"/>
                  </a:lnTo>
                  <a:lnTo>
                    <a:pt x="1726" y="1287"/>
                  </a:lnTo>
                  <a:lnTo>
                    <a:pt x="1723" y="1283"/>
                  </a:lnTo>
                  <a:lnTo>
                    <a:pt x="1721" y="1279"/>
                  </a:lnTo>
                  <a:lnTo>
                    <a:pt x="1718" y="1275"/>
                  </a:lnTo>
                  <a:lnTo>
                    <a:pt x="1716" y="1271"/>
                  </a:lnTo>
                  <a:lnTo>
                    <a:pt x="1713" y="1268"/>
                  </a:lnTo>
                  <a:lnTo>
                    <a:pt x="1711" y="1264"/>
                  </a:lnTo>
                  <a:lnTo>
                    <a:pt x="1709" y="1260"/>
                  </a:lnTo>
                  <a:lnTo>
                    <a:pt x="1706" y="1256"/>
                  </a:lnTo>
                  <a:lnTo>
                    <a:pt x="1704" y="1252"/>
                  </a:lnTo>
                  <a:lnTo>
                    <a:pt x="1701" y="1248"/>
                  </a:lnTo>
                  <a:lnTo>
                    <a:pt x="1699" y="1244"/>
                  </a:lnTo>
                  <a:lnTo>
                    <a:pt x="1696" y="1240"/>
                  </a:lnTo>
                  <a:lnTo>
                    <a:pt x="1694" y="1236"/>
                  </a:lnTo>
                  <a:lnTo>
                    <a:pt x="1691" y="1232"/>
                  </a:lnTo>
                  <a:lnTo>
                    <a:pt x="1689" y="1228"/>
                  </a:lnTo>
                  <a:lnTo>
                    <a:pt x="1686" y="1224"/>
                  </a:lnTo>
                  <a:lnTo>
                    <a:pt x="1684" y="1220"/>
                  </a:lnTo>
                  <a:lnTo>
                    <a:pt x="1681" y="1216"/>
                  </a:lnTo>
                  <a:lnTo>
                    <a:pt x="1679" y="1212"/>
                  </a:lnTo>
                  <a:lnTo>
                    <a:pt x="1676" y="1208"/>
                  </a:lnTo>
                  <a:lnTo>
                    <a:pt x="1674" y="1204"/>
                  </a:lnTo>
                  <a:lnTo>
                    <a:pt x="1671" y="1200"/>
                  </a:lnTo>
                  <a:lnTo>
                    <a:pt x="1669" y="1196"/>
                  </a:lnTo>
                  <a:lnTo>
                    <a:pt x="1666" y="1192"/>
                  </a:lnTo>
                  <a:lnTo>
                    <a:pt x="1664" y="1188"/>
                  </a:lnTo>
                  <a:lnTo>
                    <a:pt x="1661" y="1184"/>
                  </a:lnTo>
                  <a:lnTo>
                    <a:pt x="1658" y="1180"/>
                  </a:lnTo>
                  <a:lnTo>
                    <a:pt x="1656" y="1176"/>
                  </a:lnTo>
                  <a:lnTo>
                    <a:pt x="1653" y="1172"/>
                  </a:lnTo>
                  <a:lnTo>
                    <a:pt x="1651" y="1168"/>
                  </a:lnTo>
                  <a:lnTo>
                    <a:pt x="1648" y="1163"/>
                  </a:lnTo>
                  <a:lnTo>
                    <a:pt x="1645" y="1159"/>
                  </a:lnTo>
                  <a:lnTo>
                    <a:pt x="1643" y="1155"/>
                  </a:lnTo>
                  <a:lnTo>
                    <a:pt x="1640" y="1151"/>
                  </a:lnTo>
                  <a:lnTo>
                    <a:pt x="1638" y="1147"/>
                  </a:lnTo>
                  <a:lnTo>
                    <a:pt x="1635" y="1143"/>
                  </a:lnTo>
                  <a:lnTo>
                    <a:pt x="1633" y="1138"/>
                  </a:lnTo>
                  <a:lnTo>
                    <a:pt x="1630" y="1134"/>
                  </a:lnTo>
                  <a:lnTo>
                    <a:pt x="1627" y="1130"/>
                  </a:lnTo>
                  <a:lnTo>
                    <a:pt x="1625" y="1126"/>
                  </a:lnTo>
                  <a:lnTo>
                    <a:pt x="1622" y="1121"/>
                  </a:lnTo>
                  <a:lnTo>
                    <a:pt x="1619" y="1117"/>
                  </a:lnTo>
                  <a:lnTo>
                    <a:pt x="1616" y="1113"/>
                  </a:lnTo>
                  <a:lnTo>
                    <a:pt x="1614" y="1109"/>
                  </a:lnTo>
                  <a:lnTo>
                    <a:pt x="1611" y="1104"/>
                  </a:lnTo>
                  <a:lnTo>
                    <a:pt x="1609" y="1100"/>
                  </a:lnTo>
                  <a:lnTo>
                    <a:pt x="1606" y="1096"/>
                  </a:lnTo>
                  <a:lnTo>
                    <a:pt x="1603" y="1091"/>
                  </a:lnTo>
                  <a:lnTo>
                    <a:pt x="1600" y="1087"/>
                  </a:lnTo>
                  <a:lnTo>
                    <a:pt x="1598" y="1083"/>
                  </a:lnTo>
                  <a:lnTo>
                    <a:pt x="1595" y="1078"/>
                  </a:lnTo>
                  <a:lnTo>
                    <a:pt x="1592" y="1074"/>
                  </a:lnTo>
                  <a:lnTo>
                    <a:pt x="1589" y="1070"/>
                  </a:lnTo>
                  <a:lnTo>
                    <a:pt x="1587" y="1065"/>
                  </a:lnTo>
                  <a:lnTo>
                    <a:pt x="1584" y="1061"/>
                  </a:lnTo>
                  <a:lnTo>
                    <a:pt x="1581" y="1057"/>
                  </a:lnTo>
                  <a:lnTo>
                    <a:pt x="1578" y="1052"/>
                  </a:lnTo>
                  <a:lnTo>
                    <a:pt x="1576" y="1048"/>
                  </a:lnTo>
                  <a:lnTo>
                    <a:pt x="1573" y="1043"/>
                  </a:lnTo>
                  <a:lnTo>
                    <a:pt x="1570" y="1039"/>
                  </a:lnTo>
                  <a:lnTo>
                    <a:pt x="1567" y="1035"/>
                  </a:lnTo>
                  <a:lnTo>
                    <a:pt x="1564" y="1030"/>
                  </a:lnTo>
                  <a:lnTo>
                    <a:pt x="1562" y="1025"/>
                  </a:lnTo>
                  <a:lnTo>
                    <a:pt x="1559" y="1021"/>
                  </a:lnTo>
                  <a:lnTo>
                    <a:pt x="1556" y="1017"/>
                  </a:lnTo>
                  <a:lnTo>
                    <a:pt x="1553" y="1012"/>
                  </a:lnTo>
                  <a:lnTo>
                    <a:pt x="1550" y="1007"/>
                  </a:lnTo>
                  <a:lnTo>
                    <a:pt x="1547" y="1003"/>
                  </a:lnTo>
                  <a:lnTo>
                    <a:pt x="1544" y="998"/>
                  </a:lnTo>
                  <a:lnTo>
                    <a:pt x="1542" y="994"/>
                  </a:lnTo>
                  <a:lnTo>
                    <a:pt x="1539" y="989"/>
                  </a:lnTo>
                  <a:lnTo>
                    <a:pt x="1536" y="985"/>
                  </a:lnTo>
                  <a:lnTo>
                    <a:pt x="1533" y="980"/>
                  </a:lnTo>
                  <a:lnTo>
                    <a:pt x="1530" y="975"/>
                  </a:lnTo>
                  <a:lnTo>
                    <a:pt x="1527" y="971"/>
                  </a:lnTo>
                  <a:lnTo>
                    <a:pt x="1524" y="966"/>
                  </a:lnTo>
                  <a:lnTo>
                    <a:pt x="1521" y="962"/>
                  </a:lnTo>
                  <a:lnTo>
                    <a:pt x="1518" y="957"/>
                  </a:lnTo>
                  <a:lnTo>
                    <a:pt x="1515" y="952"/>
                  </a:lnTo>
                  <a:lnTo>
                    <a:pt x="1512" y="948"/>
                  </a:lnTo>
                  <a:lnTo>
                    <a:pt x="1509" y="943"/>
                  </a:lnTo>
                  <a:lnTo>
                    <a:pt x="1506" y="938"/>
                  </a:lnTo>
                  <a:lnTo>
                    <a:pt x="1503" y="934"/>
                  </a:lnTo>
                  <a:lnTo>
                    <a:pt x="1500" y="929"/>
                  </a:lnTo>
                  <a:lnTo>
                    <a:pt x="1497" y="924"/>
                  </a:lnTo>
                  <a:lnTo>
                    <a:pt x="1494" y="919"/>
                  </a:lnTo>
                  <a:lnTo>
                    <a:pt x="1491" y="915"/>
                  </a:lnTo>
                  <a:lnTo>
                    <a:pt x="1488" y="910"/>
                  </a:lnTo>
                  <a:lnTo>
                    <a:pt x="1485" y="905"/>
                  </a:lnTo>
                  <a:lnTo>
                    <a:pt x="1482" y="900"/>
                  </a:lnTo>
                  <a:lnTo>
                    <a:pt x="1479" y="896"/>
                  </a:lnTo>
                  <a:lnTo>
                    <a:pt x="1476" y="891"/>
                  </a:lnTo>
                  <a:lnTo>
                    <a:pt x="1473" y="886"/>
                  </a:lnTo>
                  <a:lnTo>
                    <a:pt x="1469" y="881"/>
                  </a:lnTo>
                  <a:lnTo>
                    <a:pt x="1466" y="876"/>
                  </a:lnTo>
                  <a:lnTo>
                    <a:pt x="1463" y="871"/>
                  </a:lnTo>
                  <a:lnTo>
                    <a:pt x="1460" y="866"/>
                  </a:lnTo>
                  <a:lnTo>
                    <a:pt x="1457" y="862"/>
                  </a:lnTo>
                  <a:lnTo>
                    <a:pt x="1454" y="857"/>
                  </a:lnTo>
                  <a:lnTo>
                    <a:pt x="1451" y="852"/>
                  </a:lnTo>
                  <a:lnTo>
                    <a:pt x="1447" y="847"/>
                  </a:lnTo>
                  <a:lnTo>
                    <a:pt x="1444" y="842"/>
                  </a:lnTo>
                  <a:lnTo>
                    <a:pt x="1441" y="837"/>
                  </a:lnTo>
                  <a:lnTo>
                    <a:pt x="1438" y="832"/>
                  </a:lnTo>
                  <a:lnTo>
                    <a:pt x="1434" y="827"/>
                  </a:lnTo>
                  <a:lnTo>
                    <a:pt x="1431" y="822"/>
                  </a:lnTo>
                  <a:lnTo>
                    <a:pt x="1428" y="817"/>
                  </a:lnTo>
                  <a:lnTo>
                    <a:pt x="1424" y="812"/>
                  </a:lnTo>
                  <a:lnTo>
                    <a:pt x="1421" y="807"/>
                  </a:lnTo>
                  <a:lnTo>
                    <a:pt x="1418" y="802"/>
                  </a:lnTo>
                  <a:lnTo>
                    <a:pt x="1414" y="797"/>
                  </a:lnTo>
                  <a:lnTo>
                    <a:pt x="1411" y="792"/>
                  </a:lnTo>
                  <a:lnTo>
                    <a:pt x="1408" y="787"/>
                  </a:lnTo>
                  <a:lnTo>
                    <a:pt x="1404" y="782"/>
                  </a:lnTo>
                  <a:lnTo>
                    <a:pt x="1401" y="777"/>
                  </a:lnTo>
                  <a:lnTo>
                    <a:pt x="1397" y="772"/>
                  </a:lnTo>
                  <a:lnTo>
                    <a:pt x="1394" y="767"/>
                  </a:lnTo>
                  <a:lnTo>
                    <a:pt x="1390" y="762"/>
                  </a:lnTo>
                  <a:lnTo>
                    <a:pt x="1387" y="756"/>
                  </a:lnTo>
                  <a:lnTo>
                    <a:pt x="1384" y="751"/>
                  </a:lnTo>
                  <a:lnTo>
                    <a:pt x="1380" y="746"/>
                  </a:lnTo>
                  <a:lnTo>
                    <a:pt x="1377" y="741"/>
                  </a:lnTo>
                  <a:lnTo>
                    <a:pt x="1373" y="736"/>
                  </a:lnTo>
                  <a:lnTo>
                    <a:pt x="1370" y="731"/>
                  </a:lnTo>
                  <a:lnTo>
                    <a:pt x="1366" y="726"/>
                  </a:lnTo>
                  <a:lnTo>
                    <a:pt x="1362" y="720"/>
                  </a:lnTo>
                  <a:lnTo>
                    <a:pt x="1359" y="715"/>
                  </a:lnTo>
                  <a:lnTo>
                    <a:pt x="1355" y="710"/>
                  </a:lnTo>
                  <a:lnTo>
                    <a:pt x="1351" y="705"/>
                  </a:lnTo>
                  <a:lnTo>
                    <a:pt x="1348" y="700"/>
                  </a:lnTo>
                  <a:lnTo>
                    <a:pt x="1344" y="694"/>
                  </a:lnTo>
                  <a:lnTo>
                    <a:pt x="1340" y="689"/>
                  </a:lnTo>
                  <a:lnTo>
                    <a:pt x="1337" y="684"/>
                  </a:lnTo>
                  <a:lnTo>
                    <a:pt x="1333" y="678"/>
                  </a:lnTo>
                  <a:lnTo>
                    <a:pt x="1329" y="673"/>
                  </a:lnTo>
                  <a:lnTo>
                    <a:pt x="1325" y="668"/>
                  </a:lnTo>
                  <a:lnTo>
                    <a:pt x="1321" y="662"/>
                  </a:lnTo>
                  <a:lnTo>
                    <a:pt x="1318" y="657"/>
                  </a:lnTo>
                  <a:lnTo>
                    <a:pt x="1314" y="652"/>
                  </a:lnTo>
                  <a:lnTo>
                    <a:pt x="1310" y="647"/>
                  </a:lnTo>
                  <a:lnTo>
                    <a:pt x="1306" y="641"/>
                  </a:lnTo>
                  <a:lnTo>
                    <a:pt x="1302" y="635"/>
                  </a:lnTo>
                  <a:lnTo>
                    <a:pt x="1298" y="630"/>
                  </a:lnTo>
                  <a:lnTo>
                    <a:pt x="1294" y="625"/>
                  </a:lnTo>
                  <a:lnTo>
                    <a:pt x="1290" y="619"/>
                  </a:lnTo>
                  <a:lnTo>
                    <a:pt x="1286" y="614"/>
                  </a:lnTo>
                  <a:lnTo>
                    <a:pt x="1282" y="609"/>
                  </a:lnTo>
                  <a:lnTo>
                    <a:pt x="1278" y="603"/>
                  </a:lnTo>
                  <a:lnTo>
                    <a:pt x="1274" y="598"/>
                  </a:lnTo>
                  <a:lnTo>
                    <a:pt x="1270" y="592"/>
                  </a:lnTo>
                  <a:lnTo>
                    <a:pt x="1266" y="587"/>
                  </a:lnTo>
                  <a:lnTo>
                    <a:pt x="1262" y="581"/>
                  </a:lnTo>
                  <a:lnTo>
                    <a:pt x="1257" y="575"/>
                  </a:lnTo>
                  <a:lnTo>
                    <a:pt x="1253" y="570"/>
                  </a:lnTo>
                  <a:lnTo>
                    <a:pt x="1249" y="564"/>
                  </a:lnTo>
                  <a:lnTo>
                    <a:pt x="1244" y="559"/>
                  </a:lnTo>
                  <a:lnTo>
                    <a:pt x="1240" y="553"/>
                  </a:lnTo>
                  <a:lnTo>
                    <a:pt x="1236" y="548"/>
                  </a:lnTo>
                  <a:lnTo>
                    <a:pt x="1232" y="542"/>
                  </a:lnTo>
                  <a:lnTo>
                    <a:pt x="1227" y="537"/>
                  </a:lnTo>
                  <a:lnTo>
                    <a:pt x="1223" y="531"/>
                  </a:lnTo>
                  <a:lnTo>
                    <a:pt x="1218" y="525"/>
                  </a:lnTo>
                  <a:lnTo>
                    <a:pt x="1214" y="520"/>
                  </a:lnTo>
                  <a:lnTo>
                    <a:pt x="1209" y="514"/>
                  </a:lnTo>
                  <a:lnTo>
                    <a:pt x="1204" y="508"/>
                  </a:lnTo>
                  <a:lnTo>
                    <a:pt x="1200" y="503"/>
                  </a:lnTo>
                  <a:lnTo>
                    <a:pt x="1195" y="497"/>
                  </a:lnTo>
                  <a:lnTo>
                    <a:pt x="1190" y="491"/>
                  </a:lnTo>
                  <a:lnTo>
                    <a:pt x="1186" y="485"/>
                  </a:lnTo>
                  <a:lnTo>
                    <a:pt x="1181" y="480"/>
                  </a:lnTo>
                  <a:lnTo>
                    <a:pt x="1176" y="474"/>
                  </a:lnTo>
                  <a:lnTo>
                    <a:pt x="1171" y="468"/>
                  </a:lnTo>
                  <a:lnTo>
                    <a:pt x="1166" y="462"/>
                  </a:lnTo>
                  <a:lnTo>
                    <a:pt x="1161" y="457"/>
                  </a:lnTo>
                  <a:lnTo>
                    <a:pt x="1157" y="451"/>
                  </a:lnTo>
                  <a:lnTo>
                    <a:pt x="1152" y="445"/>
                  </a:lnTo>
                  <a:lnTo>
                    <a:pt x="1146" y="439"/>
                  </a:lnTo>
                  <a:lnTo>
                    <a:pt x="1141" y="434"/>
                  </a:lnTo>
                  <a:lnTo>
                    <a:pt x="1136" y="428"/>
                  </a:lnTo>
                  <a:lnTo>
                    <a:pt x="1131" y="422"/>
                  </a:lnTo>
                  <a:lnTo>
                    <a:pt x="1126" y="416"/>
                  </a:lnTo>
                  <a:lnTo>
                    <a:pt x="1120" y="410"/>
                  </a:lnTo>
                  <a:lnTo>
                    <a:pt x="1115" y="404"/>
                  </a:lnTo>
                  <a:lnTo>
                    <a:pt x="1110" y="398"/>
                  </a:lnTo>
                  <a:lnTo>
                    <a:pt x="1104" y="392"/>
                  </a:lnTo>
                  <a:lnTo>
                    <a:pt x="1098" y="386"/>
                  </a:lnTo>
                  <a:lnTo>
                    <a:pt x="1093" y="380"/>
                  </a:lnTo>
                  <a:lnTo>
                    <a:pt x="1087" y="374"/>
                  </a:lnTo>
                  <a:lnTo>
                    <a:pt x="1081" y="368"/>
                  </a:lnTo>
                  <a:lnTo>
                    <a:pt x="1076" y="362"/>
                  </a:lnTo>
                  <a:lnTo>
                    <a:pt x="1070" y="356"/>
                  </a:lnTo>
                  <a:lnTo>
                    <a:pt x="1064" y="350"/>
                  </a:lnTo>
                  <a:lnTo>
                    <a:pt x="1058" y="344"/>
                  </a:lnTo>
                  <a:lnTo>
                    <a:pt x="1052" y="339"/>
                  </a:lnTo>
                  <a:lnTo>
                    <a:pt x="1046" y="332"/>
                  </a:lnTo>
                  <a:lnTo>
                    <a:pt x="1039" y="326"/>
                  </a:lnTo>
                  <a:lnTo>
                    <a:pt x="1033" y="320"/>
                  </a:lnTo>
                  <a:lnTo>
                    <a:pt x="1027" y="314"/>
                  </a:lnTo>
                  <a:lnTo>
                    <a:pt x="1020" y="308"/>
                  </a:lnTo>
                  <a:lnTo>
                    <a:pt x="1014" y="302"/>
                  </a:lnTo>
                  <a:lnTo>
                    <a:pt x="1007" y="296"/>
                  </a:lnTo>
                  <a:lnTo>
                    <a:pt x="1000" y="290"/>
                  </a:lnTo>
                  <a:lnTo>
                    <a:pt x="993" y="284"/>
                  </a:lnTo>
                  <a:lnTo>
                    <a:pt x="986" y="277"/>
                  </a:lnTo>
                  <a:lnTo>
                    <a:pt x="979" y="271"/>
                  </a:lnTo>
                  <a:lnTo>
                    <a:pt x="972" y="265"/>
                  </a:lnTo>
                  <a:lnTo>
                    <a:pt x="965" y="259"/>
                  </a:lnTo>
                  <a:lnTo>
                    <a:pt x="957" y="253"/>
                  </a:lnTo>
                  <a:lnTo>
                    <a:pt x="950" y="246"/>
                  </a:lnTo>
                  <a:lnTo>
                    <a:pt x="942" y="240"/>
                  </a:lnTo>
                  <a:lnTo>
                    <a:pt x="934" y="234"/>
                  </a:lnTo>
                  <a:lnTo>
                    <a:pt x="926" y="227"/>
                  </a:lnTo>
                  <a:lnTo>
                    <a:pt x="918" y="221"/>
                  </a:lnTo>
                  <a:lnTo>
                    <a:pt x="910" y="215"/>
                  </a:lnTo>
                  <a:lnTo>
                    <a:pt x="901" y="209"/>
                  </a:lnTo>
                  <a:lnTo>
                    <a:pt x="892" y="202"/>
                  </a:lnTo>
                  <a:lnTo>
                    <a:pt x="884" y="196"/>
                  </a:lnTo>
                  <a:lnTo>
                    <a:pt x="874" y="190"/>
                  </a:lnTo>
                  <a:lnTo>
                    <a:pt x="865" y="183"/>
                  </a:lnTo>
                  <a:lnTo>
                    <a:pt x="856" y="177"/>
                  </a:lnTo>
                  <a:lnTo>
                    <a:pt x="846" y="170"/>
                  </a:lnTo>
                  <a:lnTo>
                    <a:pt x="836" y="164"/>
                  </a:lnTo>
                  <a:lnTo>
                    <a:pt x="825" y="158"/>
                  </a:lnTo>
                  <a:lnTo>
                    <a:pt x="815" y="151"/>
                  </a:lnTo>
                  <a:lnTo>
                    <a:pt x="804" y="145"/>
                  </a:lnTo>
                  <a:lnTo>
                    <a:pt x="793" y="138"/>
                  </a:lnTo>
                  <a:lnTo>
                    <a:pt x="781" y="132"/>
                  </a:lnTo>
                  <a:lnTo>
                    <a:pt x="769" y="125"/>
                  </a:lnTo>
                  <a:lnTo>
                    <a:pt x="757" y="119"/>
                  </a:lnTo>
                  <a:lnTo>
                    <a:pt x="744" y="112"/>
                  </a:lnTo>
                  <a:lnTo>
                    <a:pt x="730" y="106"/>
                  </a:lnTo>
                  <a:lnTo>
                    <a:pt x="716" y="99"/>
                  </a:lnTo>
                  <a:lnTo>
                    <a:pt x="701" y="93"/>
                  </a:lnTo>
                  <a:lnTo>
                    <a:pt x="686" y="86"/>
                  </a:lnTo>
                  <a:lnTo>
                    <a:pt x="669" y="80"/>
                  </a:lnTo>
                  <a:lnTo>
                    <a:pt x="652" y="73"/>
                  </a:lnTo>
                  <a:lnTo>
                    <a:pt x="634" y="67"/>
                  </a:lnTo>
                  <a:lnTo>
                    <a:pt x="614" y="60"/>
                  </a:lnTo>
                  <a:lnTo>
                    <a:pt x="592" y="53"/>
                  </a:lnTo>
                  <a:lnTo>
                    <a:pt x="569" y="47"/>
                  </a:lnTo>
                  <a:lnTo>
                    <a:pt x="543" y="40"/>
                  </a:lnTo>
                  <a:lnTo>
                    <a:pt x="514" y="33"/>
                  </a:lnTo>
                  <a:lnTo>
                    <a:pt x="481" y="27"/>
                  </a:lnTo>
                  <a:lnTo>
                    <a:pt x="441" y="20"/>
                  </a:lnTo>
                  <a:lnTo>
                    <a:pt x="391" y="13"/>
                  </a:lnTo>
                  <a:lnTo>
                    <a:pt x="317" y="6"/>
                  </a:lnTo>
                  <a:lnTo>
                    <a:pt x="0" y="0"/>
                  </a:lnTo>
                </a:path>
              </a:pathLst>
            </a:custGeom>
            <a:noFill/>
            <a:ln w="38100" cap="flat">
              <a:solidFill>
                <a:srgbClr val="6A3B7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49" name="Rectangle 11">
              <a:extLst>
                <a:ext uri="{FF2B5EF4-FFF2-40B4-BE49-F238E27FC236}">
                  <a16:creationId xmlns:a16="http://schemas.microsoft.com/office/drawing/2014/main" id="{36EDDFFF-0E24-BC07-A20D-00644F8B5E87}"/>
                </a:ext>
              </a:extLst>
            </p:cNvPr>
            <p:cNvSpPr>
              <a:spLocks noChangeArrowheads="1"/>
            </p:cNvSpPr>
            <p:nvPr/>
          </p:nvSpPr>
          <p:spPr bwMode="auto">
            <a:xfrm>
              <a:off x="1581" y="2988"/>
              <a:ext cx="1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0</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50" name="Rectangle 12">
              <a:extLst>
                <a:ext uri="{FF2B5EF4-FFF2-40B4-BE49-F238E27FC236}">
                  <a16:creationId xmlns:a16="http://schemas.microsoft.com/office/drawing/2014/main" id="{09866B50-CBC5-CC51-4610-C5F4C82CA783}"/>
                </a:ext>
              </a:extLst>
            </p:cNvPr>
            <p:cNvSpPr>
              <a:spLocks noChangeArrowheads="1"/>
            </p:cNvSpPr>
            <p:nvPr/>
          </p:nvSpPr>
          <p:spPr bwMode="auto">
            <a:xfrm>
              <a:off x="1527" y="2538"/>
              <a:ext cx="1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.2</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51" name="Rectangle 13">
              <a:extLst>
                <a:ext uri="{FF2B5EF4-FFF2-40B4-BE49-F238E27FC236}">
                  <a16:creationId xmlns:a16="http://schemas.microsoft.com/office/drawing/2014/main" id="{A41F05C6-BF36-D37F-F4FE-D2617AB22BEE}"/>
                </a:ext>
              </a:extLst>
            </p:cNvPr>
            <p:cNvSpPr>
              <a:spLocks noChangeArrowheads="1"/>
            </p:cNvSpPr>
            <p:nvPr/>
          </p:nvSpPr>
          <p:spPr bwMode="auto">
            <a:xfrm>
              <a:off x="1527" y="2089"/>
              <a:ext cx="1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.4</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52" name="Rectangle 14">
              <a:extLst>
                <a:ext uri="{FF2B5EF4-FFF2-40B4-BE49-F238E27FC236}">
                  <a16:creationId xmlns:a16="http://schemas.microsoft.com/office/drawing/2014/main" id="{384B82CA-3C17-A0ED-72ED-B827CBA6C6CA}"/>
                </a:ext>
              </a:extLst>
            </p:cNvPr>
            <p:cNvSpPr>
              <a:spLocks noChangeArrowheads="1"/>
            </p:cNvSpPr>
            <p:nvPr/>
          </p:nvSpPr>
          <p:spPr bwMode="auto">
            <a:xfrm>
              <a:off x="1527" y="1641"/>
              <a:ext cx="1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.6</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53" name="Rectangle 15">
              <a:extLst>
                <a:ext uri="{FF2B5EF4-FFF2-40B4-BE49-F238E27FC236}">
                  <a16:creationId xmlns:a16="http://schemas.microsoft.com/office/drawing/2014/main" id="{B250BEC3-2110-55D0-2840-F67F64AF9A94}"/>
                </a:ext>
              </a:extLst>
            </p:cNvPr>
            <p:cNvSpPr>
              <a:spLocks noChangeArrowheads="1"/>
            </p:cNvSpPr>
            <p:nvPr/>
          </p:nvSpPr>
          <p:spPr bwMode="auto">
            <a:xfrm>
              <a:off x="1527" y="1192"/>
              <a:ext cx="1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.8</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54" name="Rectangle 16">
              <a:extLst>
                <a:ext uri="{FF2B5EF4-FFF2-40B4-BE49-F238E27FC236}">
                  <a16:creationId xmlns:a16="http://schemas.microsoft.com/office/drawing/2014/main" id="{7B62AD29-0EB2-0B30-AEBA-4D199CBAF2BC}"/>
                </a:ext>
              </a:extLst>
            </p:cNvPr>
            <p:cNvSpPr>
              <a:spLocks noChangeArrowheads="1"/>
            </p:cNvSpPr>
            <p:nvPr/>
          </p:nvSpPr>
          <p:spPr bwMode="auto">
            <a:xfrm>
              <a:off x="1581" y="742"/>
              <a:ext cx="1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55" name="Line 17">
              <a:extLst>
                <a:ext uri="{FF2B5EF4-FFF2-40B4-BE49-F238E27FC236}">
                  <a16:creationId xmlns:a16="http://schemas.microsoft.com/office/drawing/2014/main" id="{7A8AA28A-F251-D01D-D913-66A0356667B5}"/>
                </a:ext>
              </a:extLst>
            </p:cNvPr>
            <p:cNvSpPr>
              <a:spLocks noChangeShapeType="1"/>
            </p:cNvSpPr>
            <p:nvPr/>
          </p:nvSpPr>
          <p:spPr bwMode="auto">
            <a:xfrm flipV="1">
              <a:off x="1715" y="848"/>
              <a:ext cx="0" cy="2245"/>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en-GB" sz="2400"/>
            </a:p>
          </p:txBody>
        </p:sp>
        <p:sp>
          <p:nvSpPr>
            <p:cNvPr id="62" name="Rectangle 24">
              <a:extLst>
                <a:ext uri="{FF2B5EF4-FFF2-40B4-BE49-F238E27FC236}">
                  <a16:creationId xmlns:a16="http://schemas.microsoft.com/office/drawing/2014/main" id="{A8889E12-30BC-5BD2-7F04-0DEAF2536425}"/>
                </a:ext>
              </a:extLst>
            </p:cNvPr>
            <p:cNvSpPr>
              <a:spLocks noChangeArrowheads="1"/>
            </p:cNvSpPr>
            <p:nvPr/>
          </p:nvSpPr>
          <p:spPr bwMode="auto">
            <a:xfrm>
              <a:off x="1739" y="3178"/>
              <a:ext cx="1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0</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63" name="Rectangle 25">
              <a:extLst>
                <a:ext uri="{FF2B5EF4-FFF2-40B4-BE49-F238E27FC236}">
                  <a16:creationId xmlns:a16="http://schemas.microsoft.com/office/drawing/2014/main" id="{B58D7403-34FD-B340-3599-73D8BBD861DE}"/>
                </a:ext>
              </a:extLst>
            </p:cNvPr>
            <p:cNvSpPr>
              <a:spLocks noChangeArrowheads="1"/>
            </p:cNvSpPr>
            <p:nvPr/>
          </p:nvSpPr>
          <p:spPr bwMode="auto">
            <a:xfrm>
              <a:off x="2624" y="3178"/>
              <a:ext cx="1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.5</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64" name="Rectangle 26">
              <a:extLst>
                <a:ext uri="{FF2B5EF4-FFF2-40B4-BE49-F238E27FC236}">
                  <a16:creationId xmlns:a16="http://schemas.microsoft.com/office/drawing/2014/main" id="{EF2D3534-A53D-E046-3DE1-F1F8E75EF0BF}"/>
                </a:ext>
              </a:extLst>
            </p:cNvPr>
            <p:cNvSpPr>
              <a:spLocks noChangeArrowheads="1"/>
            </p:cNvSpPr>
            <p:nvPr/>
          </p:nvSpPr>
          <p:spPr bwMode="auto">
            <a:xfrm>
              <a:off x="3550" y="3178"/>
              <a:ext cx="1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65" name="Rectangle 27">
              <a:extLst>
                <a:ext uri="{FF2B5EF4-FFF2-40B4-BE49-F238E27FC236}">
                  <a16:creationId xmlns:a16="http://schemas.microsoft.com/office/drawing/2014/main" id="{5882C84C-2F5C-D9FF-E296-21E9376D6042}"/>
                </a:ext>
              </a:extLst>
            </p:cNvPr>
            <p:cNvSpPr>
              <a:spLocks noChangeArrowheads="1"/>
            </p:cNvSpPr>
            <p:nvPr/>
          </p:nvSpPr>
          <p:spPr bwMode="auto">
            <a:xfrm>
              <a:off x="4397" y="3178"/>
              <a:ext cx="27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1.5</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66" name="Rectangle 28">
              <a:extLst>
                <a:ext uri="{FF2B5EF4-FFF2-40B4-BE49-F238E27FC236}">
                  <a16:creationId xmlns:a16="http://schemas.microsoft.com/office/drawing/2014/main" id="{8C3D4EE0-4B89-AC3D-7F84-253B0FFBBF16}"/>
                </a:ext>
              </a:extLst>
            </p:cNvPr>
            <p:cNvSpPr>
              <a:spLocks noChangeArrowheads="1"/>
            </p:cNvSpPr>
            <p:nvPr/>
          </p:nvSpPr>
          <p:spPr bwMode="auto">
            <a:xfrm>
              <a:off x="5360" y="3178"/>
              <a:ext cx="10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2</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67" name="Rectangle 29">
              <a:extLst>
                <a:ext uri="{FF2B5EF4-FFF2-40B4-BE49-F238E27FC236}">
                  <a16:creationId xmlns:a16="http://schemas.microsoft.com/office/drawing/2014/main" id="{25EBF5CA-3914-9CEC-DD93-090920140484}"/>
                </a:ext>
              </a:extLst>
            </p:cNvPr>
            <p:cNvSpPr>
              <a:spLocks noChangeArrowheads="1"/>
            </p:cNvSpPr>
            <p:nvPr/>
          </p:nvSpPr>
          <p:spPr bwMode="auto">
            <a:xfrm>
              <a:off x="6207" y="3178"/>
              <a:ext cx="27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2.5</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68" name="Rectangle 30">
              <a:extLst>
                <a:ext uri="{FF2B5EF4-FFF2-40B4-BE49-F238E27FC236}">
                  <a16:creationId xmlns:a16="http://schemas.microsoft.com/office/drawing/2014/main" id="{6453ACB1-5339-1B0C-0DCF-73BDB8054B7D}"/>
                </a:ext>
              </a:extLst>
            </p:cNvPr>
            <p:cNvSpPr>
              <a:spLocks noChangeArrowheads="1"/>
            </p:cNvSpPr>
            <p:nvPr/>
          </p:nvSpPr>
          <p:spPr bwMode="auto">
            <a:xfrm>
              <a:off x="3869" y="3363"/>
              <a:ext cx="47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time t</a:t>
              </a:r>
              <a:endParaRPr kumimoji="0" lang="en-US" altLang="en-US" sz="2400" b="0" i="0" u="none" strike="noStrike" cap="none" normalizeH="0" baseline="0">
                <a:ln>
                  <a:noFill/>
                </a:ln>
                <a:solidFill>
                  <a:schemeClr val="tx1"/>
                </a:solidFill>
                <a:effectLst/>
                <a:latin typeface="Arial" panose="020B0604020202020204" pitchFamily="34" charset="0"/>
              </a:endParaRPr>
            </a:p>
          </p:txBody>
        </p:sp>
      </p:grp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18680FFF-E6A4-379F-EE32-5869128B1FD5}"/>
                  </a:ext>
                </a:extLst>
              </p:cNvPr>
              <p:cNvSpPr txBox="1"/>
              <p:nvPr/>
            </p:nvSpPr>
            <p:spPr>
              <a:xfrm>
                <a:off x="6714070" y="1303362"/>
                <a:ext cx="5286870" cy="2726324"/>
              </a:xfrm>
              <a:prstGeom prst="rect">
                <a:avLst/>
              </a:prstGeom>
              <a:noFill/>
            </p:spPr>
            <p:txBody>
              <a:bodyPr wrap="square" rtlCol="0">
                <a:spAutoFit/>
              </a:bodyPr>
              <a:lstStyle/>
              <a:p>
                <a:r>
                  <a:rPr lang="en-GB" sz="2400"/>
                  <a:t>If hazard is </a:t>
                </a:r>
                <a14:m>
                  <m:oMath xmlns:m="http://schemas.openxmlformats.org/officeDocument/2006/math">
                    <m:r>
                      <a:rPr lang="en-GB" sz="2400" i="1">
                        <a:latin typeface="Cambria Math" panose="02040503050406030204" pitchFamily="18" charset="0"/>
                      </a:rPr>
                      <m:t>𝜃</m:t>
                    </m:r>
                  </m:oMath>
                </a14:m>
                <a:r>
                  <a:rPr lang="en-GB" sz="2400"/>
                  <a:t> times larger, then survivor function becomes </a:t>
                </a:r>
                <a14:m>
                  <m:oMath xmlns:m="http://schemas.openxmlformats.org/officeDocument/2006/math">
                    <m:r>
                      <a:rPr lang="en-GB" sz="2400" i="1" smtClean="0">
                        <a:latin typeface="Cambria Math" panose="02040503050406030204" pitchFamily="18" charset="0"/>
                      </a:rPr>
                      <m:t>𝑆</m:t>
                    </m:r>
                    <m:sSup>
                      <m:sSupPr>
                        <m:ctrlPr>
                          <a:rPr lang="en-GB" sz="2400" b="0" i="1" smtClean="0">
                            <a:latin typeface="Cambria Math" panose="02040503050406030204" pitchFamily="18" charset="0"/>
                          </a:rPr>
                        </m:ctrlPr>
                      </m:sSupPr>
                      <m:e>
                        <m:d>
                          <m:dPr>
                            <m:ctrlPr>
                              <a:rPr lang="en-GB" sz="2400" i="1" smtClean="0">
                                <a:latin typeface="Cambria Math" panose="02040503050406030204" pitchFamily="18" charset="0"/>
                              </a:rPr>
                            </m:ctrlPr>
                          </m:dPr>
                          <m:e>
                            <m:r>
                              <a:rPr lang="en-GB" sz="2400" i="1">
                                <a:latin typeface="Cambria Math" panose="02040503050406030204" pitchFamily="18" charset="0"/>
                              </a:rPr>
                              <m:t>𝑡</m:t>
                            </m:r>
                          </m:e>
                        </m:d>
                      </m:e>
                      <m:sup>
                        <m:r>
                          <a:rPr lang="en-GB" sz="2400" b="0" i="1" smtClean="0">
                            <a:latin typeface="Cambria Math" panose="02040503050406030204" pitchFamily="18" charset="0"/>
                          </a:rPr>
                          <m:t>𝜃</m:t>
                        </m:r>
                      </m:sup>
                    </m:sSup>
                  </m:oMath>
                </a14:m>
                <a:endParaRPr lang="en-GB" sz="2400"/>
              </a:p>
              <a:p>
                <a:endParaRPr lang="en-GB" sz="2400"/>
              </a:p>
              <a:p>
                <a:r>
                  <a:rPr lang="en-GB" sz="2400"/>
                  <a:t>To draw </a:t>
                </a:r>
                <a14:m>
                  <m:oMath xmlns:m="http://schemas.openxmlformats.org/officeDocument/2006/math">
                    <m:r>
                      <a:rPr lang="en-GB" sz="2400" i="1" smtClean="0">
                        <a:latin typeface="Cambria Math" panose="02040503050406030204" pitchFamily="18" charset="0"/>
                      </a:rPr>
                      <m:t>𝑇</m:t>
                    </m:r>
                  </m:oMath>
                </a14:m>
                <a:r>
                  <a:rPr lang="en-GB" sz="2400"/>
                  <a:t> from this survivor function:</a:t>
                </a:r>
              </a:p>
              <a:p>
                <a:pPr marL="457200" indent="-457200">
                  <a:buFont typeface="+mj-lt"/>
                  <a:buAutoNum type="arabicPeriod"/>
                </a:pPr>
                <a:r>
                  <a:rPr lang="en-GB" sz="2400"/>
                  <a:t>Draw </a:t>
                </a:r>
                <a14:m>
                  <m:oMath xmlns:m="http://schemas.openxmlformats.org/officeDocument/2006/math">
                    <m:r>
                      <a:rPr lang="en-GB" sz="2400" i="1" smtClean="0">
                        <a:latin typeface="Cambria Math" panose="02040503050406030204" pitchFamily="18" charset="0"/>
                      </a:rPr>
                      <m:t>𝑈</m:t>
                    </m:r>
                  </m:oMath>
                </a14:m>
                <a:r>
                  <a:rPr lang="en-GB" sz="2400"/>
                  <a:t> ~ uniform(0,1)</a:t>
                </a:r>
              </a:p>
              <a:p>
                <a:pPr marL="457200" indent="-457200">
                  <a:buFont typeface="+mj-lt"/>
                  <a:buAutoNum type="arabicPeriod"/>
                </a:pPr>
                <a:r>
                  <a:rPr lang="en-GB" sz="2400"/>
                  <a:t>Solve </a:t>
                </a:r>
                <a14:m>
                  <m:oMath xmlns:m="http://schemas.openxmlformats.org/officeDocument/2006/math">
                    <m:r>
                      <a:rPr lang="en-GB" sz="2400" b="0" i="1" smtClean="0">
                        <a:latin typeface="Cambria Math" panose="02040503050406030204" pitchFamily="18" charset="0"/>
                      </a:rPr>
                      <m:t>𝑈</m:t>
                    </m:r>
                    <m:r>
                      <a:rPr lang="en-GB" sz="2400" b="0" i="0" smtClean="0">
                        <a:latin typeface="Cambria Math" panose="02040503050406030204" pitchFamily="18" charset="0"/>
                      </a:rPr>
                      <m:t>=</m:t>
                    </m:r>
                    <m:r>
                      <a:rPr lang="en-GB" sz="2400" i="1">
                        <a:latin typeface="Cambria Math" panose="02040503050406030204" pitchFamily="18" charset="0"/>
                      </a:rPr>
                      <m:t>𝑆</m:t>
                    </m:r>
                    <m:sSup>
                      <m:sSupPr>
                        <m:ctrlPr>
                          <a:rPr lang="en-GB" sz="2400" i="1">
                            <a:latin typeface="Cambria Math" panose="02040503050406030204" pitchFamily="18" charset="0"/>
                          </a:rPr>
                        </m:ctrlPr>
                      </m:sSupPr>
                      <m:e>
                        <m:d>
                          <m:dPr>
                            <m:ctrlPr>
                              <a:rPr lang="en-GB" sz="2400" i="1">
                                <a:latin typeface="Cambria Math" panose="02040503050406030204" pitchFamily="18" charset="0"/>
                              </a:rPr>
                            </m:ctrlPr>
                          </m:dPr>
                          <m:e>
                            <m:r>
                              <a:rPr lang="en-GB" sz="2400" b="0" i="1" smtClean="0">
                                <a:latin typeface="Cambria Math" panose="02040503050406030204" pitchFamily="18" charset="0"/>
                              </a:rPr>
                              <m:t>𝑇</m:t>
                            </m:r>
                          </m:e>
                        </m:d>
                      </m:e>
                      <m:sup>
                        <m:r>
                          <a:rPr lang="en-GB" sz="2400" i="1">
                            <a:latin typeface="Cambria Math" panose="02040503050406030204" pitchFamily="18" charset="0"/>
                          </a:rPr>
                          <m:t>𝜃</m:t>
                        </m:r>
                      </m:sup>
                    </m:sSup>
                  </m:oMath>
                </a14:m>
                <a:br>
                  <a:rPr lang="en-GB" sz="2400"/>
                </a:br>
                <a:r>
                  <a:rPr lang="en-GB" sz="2400"/>
                  <a:t>i.e. </a:t>
                </a:r>
                <a14:m>
                  <m:oMath xmlns:m="http://schemas.openxmlformats.org/officeDocument/2006/math">
                    <m:r>
                      <a:rPr lang="en-GB" sz="2400" b="0" i="1" smtClean="0">
                        <a:latin typeface="Cambria Math" panose="02040503050406030204" pitchFamily="18" charset="0"/>
                      </a:rPr>
                      <m:t>𝑆</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𝑇</m:t>
                        </m:r>
                      </m:e>
                    </m:d>
                    <m:r>
                      <a:rPr lang="en-GB" sz="2400">
                        <a:latin typeface="Cambria Math" panose="02040503050406030204" pitchFamily="18" charset="0"/>
                      </a:rPr>
                      <m:t>=</m:t>
                    </m:r>
                    <m:sSup>
                      <m:sSupPr>
                        <m:ctrlPr>
                          <a:rPr lang="en-GB" sz="2400" i="1">
                            <a:latin typeface="Cambria Math" panose="02040503050406030204" pitchFamily="18" charset="0"/>
                          </a:rPr>
                        </m:ctrlPr>
                      </m:sSupPr>
                      <m:e>
                        <m:r>
                          <a:rPr lang="en-GB" sz="2400" b="0" i="1" smtClean="0">
                            <a:latin typeface="Cambria Math" panose="02040503050406030204" pitchFamily="18" charset="0"/>
                          </a:rPr>
                          <m:t>𝑈</m:t>
                        </m:r>
                      </m:e>
                      <m:sup>
                        <m:r>
                          <a:rPr lang="en-GB" sz="2400" b="0" i="1" smtClean="0">
                            <a:latin typeface="Cambria Math" panose="02040503050406030204" pitchFamily="18" charset="0"/>
                          </a:rPr>
                          <m:t>1/</m:t>
                        </m:r>
                        <m:r>
                          <a:rPr lang="en-GB" sz="2400" i="1">
                            <a:latin typeface="Cambria Math" panose="02040503050406030204" pitchFamily="18" charset="0"/>
                          </a:rPr>
                          <m:t>𝜃</m:t>
                        </m:r>
                      </m:sup>
                    </m:sSup>
                  </m:oMath>
                </a14:m>
                <a:endParaRPr lang="en-GB" sz="2400"/>
              </a:p>
            </p:txBody>
          </p:sp>
        </mc:Choice>
        <mc:Fallback xmlns="">
          <p:sp>
            <p:nvSpPr>
              <p:cNvPr id="46" name="TextBox 45">
                <a:extLst>
                  <a:ext uri="{FF2B5EF4-FFF2-40B4-BE49-F238E27FC236}">
                    <a16:creationId xmlns:a16="http://schemas.microsoft.com/office/drawing/2014/main" id="{18680FFF-E6A4-379F-EE32-5869128B1FD5}"/>
                  </a:ext>
                </a:extLst>
              </p:cNvPr>
              <p:cNvSpPr txBox="1">
                <a:spLocks noRot="1" noChangeAspect="1" noMove="1" noResize="1" noEditPoints="1" noAdjustHandles="1" noChangeArrowheads="1" noChangeShapeType="1" noTextEdit="1"/>
              </p:cNvSpPr>
              <p:nvPr/>
            </p:nvSpPr>
            <p:spPr>
              <a:xfrm>
                <a:off x="6714070" y="1303362"/>
                <a:ext cx="5286870" cy="2726324"/>
              </a:xfrm>
              <a:prstGeom prst="rect">
                <a:avLst/>
              </a:prstGeom>
              <a:blipFill>
                <a:blip r:embed="rId2"/>
                <a:stretch>
                  <a:fillRect l="-1728" t="-1566" b="-447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TextBox 69">
                <a:extLst>
                  <a:ext uri="{FF2B5EF4-FFF2-40B4-BE49-F238E27FC236}">
                    <a16:creationId xmlns:a16="http://schemas.microsoft.com/office/drawing/2014/main" id="{7E864D7B-0A5A-9F07-BB16-CAC7936BA7DA}"/>
                  </a:ext>
                </a:extLst>
              </p:cNvPr>
              <p:cNvSpPr txBox="1"/>
              <p:nvPr/>
            </p:nvSpPr>
            <p:spPr>
              <a:xfrm>
                <a:off x="3083457" y="3039323"/>
                <a:ext cx="1117600" cy="847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GB" sz="2400" i="1" smtClean="0">
                          <a:solidFill>
                            <a:srgbClr val="800080"/>
                          </a:solidFill>
                          <a:latin typeface="Cambria Math" panose="02040503050406030204" pitchFamily="18" charset="0"/>
                        </a:rPr>
                        <m:t>𝑆</m:t>
                      </m:r>
                      <m:sSup>
                        <m:sSupPr>
                          <m:ctrlPr>
                            <a:rPr lang="en-GB" sz="2400" b="0" i="1" smtClean="0">
                              <a:solidFill>
                                <a:srgbClr val="800080"/>
                              </a:solidFill>
                              <a:latin typeface="Cambria Math" panose="02040503050406030204" pitchFamily="18" charset="0"/>
                            </a:rPr>
                          </m:ctrlPr>
                        </m:sSupPr>
                        <m:e>
                          <m:d>
                            <m:dPr>
                              <m:ctrlPr>
                                <a:rPr lang="en-GB" sz="2400" i="1" smtClean="0">
                                  <a:solidFill>
                                    <a:srgbClr val="800080"/>
                                  </a:solidFill>
                                  <a:latin typeface="Cambria Math" panose="02040503050406030204" pitchFamily="18" charset="0"/>
                                </a:rPr>
                              </m:ctrlPr>
                            </m:dPr>
                            <m:e>
                              <m:r>
                                <a:rPr lang="en-GB" sz="2400" i="1">
                                  <a:solidFill>
                                    <a:srgbClr val="800080"/>
                                  </a:solidFill>
                                  <a:latin typeface="Cambria Math" panose="02040503050406030204" pitchFamily="18" charset="0"/>
                                </a:rPr>
                                <m:t>𝑡</m:t>
                              </m:r>
                            </m:e>
                          </m:d>
                        </m:e>
                        <m:sup>
                          <m:r>
                            <a:rPr lang="en-GB" sz="2400" i="1">
                              <a:solidFill>
                                <a:srgbClr val="800080"/>
                              </a:solidFill>
                              <a:latin typeface="Cambria Math" panose="02040503050406030204" pitchFamily="18" charset="0"/>
                            </a:rPr>
                            <m:t>𝜃</m:t>
                          </m:r>
                        </m:sup>
                      </m:sSup>
                    </m:oMath>
                  </m:oMathPara>
                </a14:m>
                <a:endParaRPr lang="en-GB" sz="2400">
                  <a:solidFill>
                    <a:srgbClr val="800080"/>
                  </a:solidFill>
                </a:endParaRPr>
              </a:p>
              <a:p>
                <a:pPr/>
                <a14:m>
                  <m:oMathPara xmlns:m="http://schemas.openxmlformats.org/officeDocument/2006/math">
                    <m:oMathParaPr>
                      <m:jc m:val="centerGroup"/>
                    </m:oMathParaPr>
                    <m:oMath xmlns:m="http://schemas.openxmlformats.org/officeDocument/2006/math">
                      <m:r>
                        <a:rPr lang="en-GB" sz="2400" b="0" i="1" smtClean="0">
                          <a:solidFill>
                            <a:srgbClr val="800080"/>
                          </a:solidFill>
                          <a:latin typeface="Cambria Math" panose="02040503050406030204" pitchFamily="18" charset="0"/>
                        </a:rPr>
                        <m:t>𝜃</m:t>
                      </m:r>
                      <m:r>
                        <a:rPr lang="en-GB" sz="2400" b="0" i="1" smtClean="0">
                          <a:solidFill>
                            <a:srgbClr val="800080"/>
                          </a:solidFill>
                          <a:latin typeface="Cambria Math" panose="02040503050406030204" pitchFamily="18" charset="0"/>
                        </a:rPr>
                        <m:t>=3</m:t>
                      </m:r>
                    </m:oMath>
                  </m:oMathPara>
                </a14:m>
                <a:endParaRPr lang="en-GB" sz="2400">
                  <a:solidFill>
                    <a:srgbClr val="800080"/>
                  </a:solidFill>
                </a:endParaRPr>
              </a:p>
            </p:txBody>
          </p:sp>
        </mc:Choice>
        <mc:Fallback xmlns="">
          <p:sp>
            <p:nvSpPr>
              <p:cNvPr id="70" name="TextBox 69">
                <a:extLst>
                  <a:ext uri="{FF2B5EF4-FFF2-40B4-BE49-F238E27FC236}">
                    <a16:creationId xmlns:a16="http://schemas.microsoft.com/office/drawing/2014/main" id="{7E864D7B-0A5A-9F07-BB16-CAC7936BA7DA}"/>
                  </a:ext>
                </a:extLst>
              </p:cNvPr>
              <p:cNvSpPr txBox="1">
                <a:spLocks noRot="1" noChangeAspect="1" noMove="1" noResize="1" noEditPoints="1" noAdjustHandles="1" noChangeArrowheads="1" noChangeShapeType="1" noTextEdit="1"/>
              </p:cNvSpPr>
              <p:nvPr/>
            </p:nvSpPr>
            <p:spPr>
              <a:xfrm>
                <a:off x="3083457" y="3039323"/>
                <a:ext cx="1117600" cy="847220"/>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a:extLst>
                  <a:ext uri="{FF2B5EF4-FFF2-40B4-BE49-F238E27FC236}">
                    <a16:creationId xmlns:a16="http://schemas.microsoft.com/office/drawing/2014/main" id="{A8B0B78F-759E-2EEE-F25F-6E6FBD976169}"/>
                  </a:ext>
                </a:extLst>
              </p:cNvPr>
              <p:cNvSpPr txBox="1"/>
              <p:nvPr/>
            </p:nvSpPr>
            <p:spPr>
              <a:xfrm>
                <a:off x="4232273" y="1870770"/>
                <a:ext cx="111760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GB" sz="2400" i="1" smtClean="0">
                          <a:solidFill>
                            <a:schemeClr val="accent1">
                              <a:lumMod val="50000"/>
                            </a:schemeClr>
                          </a:solidFill>
                          <a:latin typeface="Cambria Math" panose="02040503050406030204" pitchFamily="18" charset="0"/>
                        </a:rPr>
                        <m:t>𝑆</m:t>
                      </m:r>
                      <m:r>
                        <a:rPr lang="en-GB" sz="2400" b="0" i="1" smtClean="0">
                          <a:solidFill>
                            <a:schemeClr val="accent1">
                              <a:lumMod val="50000"/>
                            </a:schemeClr>
                          </a:solidFill>
                          <a:latin typeface="Cambria Math" panose="02040503050406030204" pitchFamily="18" charset="0"/>
                        </a:rPr>
                        <m:t>(</m:t>
                      </m:r>
                      <m:r>
                        <a:rPr lang="en-GB" sz="2400" b="0" i="1" smtClean="0">
                          <a:solidFill>
                            <a:schemeClr val="accent1">
                              <a:lumMod val="50000"/>
                            </a:schemeClr>
                          </a:solidFill>
                          <a:latin typeface="Cambria Math" panose="02040503050406030204" pitchFamily="18" charset="0"/>
                        </a:rPr>
                        <m:t>𝑡</m:t>
                      </m:r>
                      <m:r>
                        <a:rPr lang="en-GB" sz="2400" b="0" i="1" smtClean="0">
                          <a:solidFill>
                            <a:schemeClr val="accent1">
                              <a:lumMod val="50000"/>
                            </a:schemeClr>
                          </a:solidFill>
                          <a:latin typeface="Cambria Math" panose="02040503050406030204" pitchFamily="18" charset="0"/>
                        </a:rPr>
                        <m:t>)</m:t>
                      </m:r>
                    </m:oMath>
                  </m:oMathPara>
                </a14:m>
                <a:endParaRPr lang="en-GB" sz="2400">
                  <a:solidFill>
                    <a:schemeClr val="accent1">
                      <a:lumMod val="50000"/>
                    </a:schemeClr>
                  </a:solidFill>
                </a:endParaRPr>
              </a:p>
            </p:txBody>
          </p:sp>
        </mc:Choice>
        <mc:Fallback xmlns="">
          <p:sp>
            <p:nvSpPr>
              <p:cNvPr id="71" name="TextBox 70">
                <a:extLst>
                  <a:ext uri="{FF2B5EF4-FFF2-40B4-BE49-F238E27FC236}">
                    <a16:creationId xmlns:a16="http://schemas.microsoft.com/office/drawing/2014/main" id="{A8B0B78F-759E-2EEE-F25F-6E6FBD976169}"/>
                  </a:ext>
                </a:extLst>
              </p:cNvPr>
              <p:cNvSpPr txBox="1">
                <a:spLocks noRot="1" noChangeAspect="1" noMove="1" noResize="1" noEditPoints="1" noAdjustHandles="1" noChangeArrowheads="1" noChangeShapeType="1" noTextEdit="1"/>
              </p:cNvSpPr>
              <p:nvPr/>
            </p:nvSpPr>
            <p:spPr>
              <a:xfrm>
                <a:off x="4232273" y="1870770"/>
                <a:ext cx="1117600" cy="461665"/>
              </a:xfrm>
              <a:prstGeom prst="rect">
                <a:avLst/>
              </a:prstGeom>
              <a:blipFill>
                <a:blip r:embed="rId4"/>
                <a:stretch>
                  <a:fillRect b="-19737"/>
                </a:stretch>
              </a:blipFill>
            </p:spPr>
            <p:txBody>
              <a:bodyPr/>
              <a:lstStyle/>
              <a:p>
                <a:r>
                  <a:rPr lang="en-GB">
                    <a:noFill/>
                  </a:rPr>
                  <a:t> </a:t>
                </a:r>
              </a:p>
            </p:txBody>
          </p:sp>
        </mc:Fallback>
      </mc:AlternateContent>
      <p:sp>
        <p:nvSpPr>
          <p:cNvPr id="72" name="Rectangle 27">
            <a:extLst>
              <a:ext uri="{FF2B5EF4-FFF2-40B4-BE49-F238E27FC236}">
                <a16:creationId xmlns:a16="http://schemas.microsoft.com/office/drawing/2014/main" id="{CAED1AE5-1A30-7B22-577D-E957BDAE585E}"/>
              </a:ext>
            </a:extLst>
          </p:cNvPr>
          <p:cNvSpPr>
            <a:spLocks noChangeArrowheads="1"/>
          </p:cNvSpPr>
          <p:nvPr/>
        </p:nvSpPr>
        <p:spPr bwMode="auto">
          <a:xfrm rot="16200000">
            <a:off x="564669" y="3184010"/>
            <a:ext cx="8624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P(T&gt;t)</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73" name="Line 19">
            <a:extLst>
              <a:ext uri="{FF2B5EF4-FFF2-40B4-BE49-F238E27FC236}">
                <a16:creationId xmlns:a16="http://schemas.microsoft.com/office/drawing/2014/main" id="{79A0C921-ECE9-FFA2-3518-DCC4379CA09B}"/>
              </a:ext>
            </a:extLst>
          </p:cNvPr>
          <p:cNvSpPr>
            <a:spLocks noChangeShapeType="1"/>
          </p:cNvSpPr>
          <p:nvPr/>
        </p:nvSpPr>
        <p:spPr bwMode="auto">
          <a:xfrm>
            <a:off x="1592262" y="4052233"/>
            <a:ext cx="3154399" cy="0"/>
          </a:xfrm>
          <a:prstGeom prst="line">
            <a:avLst/>
          </a:prstGeom>
          <a:noFill/>
          <a:ln w="38100" cap="flat">
            <a:solidFill>
              <a:srgbClr val="FF0000"/>
            </a:solidFill>
            <a:prstDash val="solid"/>
            <a:miter lim="800000"/>
            <a:headEnd type="non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4" name="Line 12">
            <a:extLst>
              <a:ext uri="{FF2B5EF4-FFF2-40B4-BE49-F238E27FC236}">
                <a16:creationId xmlns:a16="http://schemas.microsoft.com/office/drawing/2014/main" id="{8CA58A0E-9062-108C-982C-E64631AF4B49}"/>
              </a:ext>
            </a:extLst>
          </p:cNvPr>
          <p:cNvSpPr>
            <a:spLocks noChangeShapeType="1"/>
          </p:cNvSpPr>
          <p:nvPr/>
        </p:nvSpPr>
        <p:spPr bwMode="auto">
          <a:xfrm flipV="1">
            <a:off x="4758307" y="4065408"/>
            <a:ext cx="0" cy="1123605"/>
          </a:xfrm>
          <a:prstGeom prst="line">
            <a:avLst/>
          </a:prstGeom>
          <a:noFill/>
          <a:ln w="38100" cap="flat">
            <a:solidFill>
              <a:srgbClr val="FF0000"/>
            </a:solidFill>
            <a:prstDash val="solid"/>
            <a:miter lim="800000"/>
            <a:headEnd type="triangl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29123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73" grpId="0" animBg="1"/>
      <p:bldP spid="7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a:extLst>
              <a:ext uri="{FF2B5EF4-FFF2-40B4-BE49-F238E27FC236}">
                <a16:creationId xmlns:a16="http://schemas.microsoft.com/office/drawing/2014/main" id="{8DDB4777-1664-7DAB-032E-1237BB414522}"/>
              </a:ext>
            </a:extLst>
          </p:cNvPr>
          <p:cNvGrpSpPr/>
          <p:nvPr/>
        </p:nvGrpSpPr>
        <p:grpSpPr>
          <a:xfrm>
            <a:off x="1023572" y="1396622"/>
            <a:ext cx="9150348" cy="4573588"/>
            <a:chOff x="1063626" y="1396999"/>
            <a:chExt cx="9150348" cy="4573588"/>
          </a:xfrm>
        </p:grpSpPr>
        <p:sp>
          <p:nvSpPr>
            <p:cNvPr id="7" name="AutoShape 3">
              <a:extLst>
                <a:ext uri="{FF2B5EF4-FFF2-40B4-BE49-F238E27FC236}">
                  <a16:creationId xmlns:a16="http://schemas.microsoft.com/office/drawing/2014/main" id="{2C6D181A-AD8C-B046-FD69-EB896FDC220D}"/>
                </a:ext>
              </a:extLst>
            </p:cNvPr>
            <p:cNvSpPr>
              <a:spLocks noChangeAspect="1" noChangeArrowheads="1" noTextEdit="1"/>
            </p:cNvSpPr>
            <p:nvPr/>
          </p:nvSpPr>
          <p:spPr bwMode="auto">
            <a:xfrm>
              <a:off x="1979613" y="1396999"/>
              <a:ext cx="823277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 name="Rectangle 5">
              <a:extLst>
                <a:ext uri="{FF2B5EF4-FFF2-40B4-BE49-F238E27FC236}">
                  <a16:creationId xmlns:a16="http://schemas.microsoft.com/office/drawing/2014/main" id="{766E8BD5-AEDF-43BF-CF02-661691B20841}"/>
                </a:ext>
              </a:extLst>
            </p:cNvPr>
            <p:cNvSpPr>
              <a:spLocks noChangeArrowheads="1"/>
            </p:cNvSpPr>
            <p:nvPr/>
          </p:nvSpPr>
          <p:spPr bwMode="auto">
            <a:xfrm>
              <a:off x="1979613" y="1396999"/>
              <a:ext cx="8234361" cy="4573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9" name="Rectangle 6">
              <a:extLst>
                <a:ext uri="{FF2B5EF4-FFF2-40B4-BE49-F238E27FC236}">
                  <a16:creationId xmlns:a16="http://schemas.microsoft.com/office/drawing/2014/main" id="{93CE1371-9529-CBD9-8021-C6CB8588F1A9}"/>
                </a:ext>
              </a:extLst>
            </p:cNvPr>
            <p:cNvSpPr>
              <a:spLocks noChangeArrowheads="1"/>
            </p:cNvSpPr>
            <p:nvPr/>
          </p:nvSpPr>
          <p:spPr bwMode="auto">
            <a:xfrm>
              <a:off x="1981201" y="1398587"/>
              <a:ext cx="8231186" cy="4570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 name="Rectangle 7">
              <a:extLst>
                <a:ext uri="{FF2B5EF4-FFF2-40B4-BE49-F238E27FC236}">
                  <a16:creationId xmlns:a16="http://schemas.microsoft.com/office/drawing/2014/main" id="{26C99F42-FF73-AD3A-E643-7679CF6E9710}"/>
                </a:ext>
              </a:extLst>
            </p:cNvPr>
            <p:cNvSpPr>
              <a:spLocks noChangeArrowheads="1"/>
            </p:cNvSpPr>
            <p:nvPr/>
          </p:nvSpPr>
          <p:spPr bwMode="auto">
            <a:xfrm>
              <a:off x="1985963" y="1403349"/>
              <a:ext cx="8221661" cy="4560888"/>
            </a:xfrm>
            <a:prstGeom prst="rect">
              <a:avLst/>
            </a:prstGeom>
            <a:noFill/>
            <a:ln w="95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Rectangle 8">
              <a:extLst>
                <a:ext uri="{FF2B5EF4-FFF2-40B4-BE49-F238E27FC236}">
                  <a16:creationId xmlns:a16="http://schemas.microsoft.com/office/drawing/2014/main" id="{6B6A040D-A165-52ED-4033-ED37F02B632E}"/>
                </a:ext>
              </a:extLst>
            </p:cNvPr>
            <p:cNvSpPr>
              <a:spLocks noChangeArrowheads="1"/>
            </p:cNvSpPr>
            <p:nvPr/>
          </p:nvSpPr>
          <p:spPr bwMode="auto">
            <a:xfrm>
              <a:off x="2722563" y="1498599"/>
              <a:ext cx="7388223" cy="37671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 name="Rectangle 11">
              <a:extLst>
                <a:ext uri="{FF2B5EF4-FFF2-40B4-BE49-F238E27FC236}">
                  <a16:creationId xmlns:a16="http://schemas.microsoft.com/office/drawing/2014/main" id="{A16301B2-AE31-3CA4-6083-53585734BAE8}"/>
                </a:ext>
              </a:extLst>
            </p:cNvPr>
            <p:cNvSpPr>
              <a:spLocks noChangeArrowheads="1"/>
            </p:cNvSpPr>
            <p:nvPr/>
          </p:nvSpPr>
          <p:spPr bwMode="auto">
            <a:xfrm>
              <a:off x="2511426" y="4997449"/>
              <a:ext cx="171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0</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19" name="Rectangle 16">
              <a:extLst>
                <a:ext uri="{FF2B5EF4-FFF2-40B4-BE49-F238E27FC236}">
                  <a16:creationId xmlns:a16="http://schemas.microsoft.com/office/drawing/2014/main" id="{6183044D-E95A-79C6-C35E-327480167DEF}"/>
                </a:ext>
              </a:extLst>
            </p:cNvPr>
            <p:cNvSpPr>
              <a:spLocks noChangeArrowheads="1"/>
            </p:cNvSpPr>
            <p:nvPr/>
          </p:nvSpPr>
          <p:spPr bwMode="auto">
            <a:xfrm>
              <a:off x="2511426" y="1431924"/>
              <a:ext cx="171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1</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0" name="Line 17">
              <a:extLst>
                <a:ext uri="{FF2B5EF4-FFF2-40B4-BE49-F238E27FC236}">
                  <a16:creationId xmlns:a16="http://schemas.microsoft.com/office/drawing/2014/main" id="{F5B48C44-FE63-B2C7-79E1-9A32C48CDFC3}"/>
                </a:ext>
              </a:extLst>
            </p:cNvPr>
            <p:cNvSpPr>
              <a:spLocks noChangeShapeType="1"/>
            </p:cNvSpPr>
            <p:nvPr/>
          </p:nvSpPr>
          <p:spPr bwMode="auto">
            <a:xfrm flipV="1">
              <a:off x="2722563" y="1600199"/>
              <a:ext cx="0" cy="3563938"/>
            </a:xfrm>
            <a:prstGeom prst="line">
              <a:avLst/>
            </a:prstGeom>
            <a:noFill/>
            <a:ln w="6350" cap="flat">
              <a:solidFill>
                <a:srgbClr val="C0C0C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Rectangle 18">
              <a:extLst>
                <a:ext uri="{FF2B5EF4-FFF2-40B4-BE49-F238E27FC236}">
                  <a16:creationId xmlns:a16="http://schemas.microsoft.com/office/drawing/2014/main" id="{2E4E836C-F9EF-9F6C-947D-C52C6E86AB91}"/>
                </a:ext>
              </a:extLst>
            </p:cNvPr>
            <p:cNvSpPr>
              <a:spLocks noChangeArrowheads="1"/>
            </p:cNvSpPr>
            <p:nvPr/>
          </p:nvSpPr>
          <p:spPr bwMode="auto">
            <a:xfrm rot="16200000">
              <a:off x="817563" y="3384549"/>
              <a:ext cx="8620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P(T&gt;t)</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7" name="Rectangle 24">
              <a:extLst>
                <a:ext uri="{FF2B5EF4-FFF2-40B4-BE49-F238E27FC236}">
                  <a16:creationId xmlns:a16="http://schemas.microsoft.com/office/drawing/2014/main" id="{B9780A0B-84AD-8B35-7EBA-F0C645CFA775}"/>
                </a:ext>
              </a:extLst>
            </p:cNvPr>
            <p:cNvSpPr>
              <a:spLocks noChangeArrowheads="1"/>
            </p:cNvSpPr>
            <p:nvPr/>
          </p:nvSpPr>
          <p:spPr bwMode="auto">
            <a:xfrm>
              <a:off x="2760663" y="5299074"/>
              <a:ext cx="1715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0</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33" name="Rectangle 30">
              <a:extLst>
                <a:ext uri="{FF2B5EF4-FFF2-40B4-BE49-F238E27FC236}">
                  <a16:creationId xmlns:a16="http://schemas.microsoft.com/office/drawing/2014/main" id="{52AE9D27-9C1D-2A04-04E9-82CFCE14B052}"/>
                </a:ext>
              </a:extLst>
            </p:cNvPr>
            <p:cNvSpPr>
              <a:spLocks noChangeArrowheads="1"/>
            </p:cNvSpPr>
            <p:nvPr/>
          </p:nvSpPr>
          <p:spPr bwMode="auto">
            <a:xfrm>
              <a:off x="8930454" y="5592762"/>
              <a:ext cx="752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Arial" panose="020B0604020202020204" pitchFamily="34" charset="0"/>
                </a:rPr>
                <a:t>time t</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12" name="Freeform 9">
              <a:extLst>
                <a:ext uri="{FF2B5EF4-FFF2-40B4-BE49-F238E27FC236}">
                  <a16:creationId xmlns:a16="http://schemas.microsoft.com/office/drawing/2014/main" id="{5B01D9C1-E750-2AF4-E376-AFE6856DA8D7}"/>
                </a:ext>
              </a:extLst>
            </p:cNvPr>
            <p:cNvSpPr>
              <a:spLocks/>
            </p:cNvSpPr>
            <p:nvPr/>
          </p:nvSpPr>
          <p:spPr bwMode="auto">
            <a:xfrm>
              <a:off x="2853398" y="1600199"/>
              <a:ext cx="7137398" cy="3562350"/>
            </a:xfrm>
            <a:custGeom>
              <a:avLst/>
              <a:gdLst>
                <a:gd name="T0" fmla="*/ 3855 w 4496"/>
                <a:gd name="T1" fmla="*/ 2210 h 2244"/>
                <a:gd name="T2" fmla="*/ 3649 w 4496"/>
                <a:gd name="T3" fmla="*/ 2174 h 2244"/>
                <a:gd name="T4" fmla="*/ 3514 w 4496"/>
                <a:gd name="T5" fmla="*/ 2138 h 2244"/>
                <a:gd name="T6" fmla="*/ 3411 w 4496"/>
                <a:gd name="T7" fmla="*/ 2102 h 2244"/>
                <a:gd name="T8" fmla="*/ 3325 w 4496"/>
                <a:gd name="T9" fmla="*/ 2066 h 2244"/>
                <a:gd name="T10" fmla="*/ 3251 w 4496"/>
                <a:gd name="T11" fmla="*/ 2030 h 2244"/>
                <a:gd name="T12" fmla="*/ 3185 w 4496"/>
                <a:gd name="T13" fmla="*/ 1994 h 2244"/>
                <a:gd name="T14" fmla="*/ 3126 w 4496"/>
                <a:gd name="T15" fmla="*/ 1958 h 2244"/>
                <a:gd name="T16" fmla="*/ 3071 w 4496"/>
                <a:gd name="T17" fmla="*/ 1922 h 2244"/>
                <a:gd name="T18" fmla="*/ 3020 w 4496"/>
                <a:gd name="T19" fmla="*/ 1886 h 2244"/>
                <a:gd name="T20" fmla="*/ 2972 w 4496"/>
                <a:gd name="T21" fmla="*/ 1850 h 2244"/>
                <a:gd name="T22" fmla="*/ 2927 w 4496"/>
                <a:gd name="T23" fmla="*/ 1815 h 2244"/>
                <a:gd name="T24" fmla="*/ 2883 w 4496"/>
                <a:gd name="T25" fmla="*/ 1779 h 2244"/>
                <a:gd name="T26" fmla="*/ 2842 w 4496"/>
                <a:gd name="T27" fmla="*/ 1743 h 2244"/>
                <a:gd name="T28" fmla="*/ 2802 w 4496"/>
                <a:gd name="T29" fmla="*/ 1707 h 2244"/>
                <a:gd name="T30" fmla="*/ 2763 w 4496"/>
                <a:gd name="T31" fmla="*/ 1671 h 2244"/>
                <a:gd name="T32" fmla="*/ 2726 w 4496"/>
                <a:gd name="T33" fmla="*/ 1635 h 2244"/>
                <a:gd name="T34" fmla="*/ 2689 w 4496"/>
                <a:gd name="T35" fmla="*/ 1599 h 2244"/>
                <a:gd name="T36" fmla="*/ 2654 w 4496"/>
                <a:gd name="T37" fmla="*/ 1563 h 2244"/>
                <a:gd name="T38" fmla="*/ 2619 w 4496"/>
                <a:gd name="T39" fmla="*/ 1527 h 2244"/>
                <a:gd name="T40" fmla="*/ 2585 w 4496"/>
                <a:gd name="T41" fmla="*/ 1491 h 2244"/>
                <a:gd name="T42" fmla="*/ 2551 w 4496"/>
                <a:gd name="T43" fmla="*/ 1455 h 2244"/>
                <a:gd name="T44" fmla="*/ 2518 w 4496"/>
                <a:gd name="T45" fmla="*/ 1419 h 2244"/>
                <a:gd name="T46" fmla="*/ 2485 w 4496"/>
                <a:gd name="T47" fmla="*/ 1383 h 2244"/>
                <a:gd name="T48" fmla="*/ 2453 w 4496"/>
                <a:gd name="T49" fmla="*/ 1347 h 2244"/>
                <a:gd name="T50" fmla="*/ 2421 w 4496"/>
                <a:gd name="T51" fmla="*/ 1311 h 2244"/>
                <a:gd name="T52" fmla="*/ 2389 w 4496"/>
                <a:gd name="T53" fmla="*/ 1276 h 2244"/>
                <a:gd name="T54" fmla="*/ 2358 w 4496"/>
                <a:gd name="T55" fmla="*/ 1240 h 2244"/>
                <a:gd name="T56" fmla="*/ 2326 w 4496"/>
                <a:gd name="T57" fmla="*/ 1204 h 2244"/>
                <a:gd name="T58" fmla="*/ 2295 w 4496"/>
                <a:gd name="T59" fmla="*/ 1168 h 2244"/>
                <a:gd name="T60" fmla="*/ 2264 w 4496"/>
                <a:gd name="T61" fmla="*/ 1132 h 2244"/>
                <a:gd name="T62" fmla="*/ 2233 w 4496"/>
                <a:gd name="T63" fmla="*/ 1096 h 2244"/>
                <a:gd name="T64" fmla="*/ 2201 w 4496"/>
                <a:gd name="T65" fmla="*/ 1060 h 2244"/>
                <a:gd name="T66" fmla="*/ 2170 w 4496"/>
                <a:gd name="T67" fmla="*/ 1024 h 2244"/>
                <a:gd name="T68" fmla="*/ 2138 w 4496"/>
                <a:gd name="T69" fmla="*/ 988 h 2244"/>
                <a:gd name="T70" fmla="*/ 2107 w 4496"/>
                <a:gd name="T71" fmla="*/ 952 h 2244"/>
                <a:gd name="T72" fmla="*/ 2075 w 4496"/>
                <a:gd name="T73" fmla="*/ 916 h 2244"/>
                <a:gd name="T74" fmla="*/ 2042 w 4496"/>
                <a:gd name="T75" fmla="*/ 880 h 2244"/>
                <a:gd name="T76" fmla="*/ 2010 w 4496"/>
                <a:gd name="T77" fmla="*/ 844 h 2244"/>
                <a:gd name="T78" fmla="*/ 1977 w 4496"/>
                <a:gd name="T79" fmla="*/ 808 h 2244"/>
                <a:gd name="T80" fmla="*/ 1943 w 4496"/>
                <a:gd name="T81" fmla="*/ 772 h 2244"/>
                <a:gd name="T82" fmla="*/ 1909 w 4496"/>
                <a:gd name="T83" fmla="*/ 737 h 2244"/>
                <a:gd name="T84" fmla="*/ 1875 w 4496"/>
                <a:gd name="T85" fmla="*/ 701 h 2244"/>
                <a:gd name="T86" fmla="*/ 1839 w 4496"/>
                <a:gd name="T87" fmla="*/ 665 h 2244"/>
                <a:gd name="T88" fmla="*/ 1803 w 4496"/>
                <a:gd name="T89" fmla="*/ 629 h 2244"/>
                <a:gd name="T90" fmla="*/ 1766 w 4496"/>
                <a:gd name="T91" fmla="*/ 593 h 2244"/>
                <a:gd name="T92" fmla="*/ 1728 w 4496"/>
                <a:gd name="T93" fmla="*/ 557 h 2244"/>
                <a:gd name="T94" fmla="*/ 1689 w 4496"/>
                <a:gd name="T95" fmla="*/ 521 h 2244"/>
                <a:gd name="T96" fmla="*/ 1648 w 4496"/>
                <a:gd name="T97" fmla="*/ 485 h 2244"/>
                <a:gd name="T98" fmla="*/ 1606 w 4496"/>
                <a:gd name="T99" fmla="*/ 449 h 2244"/>
                <a:gd name="T100" fmla="*/ 1562 w 4496"/>
                <a:gd name="T101" fmla="*/ 413 h 2244"/>
                <a:gd name="T102" fmla="*/ 1515 w 4496"/>
                <a:gd name="T103" fmla="*/ 377 h 2244"/>
                <a:gd name="T104" fmla="*/ 1466 w 4496"/>
                <a:gd name="T105" fmla="*/ 341 h 2244"/>
                <a:gd name="T106" fmla="*/ 1414 w 4496"/>
                <a:gd name="T107" fmla="*/ 305 h 2244"/>
                <a:gd name="T108" fmla="*/ 1359 w 4496"/>
                <a:gd name="T109" fmla="*/ 269 h 2244"/>
                <a:gd name="T110" fmla="*/ 1298 w 4496"/>
                <a:gd name="T111" fmla="*/ 233 h 2244"/>
                <a:gd name="T112" fmla="*/ 1232 w 4496"/>
                <a:gd name="T113" fmla="*/ 198 h 2244"/>
                <a:gd name="T114" fmla="*/ 1157 w 4496"/>
                <a:gd name="T115" fmla="*/ 162 h 2244"/>
                <a:gd name="T116" fmla="*/ 1070 w 4496"/>
                <a:gd name="T117" fmla="*/ 126 h 2244"/>
                <a:gd name="T118" fmla="*/ 965 w 4496"/>
                <a:gd name="T119" fmla="*/ 90 h 2244"/>
                <a:gd name="T120" fmla="*/ 825 w 4496"/>
                <a:gd name="T121" fmla="*/ 54 h 2244"/>
                <a:gd name="T122" fmla="*/ 592 w 4496"/>
                <a:gd name="T123" fmla="*/ 18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96" h="2244">
                  <a:moveTo>
                    <a:pt x="4496" y="2244"/>
                  </a:moveTo>
                  <a:lnTo>
                    <a:pt x="4356" y="2241"/>
                  </a:lnTo>
                  <a:lnTo>
                    <a:pt x="4269" y="2239"/>
                  </a:lnTo>
                  <a:lnTo>
                    <a:pt x="4204" y="2237"/>
                  </a:lnTo>
                  <a:lnTo>
                    <a:pt x="4153" y="2234"/>
                  </a:lnTo>
                  <a:lnTo>
                    <a:pt x="4109" y="2232"/>
                  </a:lnTo>
                  <a:lnTo>
                    <a:pt x="4072" y="2230"/>
                  </a:lnTo>
                  <a:lnTo>
                    <a:pt x="4039" y="2228"/>
                  </a:lnTo>
                  <a:lnTo>
                    <a:pt x="4009" y="2226"/>
                  </a:lnTo>
                  <a:lnTo>
                    <a:pt x="3982" y="2223"/>
                  </a:lnTo>
                  <a:lnTo>
                    <a:pt x="3957" y="2221"/>
                  </a:lnTo>
                  <a:lnTo>
                    <a:pt x="3934" y="2219"/>
                  </a:lnTo>
                  <a:lnTo>
                    <a:pt x="3912" y="2216"/>
                  </a:lnTo>
                  <a:lnTo>
                    <a:pt x="3892" y="2214"/>
                  </a:lnTo>
                  <a:lnTo>
                    <a:pt x="3873" y="2212"/>
                  </a:lnTo>
                  <a:lnTo>
                    <a:pt x="3855" y="2210"/>
                  </a:lnTo>
                  <a:lnTo>
                    <a:pt x="3838" y="2208"/>
                  </a:lnTo>
                  <a:lnTo>
                    <a:pt x="3822" y="2205"/>
                  </a:lnTo>
                  <a:lnTo>
                    <a:pt x="3806" y="2203"/>
                  </a:lnTo>
                  <a:lnTo>
                    <a:pt x="3791" y="2201"/>
                  </a:lnTo>
                  <a:lnTo>
                    <a:pt x="3777" y="2199"/>
                  </a:lnTo>
                  <a:lnTo>
                    <a:pt x="3764" y="2196"/>
                  </a:lnTo>
                  <a:lnTo>
                    <a:pt x="3750" y="2194"/>
                  </a:lnTo>
                  <a:lnTo>
                    <a:pt x="3738" y="2192"/>
                  </a:lnTo>
                  <a:lnTo>
                    <a:pt x="3725" y="2190"/>
                  </a:lnTo>
                  <a:lnTo>
                    <a:pt x="3713" y="2187"/>
                  </a:lnTo>
                  <a:lnTo>
                    <a:pt x="3702" y="2185"/>
                  </a:lnTo>
                  <a:lnTo>
                    <a:pt x="3690" y="2183"/>
                  </a:lnTo>
                  <a:lnTo>
                    <a:pt x="3680" y="2181"/>
                  </a:lnTo>
                  <a:lnTo>
                    <a:pt x="3669" y="2178"/>
                  </a:lnTo>
                  <a:lnTo>
                    <a:pt x="3659" y="2176"/>
                  </a:lnTo>
                  <a:lnTo>
                    <a:pt x="3649" y="2174"/>
                  </a:lnTo>
                  <a:lnTo>
                    <a:pt x="3639" y="2172"/>
                  </a:lnTo>
                  <a:lnTo>
                    <a:pt x="3629" y="2169"/>
                  </a:lnTo>
                  <a:lnTo>
                    <a:pt x="3620" y="2167"/>
                  </a:lnTo>
                  <a:lnTo>
                    <a:pt x="3611" y="2165"/>
                  </a:lnTo>
                  <a:lnTo>
                    <a:pt x="3602" y="2163"/>
                  </a:lnTo>
                  <a:lnTo>
                    <a:pt x="3593" y="2160"/>
                  </a:lnTo>
                  <a:lnTo>
                    <a:pt x="3584" y="2158"/>
                  </a:lnTo>
                  <a:lnTo>
                    <a:pt x="3576" y="2156"/>
                  </a:lnTo>
                  <a:lnTo>
                    <a:pt x="3568" y="2154"/>
                  </a:lnTo>
                  <a:lnTo>
                    <a:pt x="3560" y="2151"/>
                  </a:lnTo>
                  <a:lnTo>
                    <a:pt x="3552" y="2149"/>
                  </a:lnTo>
                  <a:lnTo>
                    <a:pt x="3544" y="2147"/>
                  </a:lnTo>
                  <a:lnTo>
                    <a:pt x="3536" y="2145"/>
                  </a:lnTo>
                  <a:lnTo>
                    <a:pt x="3529" y="2142"/>
                  </a:lnTo>
                  <a:lnTo>
                    <a:pt x="3521" y="2140"/>
                  </a:lnTo>
                  <a:lnTo>
                    <a:pt x="3514" y="2138"/>
                  </a:lnTo>
                  <a:lnTo>
                    <a:pt x="3507" y="2136"/>
                  </a:lnTo>
                  <a:lnTo>
                    <a:pt x="3500" y="2133"/>
                  </a:lnTo>
                  <a:lnTo>
                    <a:pt x="3493" y="2131"/>
                  </a:lnTo>
                  <a:lnTo>
                    <a:pt x="3486" y="2129"/>
                  </a:lnTo>
                  <a:lnTo>
                    <a:pt x="3479" y="2127"/>
                  </a:lnTo>
                  <a:lnTo>
                    <a:pt x="3473" y="2124"/>
                  </a:lnTo>
                  <a:lnTo>
                    <a:pt x="3466" y="2122"/>
                  </a:lnTo>
                  <a:lnTo>
                    <a:pt x="3459" y="2120"/>
                  </a:lnTo>
                  <a:lnTo>
                    <a:pt x="3453" y="2118"/>
                  </a:lnTo>
                  <a:lnTo>
                    <a:pt x="3447" y="2115"/>
                  </a:lnTo>
                  <a:lnTo>
                    <a:pt x="3441" y="2113"/>
                  </a:lnTo>
                  <a:lnTo>
                    <a:pt x="3434" y="2111"/>
                  </a:lnTo>
                  <a:lnTo>
                    <a:pt x="3428" y="2109"/>
                  </a:lnTo>
                  <a:lnTo>
                    <a:pt x="3422" y="2106"/>
                  </a:lnTo>
                  <a:lnTo>
                    <a:pt x="3416" y="2104"/>
                  </a:lnTo>
                  <a:lnTo>
                    <a:pt x="3411" y="2102"/>
                  </a:lnTo>
                  <a:lnTo>
                    <a:pt x="3405" y="2100"/>
                  </a:lnTo>
                  <a:lnTo>
                    <a:pt x="3399" y="2098"/>
                  </a:lnTo>
                  <a:lnTo>
                    <a:pt x="3394" y="2095"/>
                  </a:lnTo>
                  <a:lnTo>
                    <a:pt x="3388" y="2093"/>
                  </a:lnTo>
                  <a:lnTo>
                    <a:pt x="3382" y="2091"/>
                  </a:lnTo>
                  <a:lnTo>
                    <a:pt x="3377" y="2088"/>
                  </a:lnTo>
                  <a:lnTo>
                    <a:pt x="3371" y="2086"/>
                  </a:lnTo>
                  <a:lnTo>
                    <a:pt x="3366" y="2084"/>
                  </a:lnTo>
                  <a:lnTo>
                    <a:pt x="3361" y="2082"/>
                  </a:lnTo>
                  <a:lnTo>
                    <a:pt x="3356" y="2080"/>
                  </a:lnTo>
                  <a:lnTo>
                    <a:pt x="3350" y="2077"/>
                  </a:lnTo>
                  <a:lnTo>
                    <a:pt x="3345" y="2075"/>
                  </a:lnTo>
                  <a:lnTo>
                    <a:pt x="3340" y="2073"/>
                  </a:lnTo>
                  <a:lnTo>
                    <a:pt x="3335" y="2070"/>
                  </a:lnTo>
                  <a:lnTo>
                    <a:pt x="3330" y="2068"/>
                  </a:lnTo>
                  <a:lnTo>
                    <a:pt x="3325" y="2066"/>
                  </a:lnTo>
                  <a:lnTo>
                    <a:pt x="3320" y="2064"/>
                  </a:lnTo>
                  <a:lnTo>
                    <a:pt x="3315" y="2062"/>
                  </a:lnTo>
                  <a:lnTo>
                    <a:pt x="3310" y="2059"/>
                  </a:lnTo>
                  <a:lnTo>
                    <a:pt x="3306" y="2057"/>
                  </a:lnTo>
                  <a:lnTo>
                    <a:pt x="3301" y="2055"/>
                  </a:lnTo>
                  <a:lnTo>
                    <a:pt x="3296" y="2052"/>
                  </a:lnTo>
                  <a:lnTo>
                    <a:pt x="3292" y="2050"/>
                  </a:lnTo>
                  <a:lnTo>
                    <a:pt x="3287" y="2048"/>
                  </a:lnTo>
                  <a:lnTo>
                    <a:pt x="3282" y="2046"/>
                  </a:lnTo>
                  <a:lnTo>
                    <a:pt x="3278" y="2044"/>
                  </a:lnTo>
                  <a:lnTo>
                    <a:pt x="3273" y="2041"/>
                  </a:lnTo>
                  <a:lnTo>
                    <a:pt x="3269" y="2039"/>
                  </a:lnTo>
                  <a:lnTo>
                    <a:pt x="3264" y="2037"/>
                  </a:lnTo>
                  <a:lnTo>
                    <a:pt x="3260" y="2034"/>
                  </a:lnTo>
                  <a:lnTo>
                    <a:pt x="3256" y="2032"/>
                  </a:lnTo>
                  <a:lnTo>
                    <a:pt x="3251" y="2030"/>
                  </a:lnTo>
                  <a:lnTo>
                    <a:pt x="3247" y="2028"/>
                  </a:lnTo>
                  <a:lnTo>
                    <a:pt x="3243" y="2026"/>
                  </a:lnTo>
                  <a:lnTo>
                    <a:pt x="3238" y="2023"/>
                  </a:lnTo>
                  <a:lnTo>
                    <a:pt x="3234" y="2021"/>
                  </a:lnTo>
                  <a:lnTo>
                    <a:pt x="3230" y="2019"/>
                  </a:lnTo>
                  <a:lnTo>
                    <a:pt x="3226" y="2017"/>
                  </a:lnTo>
                  <a:lnTo>
                    <a:pt x="3222" y="2014"/>
                  </a:lnTo>
                  <a:lnTo>
                    <a:pt x="3218" y="2012"/>
                  </a:lnTo>
                  <a:lnTo>
                    <a:pt x="3213" y="2010"/>
                  </a:lnTo>
                  <a:lnTo>
                    <a:pt x="3209" y="2008"/>
                  </a:lnTo>
                  <a:lnTo>
                    <a:pt x="3205" y="2005"/>
                  </a:lnTo>
                  <a:lnTo>
                    <a:pt x="3201" y="2003"/>
                  </a:lnTo>
                  <a:lnTo>
                    <a:pt x="3197" y="2001"/>
                  </a:lnTo>
                  <a:lnTo>
                    <a:pt x="3193" y="1999"/>
                  </a:lnTo>
                  <a:lnTo>
                    <a:pt x="3189" y="1997"/>
                  </a:lnTo>
                  <a:lnTo>
                    <a:pt x="3185" y="1994"/>
                  </a:lnTo>
                  <a:lnTo>
                    <a:pt x="3182" y="1992"/>
                  </a:lnTo>
                  <a:lnTo>
                    <a:pt x="3178" y="1990"/>
                  </a:lnTo>
                  <a:lnTo>
                    <a:pt x="3174" y="1987"/>
                  </a:lnTo>
                  <a:lnTo>
                    <a:pt x="3170" y="1985"/>
                  </a:lnTo>
                  <a:lnTo>
                    <a:pt x="3166" y="1983"/>
                  </a:lnTo>
                  <a:lnTo>
                    <a:pt x="3163" y="1981"/>
                  </a:lnTo>
                  <a:lnTo>
                    <a:pt x="3159" y="1979"/>
                  </a:lnTo>
                  <a:lnTo>
                    <a:pt x="3155" y="1976"/>
                  </a:lnTo>
                  <a:lnTo>
                    <a:pt x="3151" y="1974"/>
                  </a:lnTo>
                  <a:lnTo>
                    <a:pt x="3148" y="1972"/>
                  </a:lnTo>
                  <a:lnTo>
                    <a:pt x="3144" y="1969"/>
                  </a:lnTo>
                  <a:lnTo>
                    <a:pt x="3140" y="1967"/>
                  </a:lnTo>
                  <a:lnTo>
                    <a:pt x="3137" y="1965"/>
                  </a:lnTo>
                  <a:lnTo>
                    <a:pt x="3133" y="1963"/>
                  </a:lnTo>
                  <a:lnTo>
                    <a:pt x="3129" y="1961"/>
                  </a:lnTo>
                  <a:lnTo>
                    <a:pt x="3126" y="1958"/>
                  </a:lnTo>
                  <a:lnTo>
                    <a:pt x="3122" y="1956"/>
                  </a:lnTo>
                  <a:lnTo>
                    <a:pt x="3119" y="1954"/>
                  </a:lnTo>
                  <a:lnTo>
                    <a:pt x="3115" y="1951"/>
                  </a:lnTo>
                  <a:lnTo>
                    <a:pt x="3112" y="1949"/>
                  </a:lnTo>
                  <a:lnTo>
                    <a:pt x="3108" y="1947"/>
                  </a:lnTo>
                  <a:lnTo>
                    <a:pt x="3105" y="1945"/>
                  </a:lnTo>
                  <a:lnTo>
                    <a:pt x="3101" y="1942"/>
                  </a:lnTo>
                  <a:lnTo>
                    <a:pt x="3098" y="1940"/>
                  </a:lnTo>
                  <a:lnTo>
                    <a:pt x="3095" y="1938"/>
                  </a:lnTo>
                  <a:lnTo>
                    <a:pt x="3091" y="1936"/>
                  </a:lnTo>
                  <a:lnTo>
                    <a:pt x="3088" y="1933"/>
                  </a:lnTo>
                  <a:lnTo>
                    <a:pt x="3084" y="1931"/>
                  </a:lnTo>
                  <a:lnTo>
                    <a:pt x="3081" y="1929"/>
                  </a:lnTo>
                  <a:lnTo>
                    <a:pt x="3078" y="1927"/>
                  </a:lnTo>
                  <a:lnTo>
                    <a:pt x="3074" y="1924"/>
                  </a:lnTo>
                  <a:lnTo>
                    <a:pt x="3071" y="1922"/>
                  </a:lnTo>
                  <a:lnTo>
                    <a:pt x="3068" y="1920"/>
                  </a:lnTo>
                  <a:lnTo>
                    <a:pt x="3065" y="1918"/>
                  </a:lnTo>
                  <a:lnTo>
                    <a:pt x="3061" y="1916"/>
                  </a:lnTo>
                  <a:lnTo>
                    <a:pt x="3058" y="1913"/>
                  </a:lnTo>
                  <a:lnTo>
                    <a:pt x="3055" y="1911"/>
                  </a:lnTo>
                  <a:lnTo>
                    <a:pt x="3051" y="1909"/>
                  </a:lnTo>
                  <a:lnTo>
                    <a:pt x="3048" y="1906"/>
                  </a:lnTo>
                  <a:lnTo>
                    <a:pt x="3045" y="1904"/>
                  </a:lnTo>
                  <a:lnTo>
                    <a:pt x="3042" y="1902"/>
                  </a:lnTo>
                  <a:lnTo>
                    <a:pt x="3039" y="1900"/>
                  </a:lnTo>
                  <a:lnTo>
                    <a:pt x="3036" y="1898"/>
                  </a:lnTo>
                  <a:lnTo>
                    <a:pt x="3032" y="1895"/>
                  </a:lnTo>
                  <a:lnTo>
                    <a:pt x="3029" y="1893"/>
                  </a:lnTo>
                  <a:lnTo>
                    <a:pt x="3026" y="1891"/>
                  </a:lnTo>
                  <a:lnTo>
                    <a:pt x="3023" y="1889"/>
                  </a:lnTo>
                  <a:lnTo>
                    <a:pt x="3020" y="1886"/>
                  </a:lnTo>
                  <a:lnTo>
                    <a:pt x="3017" y="1884"/>
                  </a:lnTo>
                  <a:lnTo>
                    <a:pt x="3014" y="1882"/>
                  </a:lnTo>
                  <a:lnTo>
                    <a:pt x="3011" y="1880"/>
                  </a:lnTo>
                  <a:lnTo>
                    <a:pt x="3008" y="1877"/>
                  </a:lnTo>
                  <a:lnTo>
                    <a:pt x="3005" y="1875"/>
                  </a:lnTo>
                  <a:lnTo>
                    <a:pt x="3002" y="1873"/>
                  </a:lnTo>
                  <a:lnTo>
                    <a:pt x="2999" y="1871"/>
                  </a:lnTo>
                  <a:lnTo>
                    <a:pt x="2996" y="1868"/>
                  </a:lnTo>
                  <a:lnTo>
                    <a:pt x="2993" y="1866"/>
                  </a:lnTo>
                  <a:lnTo>
                    <a:pt x="2990" y="1864"/>
                  </a:lnTo>
                  <a:lnTo>
                    <a:pt x="2987" y="1862"/>
                  </a:lnTo>
                  <a:lnTo>
                    <a:pt x="2984" y="1859"/>
                  </a:lnTo>
                  <a:lnTo>
                    <a:pt x="2981" y="1857"/>
                  </a:lnTo>
                  <a:lnTo>
                    <a:pt x="2978" y="1855"/>
                  </a:lnTo>
                  <a:lnTo>
                    <a:pt x="2975" y="1853"/>
                  </a:lnTo>
                  <a:lnTo>
                    <a:pt x="2972" y="1850"/>
                  </a:lnTo>
                  <a:lnTo>
                    <a:pt x="2969" y="1848"/>
                  </a:lnTo>
                  <a:lnTo>
                    <a:pt x="2966" y="1846"/>
                  </a:lnTo>
                  <a:lnTo>
                    <a:pt x="2963" y="1844"/>
                  </a:lnTo>
                  <a:lnTo>
                    <a:pt x="2960" y="1841"/>
                  </a:lnTo>
                  <a:lnTo>
                    <a:pt x="2958" y="1839"/>
                  </a:lnTo>
                  <a:lnTo>
                    <a:pt x="2955" y="1837"/>
                  </a:lnTo>
                  <a:lnTo>
                    <a:pt x="2952" y="1835"/>
                  </a:lnTo>
                  <a:lnTo>
                    <a:pt x="2949" y="1833"/>
                  </a:lnTo>
                  <a:lnTo>
                    <a:pt x="2946" y="1830"/>
                  </a:lnTo>
                  <a:lnTo>
                    <a:pt x="2943" y="1828"/>
                  </a:lnTo>
                  <a:lnTo>
                    <a:pt x="2940" y="1826"/>
                  </a:lnTo>
                  <a:lnTo>
                    <a:pt x="2938" y="1823"/>
                  </a:lnTo>
                  <a:lnTo>
                    <a:pt x="2935" y="1821"/>
                  </a:lnTo>
                  <a:lnTo>
                    <a:pt x="2932" y="1819"/>
                  </a:lnTo>
                  <a:lnTo>
                    <a:pt x="2929" y="1817"/>
                  </a:lnTo>
                  <a:lnTo>
                    <a:pt x="2927" y="1815"/>
                  </a:lnTo>
                  <a:lnTo>
                    <a:pt x="2924" y="1812"/>
                  </a:lnTo>
                  <a:lnTo>
                    <a:pt x="2921" y="1810"/>
                  </a:lnTo>
                  <a:lnTo>
                    <a:pt x="2918" y="1808"/>
                  </a:lnTo>
                  <a:lnTo>
                    <a:pt x="2915" y="1806"/>
                  </a:lnTo>
                  <a:lnTo>
                    <a:pt x="2913" y="1803"/>
                  </a:lnTo>
                  <a:lnTo>
                    <a:pt x="2910" y="1801"/>
                  </a:lnTo>
                  <a:lnTo>
                    <a:pt x="2907" y="1799"/>
                  </a:lnTo>
                  <a:lnTo>
                    <a:pt x="2905" y="1797"/>
                  </a:lnTo>
                  <a:lnTo>
                    <a:pt x="2902" y="1794"/>
                  </a:lnTo>
                  <a:lnTo>
                    <a:pt x="2899" y="1792"/>
                  </a:lnTo>
                  <a:lnTo>
                    <a:pt x="2897" y="1790"/>
                  </a:lnTo>
                  <a:lnTo>
                    <a:pt x="2894" y="1788"/>
                  </a:lnTo>
                  <a:lnTo>
                    <a:pt x="2891" y="1785"/>
                  </a:lnTo>
                  <a:lnTo>
                    <a:pt x="2888" y="1783"/>
                  </a:lnTo>
                  <a:lnTo>
                    <a:pt x="2886" y="1781"/>
                  </a:lnTo>
                  <a:lnTo>
                    <a:pt x="2883" y="1779"/>
                  </a:lnTo>
                  <a:lnTo>
                    <a:pt x="2880" y="1776"/>
                  </a:lnTo>
                  <a:lnTo>
                    <a:pt x="2878" y="1774"/>
                  </a:lnTo>
                  <a:lnTo>
                    <a:pt x="2875" y="1772"/>
                  </a:lnTo>
                  <a:lnTo>
                    <a:pt x="2873" y="1770"/>
                  </a:lnTo>
                  <a:lnTo>
                    <a:pt x="2870" y="1767"/>
                  </a:lnTo>
                  <a:lnTo>
                    <a:pt x="2867" y="1765"/>
                  </a:lnTo>
                  <a:lnTo>
                    <a:pt x="2865" y="1763"/>
                  </a:lnTo>
                  <a:lnTo>
                    <a:pt x="2862" y="1761"/>
                  </a:lnTo>
                  <a:lnTo>
                    <a:pt x="2860" y="1758"/>
                  </a:lnTo>
                  <a:lnTo>
                    <a:pt x="2857" y="1756"/>
                  </a:lnTo>
                  <a:lnTo>
                    <a:pt x="2855" y="1754"/>
                  </a:lnTo>
                  <a:lnTo>
                    <a:pt x="2852" y="1752"/>
                  </a:lnTo>
                  <a:lnTo>
                    <a:pt x="2849" y="1749"/>
                  </a:lnTo>
                  <a:lnTo>
                    <a:pt x="2847" y="1747"/>
                  </a:lnTo>
                  <a:lnTo>
                    <a:pt x="2844" y="1745"/>
                  </a:lnTo>
                  <a:lnTo>
                    <a:pt x="2842" y="1743"/>
                  </a:lnTo>
                  <a:lnTo>
                    <a:pt x="2839" y="1740"/>
                  </a:lnTo>
                  <a:lnTo>
                    <a:pt x="2836" y="1738"/>
                  </a:lnTo>
                  <a:lnTo>
                    <a:pt x="2834" y="1736"/>
                  </a:lnTo>
                  <a:lnTo>
                    <a:pt x="2832" y="1734"/>
                  </a:lnTo>
                  <a:lnTo>
                    <a:pt x="2829" y="1731"/>
                  </a:lnTo>
                  <a:lnTo>
                    <a:pt x="2827" y="1729"/>
                  </a:lnTo>
                  <a:lnTo>
                    <a:pt x="2824" y="1727"/>
                  </a:lnTo>
                  <a:lnTo>
                    <a:pt x="2822" y="1725"/>
                  </a:lnTo>
                  <a:lnTo>
                    <a:pt x="2819" y="1722"/>
                  </a:lnTo>
                  <a:lnTo>
                    <a:pt x="2817" y="1720"/>
                  </a:lnTo>
                  <a:lnTo>
                    <a:pt x="2814" y="1718"/>
                  </a:lnTo>
                  <a:lnTo>
                    <a:pt x="2812" y="1716"/>
                  </a:lnTo>
                  <a:lnTo>
                    <a:pt x="2809" y="1713"/>
                  </a:lnTo>
                  <a:lnTo>
                    <a:pt x="2807" y="1711"/>
                  </a:lnTo>
                  <a:lnTo>
                    <a:pt x="2804" y="1709"/>
                  </a:lnTo>
                  <a:lnTo>
                    <a:pt x="2802" y="1707"/>
                  </a:lnTo>
                  <a:lnTo>
                    <a:pt x="2799" y="1705"/>
                  </a:lnTo>
                  <a:lnTo>
                    <a:pt x="2797" y="1702"/>
                  </a:lnTo>
                  <a:lnTo>
                    <a:pt x="2794" y="1700"/>
                  </a:lnTo>
                  <a:lnTo>
                    <a:pt x="2792" y="1698"/>
                  </a:lnTo>
                  <a:lnTo>
                    <a:pt x="2789" y="1695"/>
                  </a:lnTo>
                  <a:lnTo>
                    <a:pt x="2787" y="1693"/>
                  </a:lnTo>
                  <a:lnTo>
                    <a:pt x="2785" y="1691"/>
                  </a:lnTo>
                  <a:lnTo>
                    <a:pt x="2782" y="1689"/>
                  </a:lnTo>
                  <a:lnTo>
                    <a:pt x="2780" y="1687"/>
                  </a:lnTo>
                  <a:lnTo>
                    <a:pt x="2777" y="1684"/>
                  </a:lnTo>
                  <a:lnTo>
                    <a:pt x="2775" y="1682"/>
                  </a:lnTo>
                  <a:lnTo>
                    <a:pt x="2773" y="1680"/>
                  </a:lnTo>
                  <a:lnTo>
                    <a:pt x="2770" y="1677"/>
                  </a:lnTo>
                  <a:lnTo>
                    <a:pt x="2768" y="1675"/>
                  </a:lnTo>
                  <a:lnTo>
                    <a:pt x="2765" y="1673"/>
                  </a:lnTo>
                  <a:lnTo>
                    <a:pt x="2763" y="1671"/>
                  </a:lnTo>
                  <a:lnTo>
                    <a:pt x="2761" y="1669"/>
                  </a:lnTo>
                  <a:lnTo>
                    <a:pt x="2758" y="1666"/>
                  </a:lnTo>
                  <a:lnTo>
                    <a:pt x="2756" y="1664"/>
                  </a:lnTo>
                  <a:lnTo>
                    <a:pt x="2754" y="1662"/>
                  </a:lnTo>
                  <a:lnTo>
                    <a:pt x="2751" y="1659"/>
                  </a:lnTo>
                  <a:lnTo>
                    <a:pt x="2749" y="1657"/>
                  </a:lnTo>
                  <a:lnTo>
                    <a:pt x="2746" y="1655"/>
                  </a:lnTo>
                  <a:lnTo>
                    <a:pt x="2744" y="1653"/>
                  </a:lnTo>
                  <a:lnTo>
                    <a:pt x="2742" y="1651"/>
                  </a:lnTo>
                  <a:lnTo>
                    <a:pt x="2739" y="1648"/>
                  </a:lnTo>
                  <a:lnTo>
                    <a:pt x="2737" y="1646"/>
                  </a:lnTo>
                  <a:lnTo>
                    <a:pt x="2735" y="1644"/>
                  </a:lnTo>
                  <a:lnTo>
                    <a:pt x="2733" y="1642"/>
                  </a:lnTo>
                  <a:lnTo>
                    <a:pt x="2730" y="1639"/>
                  </a:lnTo>
                  <a:lnTo>
                    <a:pt x="2728" y="1637"/>
                  </a:lnTo>
                  <a:lnTo>
                    <a:pt x="2726" y="1635"/>
                  </a:lnTo>
                  <a:lnTo>
                    <a:pt x="2723" y="1633"/>
                  </a:lnTo>
                  <a:lnTo>
                    <a:pt x="2721" y="1630"/>
                  </a:lnTo>
                  <a:lnTo>
                    <a:pt x="2719" y="1628"/>
                  </a:lnTo>
                  <a:lnTo>
                    <a:pt x="2716" y="1626"/>
                  </a:lnTo>
                  <a:lnTo>
                    <a:pt x="2714" y="1624"/>
                  </a:lnTo>
                  <a:lnTo>
                    <a:pt x="2712" y="1622"/>
                  </a:lnTo>
                  <a:lnTo>
                    <a:pt x="2709" y="1619"/>
                  </a:lnTo>
                  <a:lnTo>
                    <a:pt x="2707" y="1617"/>
                  </a:lnTo>
                  <a:lnTo>
                    <a:pt x="2705" y="1615"/>
                  </a:lnTo>
                  <a:lnTo>
                    <a:pt x="2703" y="1612"/>
                  </a:lnTo>
                  <a:lnTo>
                    <a:pt x="2701" y="1610"/>
                  </a:lnTo>
                  <a:lnTo>
                    <a:pt x="2698" y="1608"/>
                  </a:lnTo>
                  <a:lnTo>
                    <a:pt x="2696" y="1606"/>
                  </a:lnTo>
                  <a:lnTo>
                    <a:pt x="2694" y="1604"/>
                  </a:lnTo>
                  <a:lnTo>
                    <a:pt x="2691" y="1601"/>
                  </a:lnTo>
                  <a:lnTo>
                    <a:pt x="2689" y="1599"/>
                  </a:lnTo>
                  <a:lnTo>
                    <a:pt x="2687" y="1597"/>
                  </a:lnTo>
                  <a:lnTo>
                    <a:pt x="2685" y="1594"/>
                  </a:lnTo>
                  <a:lnTo>
                    <a:pt x="2682" y="1592"/>
                  </a:lnTo>
                  <a:lnTo>
                    <a:pt x="2680" y="1590"/>
                  </a:lnTo>
                  <a:lnTo>
                    <a:pt x="2678" y="1588"/>
                  </a:lnTo>
                  <a:lnTo>
                    <a:pt x="2676" y="1585"/>
                  </a:lnTo>
                  <a:lnTo>
                    <a:pt x="2673" y="1583"/>
                  </a:lnTo>
                  <a:lnTo>
                    <a:pt x="2671" y="1581"/>
                  </a:lnTo>
                  <a:lnTo>
                    <a:pt x="2669" y="1579"/>
                  </a:lnTo>
                  <a:lnTo>
                    <a:pt x="2667" y="1576"/>
                  </a:lnTo>
                  <a:lnTo>
                    <a:pt x="2665" y="1574"/>
                  </a:lnTo>
                  <a:lnTo>
                    <a:pt x="2662" y="1572"/>
                  </a:lnTo>
                  <a:lnTo>
                    <a:pt x="2660" y="1570"/>
                  </a:lnTo>
                  <a:lnTo>
                    <a:pt x="2658" y="1567"/>
                  </a:lnTo>
                  <a:lnTo>
                    <a:pt x="2656" y="1565"/>
                  </a:lnTo>
                  <a:lnTo>
                    <a:pt x="2654" y="1563"/>
                  </a:lnTo>
                  <a:lnTo>
                    <a:pt x="2651" y="1561"/>
                  </a:lnTo>
                  <a:lnTo>
                    <a:pt x="2649" y="1558"/>
                  </a:lnTo>
                  <a:lnTo>
                    <a:pt x="2647" y="1556"/>
                  </a:lnTo>
                  <a:lnTo>
                    <a:pt x="2645" y="1554"/>
                  </a:lnTo>
                  <a:lnTo>
                    <a:pt x="2643" y="1552"/>
                  </a:lnTo>
                  <a:lnTo>
                    <a:pt x="2640" y="1549"/>
                  </a:lnTo>
                  <a:lnTo>
                    <a:pt x="2638" y="1547"/>
                  </a:lnTo>
                  <a:lnTo>
                    <a:pt x="2636" y="1545"/>
                  </a:lnTo>
                  <a:lnTo>
                    <a:pt x="2634" y="1543"/>
                  </a:lnTo>
                  <a:lnTo>
                    <a:pt x="2632" y="1541"/>
                  </a:lnTo>
                  <a:lnTo>
                    <a:pt x="2630" y="1538"/>
                  </a:lnTo>
                  <a:lnTo>
                    <a:pt x="2627" y="1536"/>
                  </a:lnTo>
                  <a:lnTo>
                    <a:pt x="2625" y="1534"/>
                  </a:lnTo>
                  <a:lnTo>
                    <a:pt x="2623" y="1531"/>
                  </a:lnTo>
                  <a:lnTo>
                    <a:pt x="2621" y="1529"/>
                  </a:lnTo>
                  <a:lnTo>
                    <a:pt x="2619" y="1527"/>
                  </a:lnTo>
                  <a:lnTo>
                    <a:pt x="2617" y="1525"/>
                  </a:lnTo>
                  <a:lnTo>
                    <a:pt x="2614" y="1523"/>
                  </a:lnTo>
                  <a:lnTo>
                    <a:pt x="2612" y="1520"/>
                  </a:lnTo>
                  <a:lnTo>
                    <a:pt x="2610" y="1518"/>
                  </a:lnTo>
                  <a:lnTo>
                    <a:pt x="2608" y="1516"/>
                  </a:lnTo>
                  <a:lnTo>
                    <a:pt x="2606" y="1513"/>
                  </a:lnTo>
                  <a:lnTo>
                    <a:pt x="2604" y="1511"/>
                  </a:lnTo>
                  <a:lnTo>
                    <a:pt x="2602" y="1509"/>
                  </a:lnTo>
                  <a:lnTo>
                    <a:pt x="2599" y="1507"/>
                  </a:lnTo>
                  <a:lnTo>
                    <a:pt x="2597" y="1505"/>
                  </a:lnTo>
                  <a:lnTo>
                    <a:pt x="2595" y="1502"/>
                  </a:lnTo>
                  <a:lnTo>
                    <a:pt x="2593" y="1500"/>
                  </a:lnTo>
                  <a:lnTo>
                    <a:pt x="2591" y="1498"/>
                  </a:lnTo>
                  <a:lnTo>
                    <a:pt x="2589" y="1495"/>
                  </a:lnTo>
                  <a:lnTo>
                    <a:pt x="2587" y="1493"/>
                  </a:lnTo>
                  <a:lnTo>
                    <a:pt x="2585" y="1491"/>
                  </a:lnTo>
                  <a:lnTo>
                    <a:pt x="2582" y="1489"/>
                  </a:lnTo>
                  <a:lnTo>
                    <a:pt x="2581" y="1487"/>
                  </a:lnTo>
                  <a:lnTo>
                    <a:pt x="2578" y="1484"/>
                  </a:lnTo>
                  <a:lnTo>
                    <a:pt x="2576" y="1482"/>
                  </a:lnTo>
                  <a:lnTo>
                    <a:pt x="2574" y="1480"/>
                  </a:lnTo>
                  <a:lnTo>
                    <a:pt x="2572" y="1478"/>
                  </a:lnTo>
                  <a:lnTo>
                    <a:pt x="2570" y="1475"/>
                  </a:lnTo>
                  <a:lnTo>
                    <a:pt x="2568" y="1473"/>
                  </a:lnTo>
                  <a:lnTo>
                    <a:pt x="2566" y="1471"/>
                  </a:lnTo>
                  <a:lnTo>
                    <a:pt x="2563" y="1469"/>
                  </a:lnTo>
                  <a:lnTo>
                    <a:pt x="2562" y="1466"/>
                  </a:lnTo>
                  <a:lnTo>
                    <a:pt x="2559" y="1464"/>
                  </a:lnTo>
                  <a:lnTo>
                    <a:pt x="2557" y="1462"/>
                  </a:lnTo>
                  <a:lnTo>
                    <a:pt x="2555" y="1460"/>
                  </a:lnTo>
                  <a:lnTo>
                    <a:pt x="2553" y="1457"/>
                  </a:lnTo>
                  <a:lnTo>
                    <a:pt x="2551" y="1455"/>
                  </a:lnTo>
                  <a:lnTo>
                    <a:pt x="2549" y="1453"/>
                  </a:lnTo>
                  <a:lnTo>
                    <a:pt x="2547" y="1451"/>
                  </a:lnTo>
                  <a:lnTo>
                    <a:pt x="2545" y="1448"/>
                  </a:lnTo>
                  <a:lnTo>
                    <a:pt x="2543" y="1446"/>
                  </a:lnTo>
                  <a:lnTo>
                    <a:pt x="2541" y="1444"/>
                  </a:lnTo>
                  <a:lnTo>
                    <a:pt x="2539" y="1442"/>
                  </a:lnTo>
                  <a:lnTo>
                    <a:pt x="2537" y="1439"/>
                  </a:lnTo>
                  <a:lnTo>
                    <a:pt x="2534" y="1437"/>
                  </a:lnTo>
                  <a:lnTo>
                    <a:pt x="2532" y="1435"/>
                  </a:lnTo>
                  <a:lnTo>
                    <a:pt x="2530" y="1433"/>
                  </a:lnTo>
                  <a:lnTo>
                    <a:pt x="2528" y="1430"/>
                  </a:lnTo>
                  <a:lnTo>
                    <a:pt x="2526" y="1428"/>
                  </a:lnTo>
                  <a:lnTo>
                    <a:pt x="2524" y="1426"/>
                  </a:lnTo>
                  <a:lnTo>
                    <a:pt x="2522" y="1424"/>
                  </a:lnTo>
                  <a:lnTo>
                    <a:pt x="2520" y="1422"/>
                  </a:lnTo>
                  <a:lnTo>
                    <a:pt x="2518" y="1419"/>
                  </a:lnTo>
                  <a:lnTo>
                    <a:pt x="2516" y="1417"/>
                  </a:lnTo>
                  <a:lnTo>
                    <a:pt x="2514" y="1415"/>
                  </a:lnTo>
                  <a:lnTo>
                    <a:pt x="2512" y="1412"/>
                  </a:lnTo>
                  <a:lnTo>
                    <a:pt x="2510" y="1410"/>
                  </a:lnTo>
                  <a:lnTo>
                    <a:pt x="2508" y="1408"/>
                  </a:lnTo>
                  <a:lnTo>
                    <a:pt x="2506" y="1406"/>
                  </a:lnTo>
                  <a:lnTo>
                    <a:pt x="2504" y="1404"/>
                  </a:lnTo>
                  <a:lnTo>
                    <a:pt x="2502" y="1401"/>
                  </a:lnTo>
                  <a:lnTo>
                    <a:pt x="2500" y="1399"/>
                  </a:lnTo>
                  <a:lnTo>
                    <a:pt x="2497" y="1397"/>
                  </a:lnTo>
                  <a:lnTo>
                    <a:pt x="2496" y="1394"/>
                  </a:lnTo>
                  <a:lnTo>
                    <a:pt x="2493" y="1392"/>
                  </a:lnTo>
                  <a:lnTo>
                    <a:pt x="2491" y="1390"/>
                  </a:lnTo>
                  <a:lnTo>
                    <a:pt x="2489" y="1388"/>
                  </a:lnTo>
                  <a:lnTo>
                    <a:pt x="2487" y="1386"/>
                  </a:lnTo>
                  <a:lnTo>
                    <a:pt x="2485" y="1383"/>
                  </a:lnTo>
                  <a:lnTo>
                    <a:pt x="2483" y="1381"/>
                  </a:lnTo>
                  <a:lnTo>
                    <a:pt x="2481" y="1379"/>
                  </a:lnTo>
                  <a:lnTo>
                    <a:pt x="2479" y="1377"/>
                  </a:lnTo>
                  <a:lnTo>
                    <a:pt x="2477" y="1374"/>
                  </a:lnTo>
                  <a:lnTo>
                    <a:pt x="2475" y="1372"/>
                  </a:lnTo>
                  <a:lnTo>
                    <a:pt x="2473" y="1370"/>
                  </a:lnTo>
                  <a:lnTo>
                    <a:pt x="2471" y="1368"/>
                  </a:lnTo>
                  <a:lnTo>
                    <a:pt x="2469" y="1365"/>
                  </a:lnTo>
                  <a:lnTo>
                    <a:pt x="2467" y="1363"/>
                  </a:lnTo>
                  <a:lnTo>
                    <a:pt x="2465" y="1361"/>
                  </a:lnTo>
                  <a:lnTo>
                    <a:pt x="2463" y="1359"/>
                  </a:lnTo>
                  <a:lnTo>
                    <a:pt x="2461" y="1356"/>
                  </a:lnTo>
                  <a:lnTo>
                    <a:pt x="2459" y="1354"/>
                  </a:lnTo>
                  <a:lnTo>
                    <a:pt x="2457" y="1352"/>
                  </a:lnTo>
                  <a:lnTo>
                    <a:pt x="2455" y="1350"/>
                  </a:lnTo>
                  <a:lnTo>
                    <a:pt x="2453" y="1347"/>
                  </a:lnTo>
                  <a:lnTo>
                    <a:pt x="2451" y="1345"/>
                  </a:lnTo>
                  <a:lnTo>
                    <a:pt x="2449" y="1343"/>
                  </a:lnTo>
                  <a:lnTo>
                    <a:pt x="2447" y="1341"/>
                  </a:lnTo>
                  <a:lnTo>
                    <a:pt x="2445" y="1338"/>
                  </a:lnTo>
                  <a:lnTo>
                    <a:pt x="2443" y="1336"/>
                  </a:lnTo>
                  <a:lnTo>
                    <a:pt x="2441" y="1334"/>
                  </a:lnTo>
                  <a:lnTo>
                    <a:pt x="2439" y="1332"/>
                  </a:lnTo>
                  <a:lnTo>
                    <a:pt x="2437" y="1329"/>
                  </a:lnTo>
                  <a:lnTo>
                    <a:pt x="2435" y="1327"/>
                  </a:lnTo>
                  <a:lnTo>
                    <a:pt x="2433" y="1325"/>
                  </a:lnTo>
                  <a:lnTo>
                    <a:pt x="2431" y="1323"/>
                  </a:lnTo>
                  <a:lnTo>
                    <a:pt x="2429" y="1320"/>
                  </a:lnTo>
                  <a:lnTo>
                    <a:pt x="2427" y="1318"/>
                  </a:lnTo>
                  <a:lnTo>
                    <a:pt x="2425" y="1316"/>
                  </a:lnTo>
                  <a:lnTo>
                    <a:pt x="2423" y="1314"/>
                  </a:lnTo>
                  <a:lnTo>
                    <a:pt x="2421" y="1311"/>
                  </a:lnTo>
                  <a:lnTo>
                    <a:pt x="2419" y="1309"/>
                  </a:lnTo>
                  <a:lnTo>
                    <a:pt x="2417" y="1307"/>
                  </a:lnTo>
                  <a:lnTo>
                    <a:pt x="2415" y="1305"/>
                  </a:lnTo>
                  <a:lnTo>
                    <a:pt x="2413" y="1302"/>
                  </a:lnTo>
                  <a:lnTo>
                    <a:pt x="2411" y="1300"/>
                  </a:lnTo>
                  <a:lnTo>
                    <a:pt x="2409" y="1298"/>
                  </a:lnTo>
                  <a:lnTo>
                    <a:pt x="2407" y="1296"/>
                  </a:lnTo>
                  <a:lnTo>
                    <a:pt x="2405" y="1294"/>
                  </a:lnTo>
                  <a:lnTo>
                    <a:pt x="2403" y="1291"/>
                  </a:lnTo>
                  <a:lnTo>
                    <a:pt x="2401" y="1289"/>
                  </a:lnTo>
                  <a:lnTo>
                    <a:pt x="2399" y="1287"/>
                  </a:lnTo>
                  <a:lnTo>
                    <a:pt x="2397" y="1284"/>
                  </a:lnTo>
                  <a:lnTo>
                    <a:pt x="2395" y="1282"/>
                  </a:lnTo>
                  <a:lnTo>
                    <a:pt x="2393" y="1280"/>
                  </a:lnTo>
                  <a:lnTo>
                    <a:pt x="2391" y="1278"/>
                  </a:lnTo>
                  <a:lnTo>
                    <a:pt x="2389" y="1276"/>
                  </a:lnTo>
                  <a:lnTo>
                    <a:pt x="2387" y="1273"/>
                  </a:lnTo>
                  <a:lnTo>
                    <a:pt x="2385" y="1271"/>
                  </a:lnTo>
                  <a:lnTo>
                    <a:pt x="2383" y="1269"/>
                  </a:lnTo>
                  <a:lnTo>
                    <a:pt x="2381" y="1267"/>
                  </a:lnTo>
                  <a:lnTo>
                    <a:pt x="2379" y="1264"/>
                  </a:lnTo>
                  <a:lnTo>
                    <a:pt x="2377" y="1262"/>
                  </a:lnTo>
                  <a:lnTo>
                    <a:pt x="2375" y="1260"/>
                  </a:lnTo>
                  <a:lnTo>
                    <a:pt x="2374" y="1258"/>
                  </a:lnTo>
                  <a:lnTo>
                    <a:pt x="2372" y="1255"/>
                  </a:lnTo>
                  <a:lnTo>
                    <a:pt x="2369" y="1253"/>
                  </a:lnTo>
                  <a:lnTo>
                    <a:pt x="2368" y="1251"/>
                  </a:lnTo>
                  <a:lnTo>
                    <a:pt x="2366" y="1249"/>
                  </a:lnTo>
                  <a:lnTo>
                    <a:pt x="2364" y="1246"/>
                  </a:lnTo>
                  <a:lnTo>
                    <a:pt x="2362" y="1244"/>
                  </a:lnTo>
                  <a:lnTo>
                    <a:pt x="2360" y="1242"/>
                  </a:lnTo>
                  <a:lnTo>
                    <a:pt x="2358" y="1240"/>
                  </a:lnTo>
                  <a:lnTo>
                    <a:pt x="2356" y="1237"/>
                  </a:lnTo>
                  <a:lnTo>
                    <a:pt x="2354" y="1235"/>
                  </a:lnTo>
                  <a:lnTo>
                    <a:pt x="2352" y="1233"/>
                  </a:lnTo>
                  <a:lnTo>
                    <a:pt x="2350" y="1231"/>
                  </a:lnTo>
                  <a:lnTo>
                    <a:pt x="2348" y="1228"/>
                  </a:lnTo>
                  <a:lnTo>
                    <a:pt x="2346" y="1226"/>
                  </a:lnTo>
                  <a:lnTo>
                    <a:pt x="2344" y="1224"/>
                  </a:lnTo>
                  <a:lnTo>
                    <a:pt x="2342" y="1222"/>
                  </a:lnTo>
                  <a:lnTo>
                    <a:pt x="2340" y="1219"/>
                  </a:lnTo>
                  <a:lnTo>
                    <a:pt x="2338" y="1217"/>
                  </a:lnTo>
                  <a:lnTo>
                    <a:pt x="2336" y="1215"/>
                  </a:lnTo>
                  <a:lnTo>
                    <a:pt x="2334" y="1213"/>
                  </a:lnTo>
                  <a:lnTo>
                    <a:pt x="2332" y="1210"/>
                  </a:lnTo>
                  <a:lnTo>
                    <a:pt x="2330" y="1208"/>
                  </a:lnTo>
                  <a:lnTo>
                    <a:pt x="2328" y="1206"/>
                  </a:lnTo>
                  <a:lnTo>
                    <a:pt x="2326" y="1204"/>
                  </a:lnTo>
                  <a:lnTo>
                    <a:pt x="2325" y="1201"/>
                  </a:lnTo>
                  <a:lnTo>
                    <a:pt x="2322" y="1199"/>
                  </a:lnTo>
                  <a:lnTo>
                    <a:pt x="2320" y="1197"/>
                  </a:lnTo>
                  <a:lnTo>
                    <a:pt x="2319" y="1195"/>
                  </a:lnTo>
                  <a:lnTo>
                    <a:pt x="2316" y="1192"/>
                  </a:lnTo>
                  <a:lnTo>
                    <a:pt x="2314" y="1190"/>
                  </a:lnTo>
                  <a:lnTo>
                    <a:pt x="2313" y="1188"/>
                  </a:lnTo>
                  <a:lnTo>
                    <a:pt x="2311" y="1186"/>
                  </a:lnTo>
                  <a:lnTo>
                    <a:pt x="2309" y="1183"/>
                  </a:lnTo>
                  <a:lnTo>
                    <a:pt x="2307" y="1181"/>
                  </a:lnTo>
                  <a:lnTo>
                    <a:pt x="2305" y="1179"/>
                  </a:lnTo>
                  <a:lnTo>
                    <a:pt x="2303" y="1177"/>
                  </a:lnTo>
                  <a:lnTo>
                    <a:pt x="2301" y="1174"/>
                  </a:lnTo>
                  <a:lnTo>
                    <a:pt x="2299" y="1172"/>
                  </a:lnTo>
                  <a:lnTo>
                    <a:pt x="2297" y="1170"/>
                  </a:lnTo>
                  <a:lnTo>
                    <a:pt x="2295" y="1168"/>
                  </a:lnTo>
                  <a:lnTo>
                    <a:pt x="2293" y="1166"/>
                  </a:lnTo>
                  <a:lnTo>
                    <a:pt x="2291" y="1163"/>
                  </a:lnTo>
                  <a:lnTo>
                    <a:pt x="2289" y="1161"/>
                  </a:lnTo>
                  <a:lnTo>
                    <a:pt x="2287" y="1159"/>
                  </a:lnTo>
                  <a:lnTo>
                    <a:pt x="2285" y="1156"/>
                  </a:lnTo>
                  <a:lnTo>
                    <a:pt x="2283" y="1154"/>
                  </a:lnTo>
                  <a:lnTo>
                    <a:pt x="2281" y="1152"/>
                  </a:lnTo>
                  <a:lnTo>
                    <a:pt x="2279" y="1150"/>
                  </a:lnTo>
                  <a:lnTo>
                    <a:pt x="2277" y="1148"/>
                  </a:lnTo>
                  <a:lnTo>
                    <a:pt x="2276" y="1145"/>
                  </a:lnTo>
                  <a:lnTo>
                    <a:pt x="2274" y="1143"/>
                  </a:lnTo>
                  <a:lnTo>
                    <a:pt x="2272" y="1141"/>
                  </a:lnTo>
                  <a:lnTo>
                    <a:pt x="2270" y="1138"/>
                  </a:lnTo>
                  <a:lnTo>
                    <a:pt x="2268" y="1136"/>
                  </a:lnTo>
                  <a:lnTo>
                    <a:pt x="2266" y="1134"/>
                  </a:lnTo>
                  <a:lnTo>
                    <a:pt x="2264" y="1132"/>
                  </a:lnTo>
                  <a:lnTo>
                    <a:pt x="2262" y="1130"/>
                  </a:lnTo>
                  <a:lnTo>
                    <a:pt x="2260" y="1127"/>
                  </a:lnTo>
                  <a:lnTo>
                    <a:pt x="2258" y="1125"/>
                  </a:lnTo>
                  <a:lnTo>
                    <a:pt x="2256" y="1123"/>
                  </a:lnTo>
                  <a:lnTo>
                    <a:pt x="2254" y="1120"/>
                  </a:lnTo>
                  <a:lnTo>
                    <a:pt x="2252" y="1118"/>
                  </a:lnTo>
                  <a:lnTo>
                    <a:pt x="2250" y="1116"/>
                  </a:lnTo>
                  <a:lnTo>
                    <a:pt x="2248" y="1114"/>
                  </a:lnTo>
                  <a:lnTo>
                    <a:pt x="2246" y="1112"/>
                  </a:lnTo>
                  <a:lnTo>
                    <a:pt x="2244" y="1109"/>
                  </a:lnTo>
                  <a:lnTo>
                    <a:pt x="2242" y="1107"/>
                  </a:lnTo>
                  <a:lnTo>
                    <a:pt x="2240" y="1105"/>
                  </a:lnTo>
                  <a:lnTo>
                    <a:pt x="2238" y="1102"/>
                  </a:lnTo>
                  <a:lnTo>
                    <a:pt x="2236" y="1100"/>
                  </a:lnTo>
                  <a:lnTo>
                    <a:pt x="2235" y="1098"/>
                  </a:lnTo>
                  <a:lnTo>
                    <a:pt x="2233" y="1096"/>
                  </a:lnTo>
                  <a:lnTo>
                    <a:pt x="2231" y="1094"/>
                  </a:lnTo>
                  <a:lnTo>
                    <a:pt x="2229" y="1091"/>
                  </a:lnTo>
                  <a:lnTo>
                    <a:pt x="2227" y="1089"/>
                  </a:lnTo>
                  <a:lnTo>
                    <a:pt x="2225" y="1087"/>
                  </a:lnTo>
                  <a:lnTo>
                    <a:pt x="2223" y="1084"/>
                  </a:lnTo>
                  <a:lnTo>
                    <a:pt x="2221" y="1083"/>
                  </a:lnTo>
                  <a:lnTo>
                    <a:pt x="2219" y="1080"/>
                  </a:lnTo>
                  <a:lnTo>
                    <a:pt x="2217" y="1078"/>
                  </a:lnTo>
                  <a:lnTo>
                    <a:pt x="2215" y="1076"/>
                  </a:lnTo>
                  <a:lnTo>
                    <a:pt x="2213" y="1073"/>
                  </a:lnTo>
                  <a:lnTo>
                    <a:pt x="2211" y="1071"/>
                  </a:lnTo>
                  <a:lnTo>
                    <a:pt x="2209" y="1069"/>
                  </a:lnTo>
                  <a:lnTo>
                    <a:pt x="2207" y="1067"/>
                  </a:lnTo>
                  <a:lnTo>
                    <a:pt x="2205" y="1065"/>
                  </a:lnTo>
                  <a:lnTo>
                    <a:pt x="2203" y="1062"/>
                  </a:lnTo>
                  <a:lnTo>
                    <a:pt x="2201" y="1060"/>
                  </a:lnTo>
                  <a:lnTo>
                    <a:pt x="2199" y="1058"/>
                  </a:lnTo>
                  <a:lnTo>
                    <a:pt x="2198" y="1055"/>
                  </a:lnTo>
                  <a:lnTo>
                    <a:pt x="2195" y="1053"/>
                  </a:lnTo>
                  <a:lnTo>
                    <a:pt x="2193" y="1051"/>
                  </a:lnTo>
                  <a:lnTo>
                    <a:pt x="2192" y="1049"/>
                  </a:lnTo>
                  <a:lnTo>
                    <a:pt x="2189" y="1047"/>
                  </a:lnTo>
                  <a:lnTo>
                    <a:pt x="2187" y="1044"/>
                  </a:lnTo>
                  <a:lnTo>
                    <a:pt x="2186" y="1042"/>
                  </a:lnTo>
                  <a:lnTo>
                    <a:pt x="2184" y="1040"/>
                  </a:lnTo>
                  <a:lnTo>
                    <a:pt x="2182" y="1037"/>
                  </a:lnTo>
                  <a:lnTo>
                    <a:pt x="2180" y="1035"/>
                  </a:lnTo>
                  <a:lnTo>
                    <a:pt x="2178" y="1033"/>
                  </a:lnTo>
                  <a:lnTo>
                    <a:pt x="2176" y="1031"/>
                  </a:lnTo>
                  <a:lnTo>
                    <a:pt x="2174" y="1029"/>
                  </a:lnTo>
                  <a:lnTo>
                    <a:pt x="2172" y="1026"/>
                  </a:lnTo>
                  <a:lnTo>
                    <a:pt x="2170" y="1024"/>
                  </a:lnTo>
                  <a:lnTo>
                    <a:pt x="2168" y="1022"/>
                  </a:lnTo>
                  <a:lnTo>
                    <a:pt x="2166" y="1019"/>
                  </a:lnTo>
                  <a:lnTo>
                    <a:pt x="2164" y="1017"/>
                  </a:lnTo>
                  <a:lnTo>
                    <a:pt x="2162" y="1015"/>
                  </a:lnTo>
                  <a:lnTo>
                    <a:pt x="2160" y="1013"/>
                  </a:lnTo>
                  <a:lnTo>
                    <a:pt x="2158" y="1011"/>
                  </a:lnTo>
                  <a:lnTo>
                    <a:pt x="2156" y="1008"/>
                  </a:lnTo>
                  <a:lnTo>
                    <a:pt x="2154" y="1006"/>
                  </a:lnTo>
                  <a:lnTo>
                    <a:pt x="2152" y="1004"/>
                  </a:lnTo>
                  <a:lnTo>
                    <a:pt x="2150" y="1001"/>
                  </a:lnTo>
                  <a:lnTo>
                    <a:pt x="2148" y="999"/>
                  </a:lnTo>
                  <a:lnTo>
                    <a:pt x="2146" y="997"/>
                  </a:lnTo>
                  <a:lnTo>
                    <a:pt x="2144" y="995"/>
                  </a:lnTo>
                  <a:lnTo>
                    <a:pt x="2142" y="992"/>
                  </a:lnTo>
                  <a:lnTo>
                    <a:pt x="2140" y="990"/>
                  </a:lnTo>
                  <a:lnTo>
                    <a:pt x="2138" y="988"/>
                  </a:lnTo>
                  <a:lnTo>
                    <a:pt x="2136" y="986"/>
                  </a:lnTo>
                  <a:lnTo>
                    <a:pt x="2134" y="983"/>
                  </a:lnTo>
                  <a:lnTo>
                    <a:pt x="2132" y="981"/>
                  </a:lnTo>
                  <a:lnTo>
                    <a:pt x="2131" y="979"/>
                  </a:lnTo>
                  <a:lnTo>
                    <a:pt x="2128" y="977"/>
                  </a:lnTo>
                  <a:lnTo>
                    <a:pt x="2126" y="974"/>
                  </a:lnTo>
                  <a:lnTo>
                    <a:pt x="2125" y="972"/>
                  </a:lnTo>
                  <a:lnTo>
                    <a:pt x="2123" y="970"/>
                  </a:lnTo>
                  <a:lnTo>
                    <a:pt x="2121" y="968"/>
                  </a:lnTo>
                  <a:lnTo>
                    <a:pt x="2119" y="966"/>
                  </a:lnTo>
                  <a:lnTo>
                    <a:pt x="2117" y="963"/>
                  </a:lnTo>
                  <a:lnTo>
                    <a:pt x="2115" y="961"/>
                  </a:lnTo>
                  <a:lnTo>
                    <a:pt x="2113" y="959"/>
                  </a:lnTo>
                  <a:lnTo>
                    <a:pt x="2111" y="956"/>
                  </a:lnTo>
                  <a:lnTo>
                    <a:pt x="2109" y="954"/>
                  </a:lnTo>
                  <a:lnTo>
                    <a:pt x="2107" y="952"/>
                  </a:lnTo>
                  <a:lnTo>
                    <a:pt x="2105" y="950"/>
                  </a:lnTo>
                  <a:lnTo>
                    <a:pt x="2103" y="948"/>
                  </a:lnTo>
                  <a:lnTo>
                    <a:pt x="2101" y="945"/>
                  </a:lnTo>
                  <a:lnTo>
                    <a:pt x="2099" y="943"/>
                  </a:lnTo>
                  <a:lnTo>
                    <a:pt x="2097" y="941"/>
                  </a:lnTo>
                  <a:lnTo>
                    <a:pt x="2095" y="939"/>
                  </a:lnTo>
                  <a:lnTo>
                    <a:pt x="2093" y="936"/>
                  </a:lnTo>
                  <a:lnTo>
                    <a:pt x="2091" y="934"/>
                  </a:lnTo>
                  <a:lnTo>
                    <a:pt x="2089" y="932"/>
                  </a:lnTo>
                  <a:lnTo>
                    <a:pt x="2087" y="930"/>
                  </a:lnTo>
                  <a:lnTo>
                    <a:pt x="2085" y="927"/>
                  </a:lnTo>
                  <a:lnTo>
                    <a:pt x="2083" y="925"/>
                  </a:lnTo>
                  <a:lnTo>
                    <a:pt x="2081" y="923"/>
                  </a:lnTo>
                  <a:lnTo>
                    <a:pt x="2079" y="921"/>
                  </a:lnTo>
                  <a:lnTo>
                    <a:pt x="2077" y="918"/>
                  </a:lnTo>
                  <a:lnTo>
                    <a:pt x="2075" y="916"/>
                  </a:lnTo>
                  <a:lnTo>
                    <a:pt x="2073" y="914"/>
                  </a:lnTo>
                  <a:lnTo>
                    <a:pt x="2071" y="912"/>
                  </a:lnTo>
                  <a:lnTo>
                    <a:pt x="2069" y="909"/>
                  </a:lnTo>
                  <a:lnTo>
                    <a:pt x="2067" y="907"/>
                  </a:lnTo>
                  <a:lnTo>
                    <a:pt x="2065" y="905"/>
                  </a:lnTo>
                  <a:lnTo>
                    <a:pt x="2063" y="903"/>
                  </a:lnTo>
                  <a:lnTo>
                    <a:pt x="2061" y="900"/>
                  </a:lnTo>
                  <a:lnTo>
                    <a:pt x="2059" y="898"/>
                  </a:lnTo>
                  <a:lnTo>
                    <a:pt x="2057" y="896"/>
                  </a:lnTo>
                  <a:lnTo>
                    <a:pt x="2054" y="894"/>
                  </a:lnTo>
                  <a:lnTo>
                    <a:pt x="2053" y="891"/>
                  </a:lnTo>
                  <a:lnTo>
                    <a:pt x="2051" y="889"/>
                  </a:lnTo>
                  <a:lnTo>
                    <a:pt x="2048" y="887"/>
                  </a:lnTo>
                  <a:lnTo>
                    <a:pt x="2046" y="885"/>
                  </a:lnTo>
                  <a:lnTo>
                    <a:pt x="2045" y="882"/>
                  </a:lnTo>
                  <a:lnTo>
                    <a:pt x="2042" y="880"/>
                  </a:lnTo>
                  <a:lnTo>
                    <a:pt x="2040" y="878"/>
                  </a:lnTo>
                  <a:lnTo>
                    <a:pt x="2039" y="876"/>
                  </a:lnTo>
                  <a:lnTo>
                    <a:pt x="2036" y="873"/>
                  </a:lnTo>
                  <a:lnTo>
                    <a:pt x="2034" y="871"/>
                  </a:lnTo>
                  <a:lnTo>
                    <a:pt x="2032" y="869"/>
                  </a:lnTo>
                  <a:lnTo>
                    <a:pt x="2030" y="867"/>
                  </a:lnTo>
                  <a:lnTo>
                    <a:pt x="2028" y="865"/>
                  </a:lnTo>
                  <a:lnTo>
                    <a:pt x="2026" y="862"/>
                  </a:lnTo>
                  <a:lnTo>
                    <a:pt x="2024" y="860"/>
                  </a:lnTo>
                  <a:lnTo>
                    <a:pt x="2022" y="858"/>
                  </a:lnTo>
                  <a:lnTo>
                    <a:pt x="2020" y="855"/>
                  </a:lnTo>
                  <a:lnTo>
                    <a:pt x="2018" y="853"/>
                  </a:lnTo>
                  <a:lnTo>
                    <a:pt x="2016" y="851"/>
                  </a:lnTo>
                  <a:lnTo>
                    <a:pt x="2014" y="849"/>
                  </a:lnTo>
                  <a:lnTo>
                    <a:pt x="2012" y="847"/>
                  </a:lnTo>
                  <a:lnTo>
                    <a:pt x="2010" y="844"/>
                  </a:lnTo>
                  <a:lnTo>
                    <a:pt x="2008" y="842"/>
                  </a:lnTo>
                  <a:lnTo>
                    <a:pt x="2006" y="840"/>
                  </a:lnTo>
                  <a:lnTo>
                    <a:pt x="2004" y="838"/>
                  </a:lnTo>
                  <a:lnTo>
                    <a:pt x="2002" y="835"/>
                  </a:lnTo>
                  <a:lnTo>
                    <a:pt x="2000" y="833"/>
                  </a:lnTo>
                  <a:lnTo>
                    <a:pt x="1998" y="831"/>
                  </a:lnTo>
                  <a:lnTo>
                    <a:pt x="1996" y="829"/>
                  </a:lnTo>
                  <a:lnTo>
                    <a:pt x="1993" y="826"/>
                  </a:lnTo>
                  <a:lnTo>
                    <a:pt x="1991" y="824"/>
                  </a:lnTo>
                  <a:lnTo>
                    <a:pt x="1989" y="822"/>
                  </a:lnTo>
                  <a:lnTo>
                    <a:pt x="1987" y="820"/>
                  </a:lnTo>
                  <a:lnTo>
                    <a:pt x="1985" y="817"/>
                  </a:lnTo>
                  <a:lnTo>
                    <a:pt x="1983" y="815"/>
                  </a:lnTo>
                  <a:lnTo>
                    <a:pt x="1981" y="813"/>
                  </a:lnTo>
                  <a:lnTo>
                    <a:pt x="1979" y="811"/>
                  </a:lnTo>
                  <a:lnTo>
                    <a:pt x="1977" y="808"/>
                  </a:lnTo>
                  <a:lnTo>
                    <a:pt x="1975" y="806"/>
                  </a:lnTo>
                  <a:lnTo>
                    <a:pt x="1973" y="804"/>
                  </a:lnTo>
                  <a:lnTo>
                    <a:pt x="1971" y="802"/>
                  </a:lnTo>
                  <a:lnTo>
                    <a:pt x="1968" y="799"/>
                  </a:lnTo>
                  <a:lnTo>
                    <a:pt x="1967" y="797"/>
                  </a:lnTo>
                  <a:lnTo>
                    <a:pt x="1964" y="795"/>
                  </a:lnTo>
                  <a:lnTo>
                    <a:pt x="1962" y="793"/>
                  </a:lnTo>
                  <a:lnTo>
                    <a:pt x="1960" y="790"/>
                  </a:lnTo>
                  <a:lnTo>
                    <a:pt x="1958" y="788"/>
                  </a:lnTo>
                  <a:lnTo>
                    <a:pt x="1956" y="786"/>
                  </a:lnTo>
                  <a:lnTo>
                    <a:pt x="1954" y="784"/>
                  </a:lnTo>
                  <a:lnTo>
                    <a:pt x="1952" y="781"/>
                  </a:lnTo>
                  <a:lnTo>
                    <a:pt x="1950" y="779"/>
                  </a:lnTo>
                  <a:lnTo>
                    <a:pt x="1948" y="777"/>
                  </a:lnTo>
                  <a:lnTo>
                    <a:pt x="1945" y="775"/>
                  </a:lnTo>
                  <a:lnTo>
                    <a:pt x="1943" y="772"/>
                  </a:lnTo>
                  <a:lnTo>
                    <a:pt x="1941" y="770"/>
                  </a:lnTo>
                  <a:lnTo>
                    <a:pt x="1939" y="768"/>
                  </a:lnTo>
                  <a:lnTo>
                    <a:pt x="1937" y="766"/>
                  </a:lnTo>
                  <a:lnTo>
                    <a:pt x="1935" y="763"/>
                  </a:lnTo>
                  <a:lnTo>
                    <a:pt x="1933" y="761"/>
                  </a:lnTo>
                  <a:lnTo>
                    <a:pt x="1931" y="759"/>
                  </a:lnTo>
                  <a:lnTo>
                    <a:pt x="1929" y="757"/>
                  </a:lnTo>
                  <a:lnTo>
                    <a:pt x="1926" y="755"/>
                  </a:lnTo>
                  <a:lnTo>
                    <a:pt x="1925" y="752"/>
                  </a:lnTo>
                  <a:lnTo>
                    <a:pt x="1922" y="750"/>
                  </a:lnTo>
                  <a:lnTo>
                    <a:pt x="1920" y="748"/>
                  </a:lnTo>
                  <a:lnTo>
                    <a:pt x="1918" y="745"/>
                  </a:lnTo>
                  <a:lnTo>
                    <a:pt x="1916" y="743"/>
                  </a:lnTo>
                  <a:lnTo>
                    <a:pt x="1914" y="741"/>
                  </a:lnTo>
                  <a:lnTo>
                    <a:pt x="1912" y="739"/>
                  </a:lnTo>
                  <a:lnTo>
                    <a:pt x="1909" y="737"/>
                  </a:lnTo>
                  <a:lnTo>
                    <a:pt x="1907" y="734"/>
                  </a:lnTo>
                  <a:lnTo>
                    <a:pt x="1905" y="732"/>
                  </a:lnTo>
                  <a:lnTo>
                    <a:pt x="1903" y="730"/>
                  </a:lnTo>
                  <a:lnTo>
                    <a:pt x="1901" y="728"/>
                  </a:lnTo>
                  <a:lnTo>
                    <a:pt x="1899" y="725"/>
                  </a:lnTo>
                  <a:lnTo>
                    <a:pt x="1897" y="723"/>
                  </a:lnTo>
                  <a:lnTo>
                    <a:pt x="1894" y="721"/>
                  </a:lnTo>
                  <a:lnTo>
                    <a:pt x="1892" y="719"/>
                  </a:lnTo>
                  <a:lnTo>
                    <a:pt x="1890" y="716"/>
                  </a:lnTo>
                  <a:lnTo>
                    <a:pt x="1888" y="714"/>
                  </a:lnTo>
                  <a:lnTo>
                    <a:pt x="1886" y="712"/>
                  </a:lnTo>
                  <a:lnTo>
                    <a:pt x="1883" y="710"/>
                  </a:lnTo>
                  <a:lnTo>
                    <a:pt x="1881" y="707"/>
                  </a:lnTo>
                  <a:lnTo>
                    <a:pt x="1879" y="705"/>
                  </a:lnTo>
                  <a:lnTo>
                    <a:pt x="1877" y="703"/>
                  </a:lnTo>
                  <a:lnTo>
                    <a:pt x="1875" y="701"/>
                  </a:lnTo>
                  <a:lnTo>
                    <a:pt x="1873" y="698"/>
                  </a:lnTo>
                  <a:lnTo>
                    <a:pt x="1870" y="696"/>
                  </a:lnTo>
                  <a:lnTo>
                    <a:pt x="1868" y="694"/>
                  </a:lnTo>
                  <a:lnTo>
                    <a:pt x="1866" y="692"/>
                  </a:lnTo>
                  <a:lnTo>
                    <a:pt x="1864" y="689"/>
                  </a:lnTo>
                  <a:lnTo>
                    <a:pt x="1862" y="687"/>
                  </a:lnTo>
                  <a:lnTo>
                    <a:pt x="1859" y="685"/>
                  </a:lnTo>
                  <a:lnTo>
                    <a:pt x="1857" y="683"/>
                  </a:lnTo>
                  <a:lnTo>
                    <a:pt x="1855" y="680"/>
                  </a:lnTo>
                  <a:lnTo>
                    <a:pt x="1853" y="678"/>
                  </a:lnTo>
                  <a:lnTo>
                    <a:pt x="1851" y="676"/>
                  </a:lnTo>
                  <a:lnTo>
                    <a:pt x="1848" y="674"/>
                  </a:lnTo>
                  <a:lnTo>
                    <a:pt x="1846" y="671"/>
                  </a:lnTo>
                  <a:lnTo>
                    <a:pt x="1844" y="669"/>
                  </a:lnTo>
                  <a:lnTo>
                    <a:pt x="1842" y="667"/>
                  </a:lnTo>
                  <a:lnTo>
                    <a:pt x="1839" y="665"/>
                  </a:lnTo>
                  <a:lnTo>
                    <a:pt x="1837" y="662"/>
                  </a:lnTo>
                  <a:lnTo>
                    <a:pt x="1835" y="660"/>
                  </a:lnTo>
                  <a:lnTo>
                    <a:pt x="1833" y="658"/>
                  </a:lnTo>
                  <a:lnTo>
                    <a:pt x="1830" y="656"/>
                  </a:lnTo>
                  <a:lnTo>
                    <a:pt x="1828" y="653"/>
                  </a:lnTo>
                  <a:lnTo>
                    <a:pt x="1826" y="651"/>
                  </a:lnTo>
                  <a:lnTo>
                    <a:pt x="1824" y="649"/>
                  </a:lnTo>
                  <a:lnTo>
                    <a:pt x="1822" y="647"/>
                  </a:lnTo>
                  <a:lnTo>
                    <a:pt x="1819" y="644"/>
                  </a:lnTo>
                  <a:lnTo>
                    <a:pt x="1817" y="642"/>
                  </a:lnTo>
                  <a:lnTo>
                    <a:pt x="1815" y="640"/>
                  </a:lnTo>
                  <a:lnTo>
                    <a:pt x="1812" y="638"/>
                  </a:lnTo>
                  <a:lnTo>
                    <a:pt x="1810" y="635"/>
                  </a:lnTo>
                  <a:lnTo>
                    <a:pt x="1808" y="633"/>
                  </a:lnTo>
                  <a:lnTo>
                    <a:pt x="1805" y="631"/>
                  </a:lnTo>
                  <a:lnTo>
                    <a:pt x="1803" y="629"/>
                  </a:lnTo>
                  <a:lnTo>
                    <a:pt x="1801" y="627"/>
                  </a:lnTo>
                  <a:lnTo>
                    <a:pt x="1799" y="624"/>
                  </a:lnTo>
                  <a:lnTo>
                    <a:pt x="1797" y="622"/>
                  </a:lnTo>
                  <a:lnTo>
                    <a:pt x="1794" y="620"/>
                  </a:lnTo>
                  <a:lnTo>
                    <a:pt x="1792" y="617"/>
                  </a:lnTo>
                  <a:lnTo>
                    <a:pt x="1790" y="615"/>
                  </a:lnTo>
                  <a:lnTo>
                    <a:pt x="1787" y="613"/>
                  </a:lnTo>
                  <a:lnTo>
                    <a:pt x="1785" y="611"/>
                  </a:lnTo>
                  <a:lnTo>
                    <a:pt x="1783" y="609"/>
                  </a:lnTo>
                  <a:lnTo>
                    <a:pt x="1780" y="606"/>
                  </a:lnTo>
                  <a:lnTo>
                    <a:pt x="1778" y="604"/>
                  </a:lnTo>
                  <a:lnTo>
                    <a:pt x="1775" y="602"/>
                  </a:lnTo>
                  <a:lnTo>
                    <a:pt x="1773" y="599"/>
                  </a:lnTo>
                  <a:lnTo>
                    <a:pt x="1771" y="597"/>
                  </a:lnTo>
                  <a:lnTo>
                    <a:pt x="1768" y="595"/>
                  </a:lnTo>
                  <a:lnTo>
                    <a:pt x="1766" y="593"/>
                  </a:lnTo>
                  <a:lnTo>
                    <a:pt x="1764" y="591"/>
                  </a:lnTo>
                  <a:lnTo>
                    <a:pt x="1761" y="588"/>
                  </a:lnTo>
                  <a:lnTo>
                    <a:pt x="1759" y="586"/>
                  </a:lnTo>
                  <a:lnTo>
                    <a:pt x="1757" y="584"/>
                  </a:lnTo>
                  <a:lnTo>
                    <a:pt x="1755" y="581"/>
                  </a:lnTo>
                  <a:lnTo>
                    <a:pt x="1752" y="579"/>
                  </a:lnTo>
                  <a:lnTo>
                    <a:pt x="1750" y="577"/>
                  </a:lnTo>
                  <a:lnTo>
                    <a:pt x="1747" y="575"/>
                  </a:lnTo>
                  <a:lnTo>
                    <a:pt x="1745" y="573"/>
                  </a:lnTo>
                  <a:lnTo>
                    <a:pt x="1743" y="570"/>
                  </a:lnTo>
                  <a:lnTo>
                    <a:pt x="1740" y="568"/>
                  </a:lnTo>
                  <a:lnTo>
                    <a:pt x="1738" y="566"/>
                  </a:lnTo>
                  <a:lnTo>
                    <a:pt x="1735" y="563"/>
                  </a:lnTo>
                  <a:lnTo>
                    <a:pt x="1733" y="561"/>
                  </a:lnTo>
                  <a:lnTo>
                    <a:pt x="1730" y="559"/>
                  </a:lnTo>
                  <a:lnTo>
                    <a:pt x="1728" y="557"/>
                  </a:lnTo>
                  <a:lnTo>
                    <a:pt x="1726" y="555"/>
                  </a:lnTo>
                  <a:lnTo>
                    <a:pt x="1723" y="552"/>
                  </a:lnTo>
                  <a:lnTo>
                    <a:pt x="1721" y="550"/>
                  </a:lnTo>
                  <a:lnTo>
                    <a:pt x="1718" y="548"/>
                  </a:lnTo>
                  <a:lnTo>
                    <a:pt x="1716" y="545"/>
                  </a:lnTo>
                  <a:lnTo>
                    <a:pt x="1713" y="544"/>
                  </a:lnTo>
                  <a:lnTo>
                    <a:pt x="1711" y="541"/>
                  </a:lnTo>
                  <a:lnTo>
                    <a:pt x="1709" y="539"/>
                  </a:lnTo>
                  <a:lnTo>
                    <a:pt x="1706" y="537"/>
                  </a:lnTo>
                  <a:lnTo>
                    <a:pt x="1704" y="534"/>
                  </a:lnTo>
                  <a:lnTo>
                    <a:pt x="1701" y="532"/>
                  </a:lnTo>
                  <a:lnTo>
                    <a:pt x="1699" y="530"/>
                  </a:lnTo>
                  <a:lnTo>
                    <a:pt x="1696" y="527"/>
                  </a:lnTo>
                  <a:lnTo>
                    <a:pt x="1694" y="526"/>
                  </a:lnTo>
                  <a:lnTo>
                    <a:pt x="1691" y="523"/>
                  </a:lnTo>
                  <a:lnTo>
                    <a:pt x="1689" y="521"/>
                  </a:lnTo>
                  <a:lnTo>
                    <a:pt x="1686" y="519"/>
                  </a:lnTo>
                  <a:lnTo>
                    <a:pt x="1684" y="516"/>
                  </a:lnTo>
                  <a:lnTo>
                    <a:pt x="1681" y="514"/>
                  </a:lnTo>
                  <a:lnTo>
                    <a:pt x="1679" y="512"/>
                  </a:lnTo>
                  <a:lnTo>
                    <a:pt x="1676" y="510"/>
                  </a:lnTo>
                  <a:lnTo>
                    <a:pt x="1674" y="508"/>
                  </a:lnTo>
                  <a:lnTo>
                    <a:pt x="1671" y="505"/>
                  </a:lnTo>
                  <a:lnTo>
                    <a:pt x="1669" y="503"/>
                  </a:lnTo>
                  <a:lnTo>
                    <a:pt x="1666" y="501"/>
                  </a:lnTo>
                  <a:lnTo>
                    <a:pt x="1664" y="498"/>
                  </a:lnTo>
                  <a:lnTo>
                    <a:pt x="1661" y="496"/>
                  </a:lnTo>
                  <a:lnTo>
                    <a:pt x="1658" y="494"/>
                  </a:lnTo>
                  <a:lnTo>
                    <a:pt x="1656" y="492"/>
                  </a:lnTo>
                  <a:lnTo>
                    <a:pt x="1653" y="490"/>
                  </a:lnTo>
                  <a:lnTo>
                    <a:pt x="1651" y="487"/>
                  </a:lnTo>
                  <a:lnTo>
                    <a:pt x="1648" y="485"/>
                  </a:lnTo>
                  <a:lnTo>
                    <a:pt x="1645" y="483"/>
                  </a:lnTo>
                  <a:lnTo>
                    <a:pt x="1643" y="480"/>
                  </a:lnTo>
                  <a:lnTo>
                    <a:pt x="1640" y="478"/>
                  </a:lnTo>
                  <a:lnTo>
                    <a:pt x="1638" y="476"/>
                  </a:lnTo>
                  <a:lnTo>
                    <a:pt x="1635" y="474"/>
                  </a:lnTo>
                  <a:lnTo>
                    <a:pt x="1633" y="472"/>
                  </a:lnTo>
                  <a:lnTo>
                    <a:pt x="1630" y="469"/>
                  </a:lnTo>
                  <a:lnTo>
                    <a:pt x="1627" y="467"/>
                  </a:lnTo>
                  <a:lnTo>
                    <a:pt x="1625" y="465"/>
                  </a:lnTo>
                  <a:lnTo>
                    <a:pt x="1622" y="462"/>
                  </a:lnTo>
                  <a:lnTo>
                    <a:pt x="1619" y="460"/>
                  </a:lnTo>
                  <a:lnTo>
                    <a:pt x="1616" y="458"/>
                  </a:lnTo>
                  <a:lnTo>
                    <a:pt x="1614" y="456"/>
                  </a:lnTo>
                  <a:lnTo>
                    <a:pt x="1611" y="454"/>
                  </a:lnTo>
                  <a:lnTo>
                    <a:pt x="1609" y="451"/>
                  </a:lnTo>
                  <a:lnTo>
                    <a:pt x="1606" y="449"/>
                  </a:lnTo>
                  <a:lnTo>
                    <a:pt x="1603" y="447"/>
                  </a:lnTo>
                  <a:lnTo>
                    <a:pt x="1600" y="444"/>
                  </a:lnTo>
                  <a:lnTo>
                    <a:pt x="1598" y="442"/>
                  </a:lnTo>
                  <a:lnTo>
                    <a:pt x="1595" y="440"/>
                  </a:lnTo>
                  <a:lnTo>
                    <a:pt x="1592" y="438"/>
                  </a:lnTo>
                  <a:lnTo>
                    <a:pt x="1589" y="436"/>
                  </a:lnTo>
                  <a:lnTo>
                    <a:pt x="1587" y="433"/>
                  </a:lnTo>
                  <a:lnTo>
                    <a:pt x="1584" y="431"/>
                  </a:lnTo>
                  <a:lnTo>
                    <a:pt x="1581" y="429"/>
                  </a:lnTo>
                  <a:lnTo>
                    <a:pt x="1578" y="427"/>
                  </a:lnTo>
                  <a:lnTo>
                    <a:pt x="1576" y="424"/>
                  </a:lnTo>
                  <a:lnTo>
                    <a:pt x="1573" y="422"/>
                  </a:lnTo>
                  <a:lnTo>
                    <a:pt x="1570" y="420"/>
                  </a:lnTo>
                  <a:lnTo>
                    <a:pt x="1567" y="417"/>
                  </a:lnTo>
                  <a:lnTo>
                    <a:pt x="1564" y="415"/>
                  </a:lnTo>
                  <a:lnTo>
                    <a:pt x="1562" y="413"/>
                  </a:lnTo>
                  <a:lnTo>
                    <a:pt x="1559" y="411"/>
                  </a:lnTo>
                  <a:lnTo>
                    <a:pt x="1556" y="409"/>
                  </a:lnTo>
                  <a:lnTo>
                    <a:pt x="1553" y="406"/>
                  </a:lnTo>
                  <a:lnTo>
                    <a:pt x="1550" y="404"/>
                  </a:lnTo>
                  <a:lnTo>
                    <a:pt x="1547" y="402"/>
                  </a:lnTo>
                  <a:lnTo>
                    <a:pt x="1544" y="400"/>
                  </a:lnTo>
                  <a:lnTo>
                    <a:pt x="1542" y="397"/>
                  </a:lnTo>
                  <a:lnTo>
                    <a:pt x="1539" y="395"/>
                  </a:lnTo>
                  <a:lnTo>
                    <a:pt x="1536" y="393"/>
                  </a:lnTo>
                  <a:lnTo>
                    <a:pt x="1533" y="391"/>
                  </a:lnTo>
                  <a:lnTo>
                    <a:pt x="1530" y="388"/>
                  </a:lnTo>
                  <a:lnTo>
                    <a:pt x="1527" y="386"/>
                  </a:lnTo>
                  <a:lnTo>
                    <a:pt x="1524" y="384"/>
                  </a:lnTo>
                  <a:lnTo>
                    <a:pt x="1521" y="382"/>
                  </a:lnTo>
                  <a:lnTo>
                    <a:pt x="1518" y="379"/>
                  </a:lnTo>
                  <a:lnTo>
                    <a:pt x="1515" y="377"/>
                  </a:lnTo>
                  <a:lnTo>
                    <a:pt x="1512" y="375"/>
                  </a:lnTo>
                  <a:lnTo>
                    <a:pt x="1509" y="373"/>
                  </a:lnTo>
                  <a:lnTo>
                    <a:pt x="1506" y="370"/>
                  </a:lnTo>
                  <a:lnTo>
                    <a:pt x="1503" y="368"/>
                  </a:lnTo>
                  <a:lnTo>
                    <a:pt x="1500" y="366"/>
                  </a:lnTo>
                  <a:lnTo>
                    <a:pt x="1497" y="364"/>
                  </a:lnTo>
                  <a:lnTo>
                    <a:pt x="1494" y="361"/>
                  </a:lnTo>
                  <a:lnTo>
                    <a:pt x="1491" y="359"/>
                  </a:lnTo>
                  <a:lnTo>
                    <a:pt x="1488" y="357"/>
                  </a:lnTo>
                  <a:lnTo>
                    <a:pt x="1485" y="355"/>
                  </a:lnTo>
                  <a:lnTo>
                    <a:pt x="1482" y="352"/>
                  </a:lnTo>
                  <a:lnTo>
                    <a:pt x="1479" y="350"/>
                  </a:lnTo>
                  <a:lnTo>
                    <a:pt x="1476" y="348"/>
                  </a:lnTo>
                  <a:lnTo>
                    <a:pt x="1473" y="346"/>
                  </a:lnTo>
                  <a:lnTo>
                    <a:pt x="1469" y="343"/>
                  </a:lnTo>
                  <a:lnTo>
                    <a:pt x="1466" y="341"/>
                  </a:lnTo>
                  <a:lnTo>
                    <a:pt x="1463" y="339"/>
                  </a:lnTo>
                  <a:lnTo>
                    <a:pt x="1460" y="337"/>
                  </a:lnTo>
                  <a:lnTo>
                    <a:pt x="1457" y="334"/>
                  </a:lnTo>
                  <a:lnTo>
                    <a:pt x="1454" y="332"/>
                  </a:lnTo>
                  <a:lnTo>
                    <a:pt x="1451" y="330"/>
                  </a:lnTo>
                  <a:lnTo>
                    <a:pt x="1447" y="328"/>
                  </a:lnTo>
                  <a:lnTo>
                    <a:pt x="1444" y="326"/>
                  </a:lnTo>
                  <a:lnTo>
                    <a:pt x="1441" y="323"/>
                  </a:lnTo>
                  <a:lnTo>
                    <a:pt x="1438" y="321"/>
                  </a:lnTo>
                  <a:lnTo>
                    <a:pt x="1434" y="319"/>
                  </a:lnTo>
                  <a:lnTo>
                    <a:pt x="1431" y="316"/>
                  </a:lnTo>
                  <a:lnTo>
                    <a:pt x="1428" y="314"/>
                  </a:lnTo>
                  <a:lnTo>
                    <a:pt x="1424" y="312"/>
                  </a:lnTo>
                  <a:lnTo>
                    <a:pt x="1421" y="310"/>
                  </a:lnTo>
                  <a:lnTo>
                    <a:pt x="1418" y="308"/>
                  </a:lnTo>
                  <a:lnTo>
                    <a:pt x="1414" y="305"/>
                  </a:lnTo>
                  <a:lnTo>
                    <a:pt x="1411" y="303"/>
                  </a:lnTo>
                  <a:lnTo>
                    <a:pt x="1408" y="301"/>
                  </a:lnTo>
                  <a:lnTo>
                    <a:pt x="1404" y="299"/>
                  </a:lnTo>
                  <a:lnTo>
                    <a:pt x="1401" y="296"/>
                  </a:lnTo>
                  <a:lnTo>
                    <a:pt x="1397" y="294"/>
                  </a:lnTo>
                  <a:lnTo>
                    <a:pt x="1394" y="292"/>
                  </a:lnTo>
                  <a:lnTo>
                    <a:pt x="1390" y="290"/>
                  </a:lnTo>
                  <a:lnTo>
                    <a:pt x="1387" y="287"/>
                  </a:lnTo>
                  <a:lnTo>
                    <a:pt x="1384" y="285"/>
                  </a:lnTo>
                  <a:lnTo>
                    <a:pt x="1380" y="283"/>
                  </a:lnTo>
                  <a:lnTo>
                    <a:pt x="1377" y="281"/>
                  </a:lnTo>
                  <a:lnTo>
                    <a:pt x="1373" y="278"/>
                  </a:lnTo>
                  <a:lnTo>
                    <a:pt x="1370" y="276"/>
                  </a:lnTo>
                  <a:lnTo>
                    <a:pt x="1366" y="274"/>
                  </a:lnTo>
                  <a:lnTo>
                    <a:pt x="1362" y="272"/>
                  </a:lnTo>
                  <a:lnTo>
                    <a:pt x="1359" y="269"/>
                  </a:lnTo>
                  <a:lnTo>
                    <a:pt x="1355" y="267"/>
                  </a:lnTo>
                  <a:lnTo>
                    <a:pt x="1351" y="265"/>
                  </a:lnTo>
                  <a:lnTo>
                    <a:pt x="1348" y="263"/>
                  </a:lnTo>
                  <a:lnTo>
                    <a:pt x="1344" y="260"/>
                  </a:lnTo>
                  <a:lnTo>
                    <a:pt x="1340" y="258"/>
                  </a:lnTo>
                  <a:lnTo>
                    <a:pt x="1337" y="256"/>
                  </a:lnTo>
                  <a:lnTo>
                    <a:pt x="1333" y="254"/>
                  </a:lnTo>
                  <a:lnTo>
                    <a:pt x="1329" y="251"/>
                  </a:lnTo>
                  <a:lnTo>
                    <a:pt x="1325" y="249"/>
                  </a:lnTo>
                  <a:lnTo>
                    <a:pt x="1321" y="247"/>
                  </a:lnTo>
                  <a:lnTo>
                    <a:pt x="1318" y="245"/>
                  </a:lnTo>
                  <a:lnTo>
                    <a:pt x="1314" y="242"/>
                  </a:lnTo>
                  <a:lnTo>
                    <a:pt x="1310" y="240"/>
                  </a:lnTo>
                  <a:lnTo>
                    <a:pt x="1306" y="238"/>
                  </a:lnTo>
                  <a:lnTo>
                    <a:pt x="1302" y="236"/>
                  </a:lnTo>
                  <a:lnTo>
                    <a:pt x="1298" y="233"/>
                  </a:lnTo>
                  <a:lnTo>
                    <a:pt x="1294" y="231"/>
                  </a:lnTo>
                  <a:lnTo>
                    <a:pt x="1290" y="229"/>
                  </a:lnTo>
                  <a:lnTo>
                    <a:pt x="1286" y="227"/>
                  </a:lnTo>
                  <a:lnTo>
                    <a:pt x="1282" y="224"/>
                  </a:lnTo>
                  <a:lnTo>
                    <a:pt x="1278" y="222"/>
                  </a:lnTo>
                  <a:lnTo>
                    <a:pt x="1274" y="220"/>
                  </a:lnTo>
                  <a:lnTo>
                    <a:pt x="1270" y="218"/>
                  </a:lnTo>
                  <a:lnTo>
                    <a:pt x="1266" y="216"/>
                  </a:lnTo>
                  <a:lnTo>
                    <a:pt x="1262" y="213"/>
                  </a:lnTo>
                  <a:lnTo>
                    <a:pt x="1257" y="211"/>
                  </a:lnTo>
                  <a:lnTo>
                    <a:pt x="1253" y="209"/>
                  </a:lnTo>
                  <a:lnTo>
                    <a:pt x="1249" y="206"/>
                  </a:lnTo>
                  <a:lnTo>
                    <a:pt x="1244" y="204"/>
                  </a:lnTo>
                  <a:lnTo>
                    <a:pt x="1240" y="202"/>
                  </a:lnTo>
                  <a:lnTo>
                    <a:pt x="1236" y="200"/>
                  </a:lnTo>
                  <a:lnTo>
                    <a:pt x="1232" y="198"/>
                  </a:lnTo>
                  <a:lnTo>
                    <a:pt x="1227" y="195"/>
                  </a:lnTo>
                  <a:lnTo>
                    <a:pt x="1223" y="193"/>
                  </a:lnTo>
                  <a:lnTo>
                    <a:pt x="1218" y="191"/>
                  </a:lnTo>
                  <a:lnTo>
                    <a:pt x="1214" y="189"/>
                  </a:lnTo>
                  <a:lnTo>
                    <a:pt x="1209" y="186"/>
                  </a:lnTo>
                  <a:lnTo>
                    <a:pt x="1204" y="184"/>
                  </a:lnTo>
                  <a:lnTo>
                    <a:pt x="1200" y="182"/>
                  </a:lnTo>
                  <a:lnTo>
                    <a:pt x="1195" y="180"/>
                  </a:lnTo>
                  <a:lnTo>
                    <a:pt x="1190" y="177"/>
                  </a:lnTo>
                  <a:lnTo>
                    <a:pt x="1186" y="175"/>
                  </a:lnTo>
                  <a:lnTo>
                    <a:pt x="1181" y="173"/>
                  </a:lnTo>
                  <a:lnTo>
                    <a:pt x="1176" y="171"/>
                  </a:lnTo>
                  <a:lnTo>
                    <a:pt x="1171" y="168"/>
                  </a:lnTo>
                  <a:lnTo>
                    <a:pt x="1166" y="166"/>
                  </a:lnTo>
                  <a:lnTo>
                    <a:pt x="1161" y="164"/>
                  </a:lnTo>
                  <a:lnTo>
                    <a:pt x="1157" y="162"/>
                  </a:lnTo>
                  <a:lnTo>
                    <a:pt x="1152" y="159"/>
                  </a:lnTo>
                  <a:lnTo>
                    <a:pt x="1146" y="157"/>
                  </a:lnTo>
                  <a:lnTo>
                    <a:pt x="1141" y="155"/>
                  </a:lnTo>
                  <a:lnTo>
                    <a:pt x="1136" y="153"/>
                  </a:lnTo>
                  <a:lnTo>
                    <a:pt x="1131" y="150"/>
                  </a:lnTo>
                  <a:lnTo>
                    <a:pt x="1126" y="148"/>
                  </a:lnTo>
                  <a:lnTo>
                    <a:pt x="1120" y="146"/>
                  </a:lnTo>
                  <a:lnTo>
                    <a:pt x="1115" y="144"/>
                  </a:lnTo>
                  <a:lnTo>
                    <a:pt x="1110" y="141"/>
                  </a:lnTo>
                  <a:lnTo>
                    <a:pt x="1104" y="139"/>
                  </a:lnTo>
                  <a:lnTo>
                    <a:pt x="1098" y="137"/>
                  </a:lnTo>
                  <a:lnTo>
                    <a:pt x="1093" y="135"/>
                  </a:lnTo>
                  <a:lnTo>
                    <a:pt x="1087" y="132"/>
                  </a:lnTo>
                  <a:lnTo>
                    <a:pt x="1081" y="130"/>
                  </a:lnTo>
                  <a:lnTo>
                    <a:pt x="1076" y="128"/>
                  </a:lnTo>
                  <a:lnTo>
                    <a:pt x="1070" y="126"/>
                  </a:lnTo>
                  <a:lnTo>
                    <a:pt x="1064" y="123"/>
                  </a:lnTo>
                  <a:lnTo>
                    <a:pt x="1058" y="121"/>
                  </a:lnTo>
                  <a:lnTo>
                    <a:pt x="1052" y="119"/>
                  </a:lnTo>
                  <a:lnTo>
                    <a:pt x="1046" y="117"/>
                  </a:lnTo>
                  <a:lnTo>
                    <a:pt x="1039" y="115"/>
                  </a:lnTo>
                  <a:lnTo>
                    <a:pt x="1033" y="112"/>
                  </a:lnTo>
                  <a:lnTo>
                    <a:pt x="1027" y="110"/>
                  </a:lnTo>
                  <a:lnTo>
                    <a:pt x="1020" y="108"/>
                  </a:lnTo>
                  <a:lnTo>
                    <a:pt x="1014" y="105"/>
                  </a:lnTo>
                  <a:lnTo>
                    <a:pt x="1007" y="103"/>
                  </a:lnTo>
                  <a:lnTo>
                    <a:pt x="1000" y="101"/>
                  </a:lnTo>
                  <a:lnTo>
                    <a:pt x="993" y="99"/>
                  </a:lnTo>
                  <a:lnTo>
                    <a:pt x="986" y="97"/>
                  </a:lnTo>
                  <a:lnTo>
                    <a:pt x="979" y="94"/>
                  </a:lnTo>
                  <a:lnTo>
                    <a:pt x="972" y="92"/>
                  </a:lnTo>
                  <a:lnTo>
                    <a:pt x="965" y="90"/>
                  </a:lnTo>
                  <a:lnTo>
                    <a:pt x="957" y="88"/>
                  </a:lnTo>
                  <a:lnTo>
                    <a:pt x="950" y="85"/>
                  </a:lnTo>
                  <a:lnTo>
                    <a:pt x="942" y="83"/>
                  </a:lnTo>
                  <a:lnTo>
                    <a:pt x="934" y="81"/>
                  </a:lnTo>
                  <a:lnTo>
                    <a:pt x="926" y="79"/>
                  </a:lnTo>
                  <a:lnTo>
                    <a:pt x="918" y="76"/>
                  </a:lnTo>
                  <a:lnTo>
                    <a:pt x="910" y="74"/>
                  </a:lnTo>
                  <a:lnTo>
                    <a:pt x="901" y="72"/>
                  </a:lnTo>
                  <a:lnTo>
                    <a:pt x="892" y="70"/>
                  </a:lnTo>
                  <a:lnTo>
                    <a:pt x="884" y="67"/>
                  </a:lnTo>
                  <a:lnTo>
                    <a:pt x="874" y="65"/>
                  </a:lnTo>
                  <a:lnTo>
                    <a:pt x="865" y="63"/>
                  </a:lnTo>
                  <a:lnTo>
                    <a:pt x="856" y="60"/>
                  </a:lnTo>
                  <a:lnTo>
                    <a:pt x="846" y="58"/>
                  </a:lnTo>
                  <a:lnTo>
                    <a:pt x="836" y="56"/>
                  </a:lnTo>
                  <a:lnTo>
                    <a:pt x="825" y="54"/>
                  </a:lnTo>
                  <a:lnTo>
                    <a:pt x="815" y="52"/>
                  </a:lnTo>
                  <a:lnTo>
                    <a:pt x="804" y="49"/>
                  </a:lnTo>
                  <a:lnTo>
                    <a:pt x="793" y="47"/>
                  </a:lnTo>
                  <a:lnTo>
                    <a:pt x="781" y="45"/>
                  </a:lnTo>
                  <a:lnTo>
                    <a:pt x="769" y="42"/>
                  </a:lnTo>
                  <a:lnTo>
                    <a:pt x="757" y="40"/>
                  </a:lnTo>
                  <a:lnTo>
                    <a:pt x="744" y="38"/>
                  </a:lnTo>
                  <a:lnTo>
                    <a:pt x="730" y="36"/>
                  </a:lnTo>
                  <a:lnTo>
                    <a:pt x="716" y="34"/>
                  </a:lnTo>
                  <a:lnTo>
                    <a:pt x="701" y="31"/>
                  </a:lnTo>
                  <a:lnTo>
                    <a:pt x="686" y="29"/>
                  </a:lnTo>
                  <a:lnTo>
                    <a:pt x="669" y="27"/>
                  </a:lnTo>
                  <a:lnTo>
                    <a:pt x="652" y="24"/>
                  </a:lnTo>
                  <a:lnTo>
                    <a:pt x="634" y="22"/>
                  </a:lnTo>
                  <a:lnTo>
                    <a:pt x="614" y="20"/>
                  </a:lnTo>
                  <a:lnTo>
                    <a:pt x="592" y="18"/>
                  </a:lnTo>
                  <a:lnTo>
                    <a:pt x="569" y="16"/>
                  </a:lnTo>
                  <a:lnTo>
                    <a:pt x="543" y="13"/>
                  </a:lnTo>
                  <a:lnTo>
                    <a:pt x="514" y="11"/>
                  </a:lnTo>
                  <a:lnTo>
                    <a:pt x="481" y="9"/>
                  </a:lnTo>
                  <a:lnTo>
                    <a:pt x="441" y="6"/>
                  </a:lnTo>
                  <a:lnTo>
                    <a:pt x="391" y="4"/>
                  </a:lnTo>
                  <a:lnTo>
                    <a:pt x="317" y="2"/>
                  </a:lnTo>
                  <a:lnTo>
                    <a:pt x="0" y="0"/>
                  </a:lnTo>
                </a:path>
              </a:pathLst>
            </a:custGeom>
            <a:noFill/>
            <a:ln w="38100" cap="flat">
              <a:solidFill>
                <a:srgbClr val="21677E"/>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sp>
        <p:nvSpPr>
          <p:cNvPr id="2" name="Title 1">
            <a:extLst>
              <a:ext uri="{FF2B5EF4-FFF2-40B4-BE49-F238E27FC236}">
                <a16:creationId xmlns:a16="http://schemas.microsoft.com/office/drawing/2014/main" id="{4F1D4D83-1294-BEF8-ECEB-7D4633A92A9D}"/>
              </a:ext>
            </a:extLst>
          </p:cNvPr>
          <p:cNvSpPr>
            <a:spLocks noGrp="1"/>
          </p:cNvSpPr>
          <p:nvPr>
            <p:ph type="title"/>
          </p:nvPr>
        </p:nvSpPr>
        <p:spPr/>
        <p:txBody>
          <a:bodyPr/>
          <a:lstStyle/>
          <a:p>
            <a:r>
              <a:rPr lang="en-GB"/>
              <a:t>Simulating survival data after censoring</a:t>
            </a:r>
          </a:p>
        </p:txBody>
      </p:sp>
      <p:sp>
        <p:nvSpPr>
          <p:cNvPr id="3" name="Slide Number Placeholder 2">
            <a:extLst>
              <a:ext uri="{FF2B5EF4-FFF2-40B4-BE49-F238E27FC236}">
                <a16:creationId xmlns:a16="http://schemas.microsoft.com/office/drawing/2014/main" id="{56983FF6-AA39-9A81-80C6-27B58EBA6831}"/>
              </a:ext>
            </a:extLst>
          </p:cNvPr>
          <p:cNvSpPr>
            <a:spLocks noGrp="1"/>
          </p:cNvSpPr>
          <p:nvPr>
            <p:ph type="sldNum" sz="quarter" idx="12"/>
          </p:nvPr>
        </p:nvSpPr>
        <p:spPr/>
        <p:txBody>
          <a:bodyPr/>
          <a:lstStyle/>
          <a:p>
            <a:fld id="{F6B5789B-E694-4680-A2C1-FB39E0578FB7}" type="slidenum">
              <a:rPr lang="en-GB" smtClean="0"/>
              <a:t>28</a:t>
            </a:fld>
            <a:endParaRPr lang="en-GB"/>
          </a:p>
        </p:txBody>
      </p:sp>
      <p:sp>
        <p:nvSpPr>
          <p:cNvPr id="13" name="Freeform 10">
            <a:extLst>
              <a:ext uri="{FF2B5EF4-FFF2-40B4-BE49-F238E27FC236}">
                <a16:creationId xmlns:a16="http://schemas.microsoft.com/office/drawing/2014/main" id="{CD673531-3050-6396-CF06-DDBA0182C86C}"/>
              </a:ext>
            </a:extLst>
          </p:cNvPr>
          <p:cNvSpPr>
            <a:spLocks/>
          </p:cNvSpPr>
          <p:nvPr/>
        </p:nvSpPr>
        <p:spPr bwMode="auto">
          <a:xfrm>
            <a:off x="2822576" y="1600199"/>
            <a:ext cx="7137398" cy="3565525"/>
          </a:xfrm>
          <a:custGeom>
            <a:avLst/>
            <a:gdLst>
              <a:gd name="T0" fmla="*/ 3855 w 4496"/>
              <a:gd name="T1" fmla="*/ 2246 h 2246"/>
              <a:gd name="T2" fmla="*/ 3649 w 4496"/>
              <a:gd name="T3" fmla="*/ 2245 h 2246"/>
              <a:gd name="T4" fmla="*/ 3514 w 4496"/>
              <a:gd name="T5" fmla="*/ 2245 h 2246"/>
              <a:gd name="T6" fmla="*/ 3411 w 4496"/>
              <a:gd name="T7" fmla="*/ 2244 h 2246"/>
              <a:gd name="T8" fmla="*/ 3325 w 4496"/>
              <a:gd name="T9" fmla="*/ 2243 h 2246"/>
              <a:gd name="T10" fmla="*/ 3251 w 4496"/>
              <a:gd name="T11" fmla="*/ 2240 h 2246"/>
              <a:gd name="T12" fmla="*/ 3185 w 4496"/>
              <a:gd name="T13" fmla="*/ 2237 h 2246"/>
              <a:gd name="T14" fmla="*/ 3126 w 4496"/>
              <a:gd name="T15" fmla="*/ 2233 h 2246"/>
              <a:gd name="T16" fmla="*/ 3071 w 4496"/>
              <a:gd name="T17" fmla="*/ 2227 h 2246"/>
              <a:gd name="T18" fmla="*/ 3020 w 4496"/>
              <a:gd name="T19" fmla="*/ 2220 h 2246"/>
              <a:gd name="T20" fmla="*/ 2972 w 4496"/>
              <a:gd name="T21" fmla="*/ 2212 h 2246"/>
              <a:gd name="T22" fmla="*/ 2927 w 4496"/>
              <a:gd name="T23" fmla="*/ 2202 h 2246"/>
              <a:gd name="T24" fmla="*/ 2883 w 4496"/>
              <a:gd name="T25" fmla="*/ 2190 h 2246"/>
              <a:gd name="T26" fmla="*/ 2842 w 4496"/>
              <a:gd name="T27" fmla="*/ 2176 h 2246"/>
              <a:gd name="T28" fmla="*/ 2802 w 4496"/>
              <a:gd name="T29" fmla="*/ 2160 h 2246"/>
              <a:gd name="T30" fmla="*/ 2763 w 4496"/>
              <a:gd name="T31" fmla="*/ 2141 h 2246"/>
              <a:gd name="T32" fmla="*/ 2726 w 4496"/>
              <a:gd name="T33" fmla="*/ 2120 h 2246"/>
              <a:gd name="T34" fmla="*/ 2689 w 4496"/>
              <a:gd name="T35" fmla="*/ 2097 h 2246"/>
              <a:gd name="T36" fmla="*/ 2654 w 4496"/>
              <a:gd name="T37" fmla="*/ 2070 h 2246"/>
              <a:gd name="T38" fmla="*/ 2619 w 4496"/>
              <a:gd name="T39" fmla="*/ 2041 h 2246"/>
              <a:gd name="T40" fmla="*/ 2585 w 4496"/>
              <a:gd name="T41" fmla="*/ 2009 h 2246"/>
              <a:gd name="T42" fmla="*/ 2551 w 4496"/>
              <a:gd name="T43" fmla="*/ 1974 h 2246"/>
              <a:gd name="T44" fmla="*/ 2518 w 4496"/>
              <a:gd name="T45" fmla="*/ 1935 h 2246"/>
              <a:gd name="T46" fmla="*/ 2485 w 4496"/>
              <a:gd name="T47" fmla="*/ 1893 h 2246"/>
              <a:gd name="T48" fmla="*/ 2453 w 4496"/>
              <a:gd name="T49" fmla="*/ 1846 h 2246"/>
              <a:gd name="T50" fmla="*/ 2421 w 4496"/>
              <a:gd name="T51" fmla="*/ 1797 h 2246"/>
              <a:gd name="T52" fmla="*/ 2389 w 4496"/>
              <a:gd name="T53" fmla="*/ 1743 h 2246"/>
              <a:gd name="T54" fmla="*/ 2358 w 4496"/>
              <a:gd name="T55" fmla="*/ 1685 h 2246"/>
              <a:gd name="T56" fmla="*/ 2326 w 4496"/>
              <a:gd name="T57" fmla="*/ 1622 h 2246"/>
              <a:gd name="T58" fmla="*/ 2295 w 4496"/>
              <a:gd name="T59" fmla="*/ 1556 h 2246"/>
              <a:gd name="T60" fmla="*/ 2264 w 4496"/>
              <a:gd name="T61" fmla="*/ 1484 h 2246"/>
              <a:gd name="T62" fmla="*/ 2233 w 4496"/>
              <a:gd name="T63" fmla="*/ 1408 h 2246"/>
              <a:gd name="T64" fmla="*/ 2201 w 4496"/>
              <a:gd name="T65" fmla="*/ 1327 h 2246"/>
              <a:gd name="T66" fmla="*/ 2170 w 4496"/>
              <a:gd name="T67" fmla="*/ 1241 h 2246"/>
              <a:gd name="T68" fmla="*/ 2138 w 4496"/>
              <a:gd name="T69" fmla="*/ 1150 h 2246"/>
              <a:gd name="T70" fmla="*/ 2107 w 4496"/>
              <a:gd name="T71" fmla="*/ 1053 h 2246"/>
              <a:gd name="T72" fmla="*/ 2075 w 4496"/>
              <a:gd name="T73" fmla="*/ 951 h 2246"/>
              <a:gd name="T74" fmla="*/ 2042 w 4496"/>
              <a:gd name="T75" fmla="*/ 880 h 2246"/>
              <a:gd name="T76" fmla="*/ 2010 w 4496"/>
              <a:gd name="T77" fmla="*/ 844 h 2246"/>
              <a:gd name="T78" fmla="*/ 1977 w 4496"/>
              <a:gd name="T79" fmla="*/ 808 h 2246"/>
              <a:gd name="T80" fmla="*/ 1943 w 4496"/>
              <a:gd name="T81" fmla="*/ 772 h 2246"/>
              <a:gd name="T82" fmla="*/ 1909 w 4496"/>
              <a:gd name="T83" fmla="*/ 737 h 2246"/>
              <a:gd name="T84" fmla="*/ 1875 w 4496"/>
              <a:gd name="T85" fmla="*/ 701 h 2246"/>
              <a:gd name="T86" fmla="*/ 1839 w 4496"/>
              <a:gd name="T87" fmla="*/ 665 h 2246"/>
              <a:gd name="T88" fmla="*/ 1803 w 4496"/>
              <a:gd name="T89" fmla="*/ 629 h 2246"/>
              <a:gd name="T90" fmla="*/ 1766 w 4496"/>
              <a:gd name="T91" fmla="*/ 593 h 2246"/>
              <a:gd name="T92" fmla="*/ 1728 w 4496"/>
              <a:gd name="T93" fmla="*/ 557 h 2246"/>
              <a:gd name="T94" fmla="*/ 1689 w 4496"/>
              <a:gd name="T95" fmla="*/ 521 h 2246"/>
              <a:gd name="T96" fmla="*/ 1648 w 4496"/>
              <a:gd name="T97" fmla="*/ 485 h 2246"/>
              <a:gd name="T98" fmla="*/ 1606 w 4496"/>
              <a:gd name="T99" fmla="*/ 449 h 2246"/>
              <a:gd name="T100" fmla="*/ 1562 w 4496"/>
              <a:gd name="T101" fmla="*/ 413 h 2246"/>
              <a:gd name="T102" fmla="*/ 1515 w 4496"/>
              <a:gd name="T103" fmla="*/ 377 h 2246"/>
              <a:gd name="T104" fmla="*/ 1466 w 4496"/>
              <a:gd name="T105" fmla="*/ 341 h 2246"/>
              <a:gd name="T106" fmla="*/ 1414 w 4496"/>
              <a:gd name="T107" fmla="*/ 305 h 2246"/>
              <a:gd name="T108" fmla="*/ 1359 w 4496"/>
              <a:gd name="T109" fmla="*/ 269 h 2246"/>
              <a:gd name="T110" fmla="*/ 1298 w 4496"/>
              <a:gd name="T111" fmla="*/ 233 h 2246"/>
              <a:gd name="T112" fmla="*/ 1232 w 4496"/>
              <a:gd name="T113" fmla="*/ 198 h 2246"/>
              <a:gd name="T114" fmla="*/ 1157 w 4496"/>
              <a:gd name="T115" fmla="*/ 162 h 2246"/>
              <a:gd name="T116" fmla="*/ 1070 w 4496"/>
              <a:gd name="T117" fmla="*/ 126 h 2246"/>
              <a:gd name="T118" fmla="*/ 965 w 4496"/>
              <a:gd name="T119" fmla="*/ 90 h 2246"/>
              <a:gd name="T120" fmla="*/ 825 w 4496"/>
              <a:gd name="T121" fmla="*/ 54 h 2246"/>
              <a:gd name="T122" fmla="*/ 592 w 4496"/>
              <a:gd name="T123" fmla="*/ 18 h 2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496" h="2246">
                <a:moveTo>
                  <a:pt x="4496" y="2246"/>
                </a:moveTo>
                <a:lnTo>
                  <a:pt x="4356" y="2246"/>
                </a:lnTo>
                <a:lnTo>
                  <a:pt x="4269" y="2246"/>
                </a:lnTo>
                <a:lnTo>
                  <a:pt x="4204" y="2246"/>
                </a:lnTo>
                <a:lnTo>
                  <a:pt x="4153" y="2246"/>
                </a:lnTo>
                <a:lnTo>
                  <a:pt x="4109" y="2246"/>
                </a:lnTo>
                <a:lnTo>
                  <a:pt x="4072" y="2246"/>
                </a:lnTo>
                <a:lnTo>
                  <a:pt x="4039" y="2246"/>
                </a:lnTo>
                <a:lnTo>
                  <a:pt x="4009" y="2246"/>
                </a:lnTo>
                <a:lnTo>
                  <a:pt x="3982" y="2246"/>
                </a:lnTo>
                <a:lnTo>
                  <a:pt x="3957" y="2246"/>
                </a:lnTo>
                <a:lnTo>
                  <a:pt x="3934" y="2246"/>
                </a:lnTo>
                <a:lnTo>
                  <a:pt x="3912" y="2246"/>
                </a:lnTo>
                <a:lnTo>
                  <a:pt x="3892" y="2246"/>
                </a:lnTo>
                <a:lnTo>
                  <a:pt x="3873" y="2246"/>
                </a:lnTo>
                <a:lnTo>
                  <a:pt x="3855" y="2246"/>
                </a:lnTo>
                <a:lnTo>
                  <a:pt x="3838" y="2246"/>
                </a:lnTo>
                <a:lnTo>
                  <a:pt x="3822" y="2246"/>
                </a:lnTo>
                <a:lnTo>
                  <a:pt x="3806" y="2245"/>
                </a:lnTo>
                <a:lnTo>
                  <a:pt x="3791" y="2245"/>
                </a:lnTo>
                <a:lnTo>
                  <a:pt x="3777" y="2245"/>
                </a:lnTo>
                <a:lnTo>
                  <a:pt x="3764" y="2245"/>
                </a:lnTo>
                <a:lnTo>
                  <a:pt x="3750" y="2245"/>
                </a:lnTo>
                <a:lnTo>
                  <a:pt x="3738" y="2245"/>
                </a:lnTo>
                <a:lnTo>
                  <a:pt x="3725" y="2245"/>
                </a:lnTo>
                <a:lnTo>
                  <a:pt x="3713" y="2245"/>
                </a:lnTo>
                <a:lnTo>
                  <a:pt x="3702" y="2245"/>
                </a:lnTo>
                <a:lnTo>
                  <a:pt x="3690" y="2245"/>
                </a:lnTo>
                <a:lnTo>
                  <a:pt x="3680" y="2245"/>
                </a:lnTo>
                <a:lnTo>
                  <a:pt x="3669" y="2245"/>
                </a:lnTo>
                <a:lnTo>
                  <a:pt x="3659" y="2245"/>
                </a:lnTo>
                <a:lnTo>
                  <a:pt x="3649" y="2245"/>
                </a:lnTo>
                <a:lnTo>
                  <a:pt x="3639" y="2245"/>
                </a:lnTo>
                <a:lnTo>
                  <a:pt x="3629" y="2245"/>
                </a:lnTo>
                <a:lnTo>
                  <a:pt x="3620" y="2245"/>
                </a:lnTo>
                <a:lnTo>
                  <a:pt x="3611" y="2245"/>
                </a:lnTo>
                <a:lnTo>
                  <a:pt x="3602" y="2245"/>
                </a:lnTo>
                <a:lnTo>
                  <a:pt x="3593" y="2245"/>
                </a:lnTo>
                <a:lnTo>
                  <a:pt x="3584" y="2245"/>
                </a:lnTo>
                <a:lnTo>
                  <a:pt x="3576" y="2245"/>
                </a:lnTo>
                <a:lnTo>
                  <a:pt x="3568" y="2245"/>
                </a:lnTo>
                <a:lnTo>
                  <a:pt x="3560" y="2245"/>
                </a:lnTo>
                <a:lnTo>
                  <a:pt x="3552" y="2245"/>
                </a:lnTo>
                <a:lnTo>
                  <a:pt x="3544" y="2245"/>
                </a:lnTo>
                <a:lnTo>
                  <a:pt x="3536" y="2245"/>
                </a:lnTo>
                <a:lnTo>
                  <a:pt x="3529" y="2245"/>
                </a:lnTo>
                <a:lnTo>
                  <a:pt x="3521" y="2245"/>
                </a:lnTo>
                <a:lnTo>
                  <a:pt x="3514" y="2245"/>
                </a:lnTo>
                <a:lnTo>
                  <a:pt x="3507" y="2245"/>
                </a:lnTo>
                <a:lnTo>
                  <a:pt x="3500" y="2245"/>
                </a:lnTo>
                <a:lnTo>
                  <a:pt x="3493" y="2245"/>
                </a:lnTo>
                <a:lnTo>
                  <a:pt x="3486" y="2245"/>
                </a:lnTo>
                <a:lnTo>
                  <a:pt x="3479" y="2245"/>
                </a:lnTo>
                <a:lnTo>
                  <a:pt x="3473" y="2245"/>
                </a:lnTo>
                <a:lnTo>
                  <a:pt x="3466" y="2245"/>
                </a:lnTo>
                <a:lnTo>
                  <a:pt x="3459" y="2245"/>
                </a:lnTo>
                <a:lnTo>
                  <a:pt x="3453" y="2245"/>
                </a:lnTo>
                <a:lnTo>
                  <a:pt x="3447" y="2245"/>
                </a:lnTo>
                <a:lnTo>
                  <a:pt x="3441" y="2245"/>
                </a:lnTo>
                <a:lnTo>
                  <a:pt x="3434" y="2244"/>
                </a:lnTo>
                <a:lnTo>
                  <a:pt x="3428" y="2244"/>
                </a:lnTo>
                <a:lnTo>
                  <a:pt x="3422" y="2244"/>
                </a:lnTo>
                <a:lnTo>
                  <a:pt x="3416" y="2244"/>
                </a:lnTo>
                <a:lnTo>
                  <a:pt x="3411" y="2244"/>
                </a:lnTo>
                <a:lnTo>
                  <a:pt x="3405" y="2244"/>
                </a:lnTo>
                <a:lnTo>
                  <a:pt x="3399" y="2244"/>
                </a:lnTo>
                <a:lnTo>
                  <a:pt x="3394" y="2244"/>
                </a:lnTo>
                <a:lnTo>
                  <a:pt x="3388" y="2244"/>
                </a:lnTo>
                <a:lnTo>
                  <a:pt x="3382" y="2244"/>
                </a:lnTo>
                <a:lnTo>
                  <a:pt x="3377" y="2244"/>
                </a:lnTo>
                <a:lnTo>
                  <a:pt x="3371" y="2244"/>
                </a:lnTo>
                <a:lnTo>
                  <a:pt x="3366" y="2243"/>
                </a:lnTo>
                <a:lnTo>
                  <a:pt x="3361" y="2243"/>
                </a:lnTo>
                <a:lnTo>
                  <a:pt x="3356" y="2243"/>
                </a:lnTo>
                <a:lnTo>
                  <a:pt x="3350" y="2243"/>
                </a:lnTo>
                <a:lnTo>
                  <a:pt x="3345" y="2243"/>
                </a:lnTo>
                <a:lnTo>
                  <a:pt x="3340" y="2243"/>
                </a:lnTo>
                <a:lnTo>
                  <a:pt x="3335" y="2243"/>
                </a:lnTo>
                <a:lnTo>
                  <a:pt x="3330" y="2243"/>
                </a:lnTo>
                <a:lnTo>
                  <a:pt x="3325" y="2243"/>
                </a:lnTo>
                <a:lnTo>
                  <a:pt x="3320" y="2242"/>
                </a:lnTo>
                <a:lnTo>
                  <a:pt x="3315" y="2242"/>
                </a:lnTo>
                <a:lnTo>
                  <a:pt x="3310" y="2242"/>
                </a:lnTo>
                <a:lnTo>
                  <a:pt x="3306" y="2242"/>
                </a:lnTo>
                <a:lnTo>
                  <a:pt x="3301" y="2242"/>
                </a:lnTo>
                <a:lnTo>
                  <a:pt x="3296" y="2242"/>
                </a:lnTo>
                <a:lnTo>
                  <a:pt x="3292" y="2242"/>
                </a:lnTo>
                <a:lnTo>
                  <a:pt x="3287" y="2242"/>
                </a:lnTo>
                <a:lnTo>
                  <a:pt x="3282" y="2241"/>
                </a:lnTo>
                <a:lnTo>
                  <a:pt x="3278" y="2241"/>
                </a:lnTo>
                <a:lnTo>
                  <a:pt x="3273" y="2241"/>
                </a:lnTo>
                <a:lnTo>
                  <a:pt x="3269" y="2241"/>
                </a:lnTo>
                <a:lnTo>
                  <a:pt x="3264" y="2241"/>
                </a:lnTo>
                <a:lnTo>
                  <a:pt x="3260" y="2240"/>
                </a:lnTo>
                <a:lnTo>
                  <a:pt x="3256" y="2240"/>
                </a:lnTo>
                <a:lnTo>
                  <a:pt x="3251" y="2240"/>
                </a:lnTo>
                <a:lnTo>
                  <a:pt x="3247" y="2240"/>
                </a:lnTo>
                <a:lnTo>
                  <a:pt x="3243" y="2240"/>
                </a:lnTo>
                <a:lnTo>
                  <a:pt x="3238" y="2239"/>
                </a:lnTo>
                <a:lnTo>
                  <a:pt x="3234" y="2239"/>
                </a:lnTo>
                <a:lnTo>
                  <a:pt x="3230" y="2239"/>
                </a:lnTo>
                <a:lnTo>
                  <a:pt x="3226" y="2239"/>
                </a:lnTo>
                <a:lnTo>
                  <a:pt x="3222" y="2239"/>
                </a:lnTo>
                <a:lnTo>
                  <a:pt x="3218" y="2239"/>
                </a:lnTo>
                <a:lnTo>
                  <a:pt x="3213" y="2239"/>
                </a:lnTo>
                <a:lnTo>
                  <a:pt x="3209" y="2238"/>
                </a:lnTo>
                <a:lnTo>
                  <a:pt x="3205" y="2238"/>
                </a:lnTo>
                <a:lnTo>
                  <a:pt x="3201" y="2238"/>
                </a:lnTo>
                <a:lnTo>
                  <a:pt x="3197" y="2238"/>
                </a:lnTo>
                <a:lnTo>
                  <a:pt x="3193" y="2237"/>
                </a:lnTo>
                <a:lnTo>
                  <a:pt x="3189" y="2237"/>
                </a:lnTo>
                <a:lnTo>
                  <a:pt x="3185" y="2237"/>
                </a:lnTo>
                <a:lnTo>
                  <a:pt x="3182" y="2237"/>
                </a:lnTo>
                <a:lnTo>
                  <a:pt x="3178" y="2237"/>
                </a:lnTo>
                <a:lnTo>
                  <a:pt x="3174" y="2236"/>
                </a:lnTo>
                <a:lnTo>
                  <a:pt x="3170" y="2236"/>
                </a:lnTo>
                <a:lnTo>
                  <a:pt x="3166" y="2236"/>
                </a:lnTo>
                <a:lnTo>
                  <a:pt x="3163" y="2235"/>
                </a:lnTo>
                <a:lnTo>
                  <a:pt x="3159" y="2235"/>
                </a:lnTo>
                <a:lnTo>
                  <a:pt x="3155" y="2235"/>
                </a:lnTo>
                <a:lnTo>
                  <a:pt x="3151" y="2235"/>
                </a:lnTo>
                <a:lnTo>
                  <a:pt x="3148" y="2234"/>
                </a:lnTo>
                <a:lnTo>
                  <a:pt x="3144" y="2234"/>
                </a:lnTo>
                <a:lnTo>
                  <a:pt x="3140" y="2234"/>
                </a:lnTo>
                <a:lnTo>
                  <a:pt x="3137" y="2233"/>
                </a:lnTo>
                <a:lnTo>
                  <a:pt x="3133" y="2233"/>
                </a:lnTo>
                <a:lnTo>
                  <a:pt x="3129" y="2233"/>
                </a:lnTo>
                <a:lnTo>
                  <a:pt x="3126" y="2233"/>
                </a:lnTo>
                <a:lnTo>
                  <a:pt x="3122" y="2232"/>
                </a:lnTo>
                <a:lnTo>
                  <a:pt x="3119" y="2232"/>
                </a:lnTo>
                <a:lnTo>
                  <a:pt x="3115" y="2232"/>
                </a:lnTo>
                <a:lnTo>
                  <a:pt x="3112" y="2231"/>
                </a:lnTo>
                <a:lnTo>
                  <a:pt x="3108" y="2231"/>
                </a:lnTo>
                <a:lnTo>
                  <a:pt x="3105" y="2231"/>
                </a:lnTo>
                <a:lnTo>
                  <a:pt x="3101" y="2230"/>
                </a:lnTo>
                <a:lnTo>
                  <a:pt x="3098" y="2230"/>
                </a:lnTo>
                <a:lnTo>
                  <a:pt x="3095" y="2230"/>
                </a:lnTo>
                <a:lnTo>
                  <a:pt x="3091" y="2229"/>
                </a:lnTo>
                <a:lnTo>
                  <a:pt x="3088" y="2229"/>
                </a:lnTo>
                <a:lnTo>
                  <a:pt x="3084" y="2229"/>
                </a:lnTo>
                <a:lnTo>
                  <a:pt x="3081" y="2228"/>
                </a:lnTo>
                <a:lnTo>
                  <a:pt x="3078" y="2228"/>
                </a:lnTo>
                <a:lnTo>
                  <a:pt x="3074" y="2227"/>
                </a:lnTo>
                <a:lnTo>
                  <a:pt x="3071" y="2227"/>
                </a:lnTo>
                <a:lnTo>
                  <a:pt x="3068" y="2227"/>
                </a:lnTo>
                <a:lnTo>
                  <a:pt x="3065" y="2226"/>
                </a:lnTo>
                <a:lnTo>
                  <a:pt x="3061" y="2226"/>
                </a:lnTo>
                <a:lnTo>
                  <a:pt x="3058" y="2226"/>
                </a:lnTo>
                <a:lnTo>
                  <a:pt x="3055" y="2225"/>
                </a:lnTo>
                <a:lnTo>
                  <a:pt x="3051" y="2225"/>
                </a:lnTo>
                <a:lnTo>
                  <a:pt x="3048" y="2224"/>
                </a:lnTo>
                <a:lnTo>
                  <a:pt x="3045" y="2224"/>
                </a:lnTo>
                <a:lnTo>
                  <a:pt x="3042" y="2223"/>
                </a:lnTo>
                <a:lnTo>
                  <a:pt x="3039" y="2223"/>
                </a:lnTo>
                <a:lnTo>
                  <a:pt x="3036" y="2222"/>
                </a:lnTo>
                <a:lnTo>
                  <a:pt x="3032" y="2222"/>
                </a:lnTo>
                <a:lnTo>
                  <a:pt x="3029" y="2222"/>
                </a:lnTo>
                <a:lnTo>
                  <a:pt x="3026" y="2221"/>
                </a:lnTo>
                <a:lnTo>
                  <a:pt x="3023" y="2221"/>
                </a:lnTo>
                <a:lnTo>
                  <a:pt x="3020" y="2220"/>
                </a:lnTo>
                <a:lnTo>
                  <a:pt x="3017" y="2220"/>
                </a:lnTo>
                <a:lnTo>
                  <a:pt x="3014" y="2219"/>
                </a:lnTo>
                <a:lnTo>
                  <a:pt x="3011" y="2219"/>
                </a:lnTo>
                <a:lnTo>
                  <a:pt x="3008" y="2218"/>
                </a:lnTo>
                <a:lnTo>
                  <a:pt x="3005" y="2218"/>
                </a:lnTo>
                <a:lnTo>
                  <a:pt x="3002" y="2217"/>
                </a:lnTo>
                <a:lnTo>
                  <a:pt x="2999" y="2217"/>
                </a:lnTo>
                <a:lnTo>
                  <a:pt x="2996" y="2216"/>
                </a:lnTo>
                <a:lnTo>
                  <a:pt x="2993" y="2216"/>
                </a:lnTo>
                <a:lnTo>
                  <a:pt x="2990" y="2215"/>
                </a:lnTo>
                <a:lnTo>
                  <a:pt x="2987" y="2215"/>
                </a:lnTo>
                <a:lnTo>
                  <a:pt x="2984" y="2214"/>
                </a:lnTo>
                <a:lnTo>
                  <a:pt x="2981" y="2213"/>
                </a:lnTo>
                <a:lnTo>
                  <a:pt x="2978" y="2213"/>
                </a:lnTo>
                <a:lnTo>
                  <a:pt x="2975" y="2212"/>
                </a:lnTo>
                <a:lnTo>
                  <a:pt x="2972" y="2212"/>
                </a:lnTo>
                <a:lnTo>
                  <a:pt x="2969" y="2211"/>
                </a:lnTo>
                <a:lnTo>
                  <a:pt x="2966" y="2211"/>
                </a:lnTo>
                <a:lnTo>
                  <a:pt x="2963" y="2210"/>
                </a:lnTo>
                <a:lnTo>
                  <a:pt x="2960" y="2209"/>
                </a:lnTo>
                <a:lnTo>
                  <a:pt x="2958" y="2209"/>
                </a:lnTo>
                <a:lnTo>
                  <a:pt x="2955" y="2208"/>
                </a:lnTo>
                <a:lnTo>
                  <a:pt x="2952" y="2208"/>
                </a:lnTo>
                <a:lnTo>
                  <a:pt x="2949" y="2207"/>
                </a:lnTo>
                <a:lnTo>
                  <a:pt x="2946" y="2206"/>
                </a:lnTo>
                <a:lnTo>
                  <a:pt x="2943" y="2206"/>
                </a:lnTo>
                <a:lnTo>
                  <a:pt x="2940" y="2205"/>
                </a:lnTo>
                <a:lnTo>
                  <a:pt x="2938" y="2204"/>
                </a:lnTo>
                <a:lnTo>
                  <a:pt x="2935" y="2204"/>
                </a:lnTo>
                <a:lnTo>
                  <a:pt x="2932" y="2203"/>
                </a:lnTo>
                <a:lnTo>
                  <a:pt x="2929" y="2202"/>
                </a:lnTo>
                <a:lnTo>
                  <a:pt x="2927" y="2202"/>
                </a:lnTo>
                <a:lnTo>
                  <a:pt x="2924" y="2201"/>
                </a:lnTo>
                <a:lnTo>
                  <a:pt x="2921" y="2200"/>
                </a:lnTo>
                <a:lnTo>
                  <a:pt x="2918" y="2199"/>
                </a:lnTo>
                <a:lnTo>
                  <a:pt x="2915" y="2199"/>
                </a:lnTo>
                <a:lnTo>
                  <a:pt x="2913" y="2198"/>
                </a:lnTo>
                <a:lnTo>
                  <a:pt x="2910" y="2197"/>
                </a:lnTo>
                <a:lnTo>
                  <a:pt x="2907" y="2197"/>
                </a:lnTo>
                <a:lnTo>
                  <a:pt x="2905" y="2196"/>
                </a:lnTo>
                <a:lnTo>
                  <a:pt x="2902" y="2195"/>
                </a:lnTo>
                <a:lnTo>
                  <a:pt x="2899" y="2194"/>
                </a:lnTo>
                <a:lnTo>
                  <a:pt x="2897" y="2194"/>
                </a:lnTo>
                <a:lnTo>
                  <a:pt x="2894" y="2193"/>
                </a:lnTo>
                <a:lnTo>
                  <a:pt x="2891" y="2192"/>
                </a:lnTo>
                <a:lnTo>
                  <a:pt x="2888" y="2191"/>
                </a:lnTo>
                <a:lnTo>
                  <a:pt x="2886" y="2190"/>
                </a:lnTo>
                <a:lnTo>
                  <a:pt x="2883" y="2190"/>
                </a:lnTo>
                <a:lnTo>
                  <a:pt x="2880" y="2189"/>
                </a:lnTo>
                <a:lnTo>
                  <a:pt x="2878" y="2188"/>
                </a:lnTo>
                <a:lnTo>
                  <a:pt x="2875" y="2187"/>
                </a:lnTo>
                <a:lnTo>
                  <a:pt x="2873" y="2186"/>
                </a:lnTo>
                <a:lnTo>
                  <a:pt x="2870" y="2185"/>
                </a:lnTo>
                <a:lnTo>
                  <a:pt x="2867" y="2185"/>
                </a:lnTo>
                <a:lnTo>
                  <a:pt x="2865" y="2184"/>
                </a:lnTo>
                <a:lnTo>
                  <a:pt x="2862" y="2183"/>
                </a:lnTo>
                <a:lnTo>
                  <a:pt x="2860" y="2182"/>
                </a:lnTo>
                <a:lnTo>
                  <a:pt x="2857" y="2181"/>
                </a:lnTo>
                <a:lnTo>
                  <a:pt x="2855" y="2180"/>
                </a:lnTo>
                <a:lnTo>
                  <a:pt x="2852" y="2179"/>
                </a:lnTo>
                <a:lnTo>
                  <a:pt x="2849" y="2178"/>
                </a:lnTo>
                <a:lnTo>
                  <a:pt x="2847" y="2177"/>
                </a:lnTo>
                <a:lnTo>
                  <a:pt x="2844" y="2177"/>
                </a:lnTo>
                <a:lnTo>
                  <a:pt x="2842" y="2176"/>
                </a:lnTo>
                <a:lnTo>
                  <a:pt x="2839" y="2175"/>
                </a:lnTo>
                <a:lnTo>
                  <a:pt x="2836" y="2174"/>
                </a:lnTo>
                <a:lnTo>
                  <a:pt x="2834" y="2173"/>
                </a:lnTo>
                <a:lnTo>
                  <a:pt x="2832" y="2172"/>
                </a:lnTo>
                <a:lnTo>
                  <a:pt x="2829" y="2171"/>
                </a:lnTo>
                <a:lnTo>
                  <a:pt x="2827" y="2170"/>
                </a:lnTo>
                <a:lnTo>
                  <a:pt x="2824" y="2169"/>
                </a:lnTo>
                <a:lnTo>
                  <a:pt x="2822" y="2168"/>
                </a:lnTo>
                <a:lnTo>
                  <a:pt x="2819" y="2167"/>
                </a:lnTo>
                <a:lnTo>
                  <a:pt x="2817" y="2166"/>
                </a:lnTo>
                <a:lnTo>
                  <a:pt x="2814" y="2165"/>
                </a:lnTo>
                <a:lnTo>
                  <a:pt x="2812" y="2164"/>
                </a:lnTo>
                <a:lnTo>
                  <a:pt x="2809" y="2163"/>
                </a:lnTo>
                <a:lnTo>
                  <a:pt x="2807" y="2161"/>
                </a:lnTo>
                <a:lnTo>
                  <a:pt x="2804" y="2160"/>
                </a:lnTo>
                <a:lnTo>
                  <a:pt x="2802" y="2160"/>
                </a:lnTo>
                <a:lnTo>
                  <a:pt x="2799" y="2158"/>
                </a:lnTo>
                <a:lnTo>
                  <a:pt x="2797" y="2157"/>
                </a:lnTo>
                <a:lnTo>
                  <a:pt x="2794" y="2156"/>
                </a:lnTo>
                <a:lnTo>
                  <a:pt x="2792" y="2155"/>
                </a:lnTo>
                <a:lnTo>
                  <a:pt x="2789" y="2154"/>
                </a:lnTo>
                <a:lnTo>
                  <a:pt x="2787" y="2153"/>
                </a:lnTo>
                <a:lnTo>
                  <a:pt x="2785" y="2152"/>
                </a:lnTo>
                <a:lnTo>
                  <a:pt x="2782" y="2150"/>
                </a:lnTo>
                <a:lnTo>
                  <a:pt x="2780" y="2149"/>
                </a:lnTo>
                <a:lnTo>
                  <a:pt x="2777" y="2148"/>
                </a:lnTo>
                <a:lnTo>
                  <a:pt x="2775" y="2147"/>
                </a:lnTo>
                <a:lnTo>
                  <a:pt x="2773" y="2146"/>
                </a:lnTo>
                <a:lnTo>
                  <a:pt x="2770" y="2145"/>
                </a:lnTo>
                <a:lnTo>
                  <a:pt x="2768" y="2143"/>
                </a:lnTo>
                <a:lnTo>
                  <a:pt x="2765" y="2142"/>
                </a:lnTo>
                <a:lnTo>
                  <a:pt x="2763" y="2141"/>
                </a:lnTo>
                <a:lnTo>
                  <a:pt x="2761" y="2140"/>
                </a:lnTo>
                <a:lnTo>
                  <a:pt x="2758" y="2138"/>
                </a:lnTo>
                <a:lnTo>
                  <a:pt x="2756" y="2137"/>
                </a:lnTo>
                <a:lnTo>
                  <a:pt x="2754" y="2136"/>
                </a:lnTo>
                <a:lnTo>
                  <a:pt x="2751" y="2135"/>
                </a:lnTo>
                <a:lnTo>
                  <a:pt x="2749" y="2134"/>
                </a:lnTo>
                <a:lnTo>
                  <a:pt x="2746" y="2132"/>
                </a:lnTo>
                <a:lnTo>
                  <a:pt x="2744" y="2131"/>
                </a:lnTo>
                <a:lnTo>
                  <a:pt x="2742" y="2130"/>
                </a:lnTo>
                <a:lnTo>
                  <a:pt x="2739" y="2128"/>
                </a:lnTo>
                <a:lnTo>
                  <a:pt x="2737" y="2127"/>
                </a:lnTo>
                <a:lnTo>
                  <a:pt x="2735" y="2126"/>
                </a:lnTo>
                <a:lnTo>
                  <a:pt x="2733" y="2124"/>
                </a:lnTo>
                <a:lnTo>
                  <a:pt x="2730" y="2123"/>
                </a:lnTo>
                <a:lnTo>
                  <a:pt x="2728" y="2122"/>
                </a:lnTo>
                <a:lnTo>
                  <a:pt x="2726" y="2120"/>
                </a:lnTo>
                <a:lnTo>
                  <a:pt x="2723" y="2119"/>
                </a:lnTo>
                <a:lnTo>
                  <a:pt x="2721" y="2117"/>
                </a:lnTo>
                <a:lnTo>
                  <a:pt x="2719" y="2116"/>
                </a:lnTo>
                <a:lnTo>
                  <a:pt x="2716" y="2115"/>
                </a:lnTo>
                <a:lnTo>
                  <a:pt x="2714" y="2113"/>
                </a:lnTo>
                <a:lnTo>
                  <a:pt x="2712" y="2112"/>
                </a:lnTo>
                <a:lnTo>
                  <a:pt x="2709" y="2110"/>
                </a:lnTo>
                <a:lnTo>
                  <a:pt x="2707" y="2109"/>
                </a:lnTo>
                <a:lnTo>
                  <a:pt x="2705" y="2107"/>
                </a:lnTo>
                <a:lnTo>
                  <a:pt x="2703" y="2106"/>
                </a:lnTo>
                <a:lnTo>
                  <a:pt x="2701" y="2104"/>
                </a:lnTo>
                <a:lnTo>
                  <a:pt x="2698" y="2103"/>
                </a:lnTo>
                <a:lnTo>
                  <a:pt x="2696" y="2101"/>
                </a:lnTo>
                <a:lnTo>
                  <a:pt x="2694" y="2100"/>
                </a:lnTo>
                <a:lnTo>
                  <a:pt x="2691" y="2098"/>
                </a:lnTo>
                <a:lnTo>
                  <a:pt x="2689" y="2097"/>
                </a:lnTo>
                <a:lnTo>
                  <a:pt x="2687" y="2095"/>
                </a:lnTo>
                <a:lnTo>
                  <a:pt x="2685" y="2094"/>
                </a:lnTo>
                <a:lnTo>
                  <a:pt x="2682" y="2092"/>
                </a:lnTo>
                <a:lnTo>
                  <a:pt x="2680" y="2090"/>
                </a:lnTo>
                <a:lnTo>
                  <a:pt x="2678" y="2089"/>
                </a:lnTo>
                <a:lnTo>
                  <a:pt x="2676" y="2087"/>
                </a:lnTo>
                <a:lnTo>
                  <a:pt x="2673" y="2086"/>
                </a:lnTo>
                <a:lnTo>
                  <a:pt x="2671" y="2084"/>
                </a:lnTo>
                <a:lnTo>
                  <a:pt x="2669" y="2082"/>
                </a:lnTo>
                <a:lnTo>
                  <a:pt x="2667" y="2081"/>
                </a:lnTo>
                <a:lnTo>
                  <a:pt x="2665" y="2079"/>
                </a:lnTo>
                <a:lnTo>
                  <a:pt x="2662" y="2077"/>
                </a:lnTo>
                <a:lnTo>
                  <a:pt x="2660" y="2076"/>
                </a:lnTo>
                <a:lnTo>
                  <a:pt x="2658" y="2074"/>
                </a:lnTo>
                <a:lnTo>
                  <a:pt x="2656" y="2072"/>
                </a:lnTo>
                <a:lnTo>
                  <a:pt x="2654" y="2070"/>
                </a:lnTo>
                <a:lnTo>
                  <a:pt x="2651" y="2069"/>
                </a:lnTo>
                <a:lnTo>
                  <a:pt x="2649" y="2067"/>
                </a:lnTo>
                <a:lnTo>
                  <a:pt x="2647" y="2065"/>
                </a:lnTo>
                <a:lnTo>
                  <a:pt x="2645" y="2063"/>
                </a:lnTo>
                <a:lnTo>
                  <a:pt x="2643" y="2062"/>
                </a:lnTo>
                <a:lnTo>
                  <a:pt x="2640" y="2060"/>
                </a:lnTo>
                <a:lnTo>
                  <a:pt x="2638" y="2058"/>
                </a:lnTo>
                <a:lnTo>
                  <a:pt x="2636" y="2056"/>
                </a:lnTo>
                <a:lnTo>
                  <a:pt x="2634" y="2054"/>
                </a:lnTo>
                <a:lnTo>
                  <a:pt x="2632" y="2052"/>
                </a:lnTo>
                <a:lnTo>
                  <a:pt x="2630" y="2051"/>
                </a:lnTo>
                <a:lnTo>
                  <a:pt x="2627" y="2049"/>
                </a:lnTo>
                <a:lnTo>
                  <a:pt x="2625" y="2047"/>
                </a:lnTo>
                <a:lnTo>
                  <a:pt x="2623" y="2045"/>
                </a:lnTo>
                <a:lnTo>
                  <a:pt x="2621" y="2043"/>
                </a:lnTo>
                <a:lnTo>
                  <a:pt x="2619" y="2041"/>
                </a:lnTo>
                <a:lnTo>
                  <a:pt x="2617" y="2039"/>
                </a:lnTo>
                <a:lnTo>
                  <a:pt x="2614" y="2038"/>
                </a:lnTo>
                <a:lnTo>
                  <a:pt x="2612" y="2035"/>
                </a:lnTo>
                <a:lnTo>
                  <a:pt x="2610" y="2033"/>
                </a:lnTo>
                <a:lnTo>
                  <a:pt x="2608" y="2032"/>
                </a:lnTo>
                <a:lnTo>
                  <a:pt x="2606" y="2029"/>
                </a:lnTo>
                <a:lnTo>
                  <a:pt x="2604" y="2027"/>
                </a:lnTo>
                <a:lnTo>
                  <a:pt x="2602" y="2026"/>
                </a:lnTo>
                <a:lnTo>
                  <a:pt x="2599" y="2024"/>
                </a:lnTo>
                <a:lnTo>
                  <a:pt x="2597" y="2021"/>
                </a:lnTo>
                <a:lnTo>
                  <a:pt x="2595" y="2020"/>
                </a:lnTo>
                <a:lnTo>
                  <a:pt x="2593" y="2017"/>
                </a:lnTo>
                <a:lnTo>
                  <a:pt x="2591" y="2015"/>
                </a:lnTo>
                <a:lnTo>
                  <a:pt x="2589" y="2013"/>
                </a:lnTo>
                <a:lnTo>
                  <a:pt x="2587" y="2011"/>
                </a:lnTo>
                <a:lnTo>
                  <a:pt x="2585" y="2009"/>
                </a:lnTo>
                <a:lnTo>
                  <a:pt x="2582" y="2007"/>
                </a:lnTo>
                <a:lnTo>
                  <a:pt x="2581" y="2005"/>
                </a:lnTo>
                <a:lnTo>
                  <a:pt x="2578" y="2003"/>
                </a:lnTo>
                <a:lnTo>
                  <a:pt x="2576" y="2001"/>
                </a:lnTo>
                <a:lnTo>
                  <a:pt x="2574" y="1998"/>
                </a:lnTo>
                <a:lnTo>
                  <a:pt x="2572" y="1996"/>
                </a:lnTo>
                <a:lnTo>
                  <a:pt x="2570" y="1994"/>
                </a:lnTo>
                <a:lnTo>
                  <a:pt x="2568" y="1992"/>
                </a:lnTo>
                <a:lnTo>
                  <a:pt x="2566" y="1990"/>
                </a:lnTo>
                <a:lnTo>
                  <a:pt x="2563" y="1987"/>
                </a:lnTo>
                <a:lnTo>
                  <a:pt x="2562" y="1985"/>
                </a:lnTo>
                <a:lnTo>
                  <a:pt x="2559" y="1983"/>
                </a:lnTo>
                <a:lnTo>
                  <a:pt x="2557" y="1980"/>
                </a:lnTo>
                <a:lnTo>
                  <a:pt x="2555" y="1978"/>
                </a:lnTo>
                <a:lnTo>
                  <a:pt x="2553" y="1976"/>
                </a:lnTo>
                <a:lnTo>
                  <a:pt x="2551" y="1974"/>
                </a:lnTo>
                <a:lnTo>
                  <a:pt x="2549" y="1971"/>
                </a:lnTo>
                <a:lnTo>
                  <a:pt x="2547" y="1969"/>
                </a:lnTo>
                <a:lnTo>
                  <a:pt x="2545" y="1967"/>
                </a:lnTo>
                <a:lnTo>
                  <a:pt x="2543" y="1964"/>
                </a:lnTo>
                <a:lnTo>
                  <a:pt x="2541" y="1962"/>
                </a:lnTo>
                <a:lnTo>
                  <a:pt x="2539" y="1959"/>
                </a:lnTo>
                <a:lnTo>
                  <a:pt x="2537" y="1957"/>
                </a:lnTo>
                <a:lnTo>
                  <a:pt x="2534" y="1955"/>
                </a:lnTo>
                <a:lnTo>
                  <a:pt x="2532" y="1952"/>
                </a:lnTo>
                <a:lnTo>
                  <a:pt x="2530" y="1950"/>
                </a:lnTo>
                <a:lnTo>
                  <a:pt x="2528" y="1947"/>
                </a:lnTo>
                <a:lnTo>
                  <a:pt x="2526" y="1945"/>
                </a:lnTo>
                <a:lnTo>
                  <a:pt x="2524" y="1942"/>
                </a:lnTo>
                <a:lnTo>
                  <a:pt x="2522" y="1940"/>
                </a:lnTo>
                <a:lnTo>
                  <a:pt x="2520" y="1937"/>
                </a:lnTo>
                <a:lnTo>
                  <a:pt x="2518" y="1935"/>
                </a:lnTo>
                <a:lnTo>
                  <a:pt x="2516" y="1932"/>
                </a:lnTo>
                <a:lnTo>
                  <a:pt x="2514" y="1930"/>
                </a:lnTo>
                <a:lnTo>
                  <a:pt x="2512" y="1927"/>
                </a:lnTo>
                <a:lnTo>
                  <a:pt x="2510" y="1924"/>
                </a:lnTo>
                <a:lnTo>
                  <a:pt x="2508" y="1922"/>
                </a:lnTo>
                <a:lnTo>
                  <a:pt x="2506" y="1919"/>
                </a:lnTo>
                <a:lnTo>
                  <a:pt x="2504" y="1917"/>
                </a:lnTo>
                <a:lnTo>
                  <a:pt x="2502" y="1914"/>
                </a:lnTo>
                <a:lnTo>
                  <a:pt x="2500" y="1912"/>
                </a:lnTo>
                <a:lnTo>
                  <a:pt x="2497" y="1909"/>
                </a:lnTo>
                <a:lnTo>
                  <a:pt x="2496" y="1906"/>
                </a:lnTo>
                <a:lnTo>
                  <a:pt x="2493" y="1903"/>
                </a:lnTo>
                <a:lnTo>
                  <a:pt x="2491" y="1901"/>
                </a:lnTo>
                <a:lnTo>
                  <a:pt x="2489" y="1898"/>
                </a:lnTo>
                <a:lnTo>
                  <a:pt x="2487" y="1895"/>
                </a:lnTo>
                <a:lnTo>
                  <a:pt x="2485" y="1893"/>
                </a:lnTo>
                <a:lnTo>
                  <a:pt x="2483" y="1890"/>
                </a:lnTo>
                <a:lnTo>
                  <a:pt x="2481" y="1887"/>
                </a:lnTo>
                <a:lnTo>
                  <a:pt x="2479" y="1884"/>
                </a:lnTo>
                <a:lnTo>
                  <a:pt x="2477" y="1881"/>
                </a:lnTo>
                <a:lnTo>
                  <a:pt x="2475" y="1878"/>
                </a:lnTo>
                <a:lnTo>
                  <a:pt x="2473" y="1876"/>
                </a:lnTo>
                <a:lnTo>
                  <a:pt x="2471" y="1873"/>
                </a:lnTo>
                <a:lnTo>
                  <a:pt x="2469" y="1870"/>
                </a:lnTo>
                <a:lnTo>
                  <a:pt x="2467" y="1867"/>
                </a:lnTo>
                <a:lnTo>
                  <a:pt x="2465" y="1864"/>
                </a:lnTo>
                <a:lnTo>
                  <a:pt x="2463" y="1861"/>
                </a:lnTo>
                <a:lnTo>
                  <a:pt x="2461" y="1858"/>
                </a:lnTo>
                <a:lnTo>
                  <a:pt x="2459" y="1855"/>
                </a:lnTo>
                <a:lnTo>
                  <a:pt x="2457" y="1852"/>
                </a:lnTo>
                <a:lnTo>
                  <a:pt x="2455" y="1849"/>
                </a:lnTo>
                <a:lnTo>
                  <a:pt x="2453" y="1846"/>
                </a:lnTo>
                <a:lnTo>
                  <a:pt x="2451" y="1843"/>
                </a:lnTo>
                <a:lnTo>
                  <a:pt x="2449" y="1840"/>
                </a:lnTo>
                <a:lnTo>
                  <a:pt x="2447" y="1837"/>
                </a:lnTo>
                <a:lnTo>
                  <a:pt x="2445" y="1834"/>
                </a:lnTo>
                <a:lnTo>
                  <a:pt x="2443" y="1831"/>
                </a:lnTo>
                <a:lnTo>
                  <a:pt x="2441" y="1828"/>
                </a:lnTo>
                <a:lnTo>
                  <a:pt x="2439" y="1825"/>
                </a:lnTo>
                <a:lnTo>
                  <a:pt x="2437" y="1822"/>
                </a:lnTo>
                <a:lnTo>
                  <a:pt x="2435" y="1819"/>
                </a:lnTo>
                <a:lnTo>
                  <a:pt x="2433" y="1816"/>
                </a:lnTo>
                <a:lnTo>
                  <a:pt x="2431" y="1813"/>
                </a:lnTo>
                <a:lnTo>
                  <a:pt x="2429" y="1809"/>
                </a:lnTo>
                <a:lnTo>
                  <a:pt x="2427" y="1806"/>
                </a:lnTo>
                <a:lnTo>
                  <a:pt x="2425" y="1803"/>
                </a:lnTo>
                <a:lnTo>
                  <a:pt x="2423" y="1800"/>
                </a:lnTo>
                <a:lnTo>
                  <a:pt x="2421" y="1797"/>
                </a:lnTo>
                <a:lnTo>
                  <a:pt x="2419" y="1793"/>
                </a:lnTo>
                <a:lnTo>
                  <a:pt x="2417" y="1790"/>
                </a:lnTo>
                <a:lnTo>
                  <a:pt x="2415" y="1787"/>
                </a:lnTo>
                <a:lnTo>
                  <a:pt x="2413" y="1784"/>
                </a:lnTo>
                <a:lnTo>
                  <a:pt x="2411" y="1780"/>
                </a:lnTo>
                <a:lnTo>
                  <a:pt x="2409" y="1777"/>
                </a:lnTo>
                <a:lnTo>
                  <a:pt x="2407" y="1773"/>
                </a:lnTo>
                <a:lnTo>
                  <a:pt x="2405" y="1770"/>
                </a:lnTo>
                <a:lnTo>
                  <a:pt x="2403" y="1767"/>
                </a:lnTo>
                <a:lnTo>
                  <a:pt x="2401" y="1763"/>
                </a:lnTo>
                <a:lnTo>
                  <a:pt x="2399" y="1760"/>
                </a:lnTo>
                <a:lnTo>
                  <a:pt x="2397" y="1757"/>
                </a:lnTo>
                <a:lnTo>
                  <a:pt x="2395" y="1753"/>
                </a:lnTo>
                <a:lnTo>
                  <a:pt x="2393" y="1750"/>
                </a:lnTo>
                <a:lnTo>
                  <a:pt x="2391" y="1746"/>
                </a:lnTo>
                <a:lnTo>
                  <a:pt x="2389" y="1743"/>
                </a:lnTo>
                <a:lnTo>
                  <a:pt x="2387" y="1739"/>
                </a:lnTo>
                <a:lnTo>
                  <a:pt x="2385" y="1736"/>
                </a:lnTo>
                <a:lnTo>
                  <a:pt x="2383" y="1732"/>
                </a:lnTo>
                <a:lnTo>
                  <a:pt x="2381" y="1729"/>
                </a:lnTo>
                <a:lnTo>
                  <a:pt x="2379" y="1725"/>
                </a:lnTo>
                <a:lnTo>
                  <a:pt x="2377" y="1721"/>
                </a:lnTo>
                <a:lnTo>
                  <a:pt x="2375" y="1718"/>
                </a:lnTo>
                <a:lnTo>
                  <a:pt x="2374" y="1714"/>
                </a:lnTo>
                <a:lnTo>
                  <a:pt x="2372" y="1711"/>
                </a:lnTo>
                <a:lnTo>
                  <a:pt x="2369" y="1707"/>
                </a:lnTo>
                <a:lnTo>
                  <a:pt x="2368" y="1703"/>
                </a:lnTo>
                <a:lnTo>
                  <a:pt x="2366" y="1700"/>
                </a:lnTo>
                <a:lnTo>
                  <a:pt x="2364" y="1696"/>
                </a:lnTo>
                <a:lnTo>
                  <a:pt x="2362" y="1692"/>
                </a:lnTo>
                <a:lnTo>
                  <a:pt x="2360" y="1688"/>
                </a:lnTo>
                <a:lnTo>
                  <a:pt x="2358" y="1685"/>
                </a:lnTo>
                <a:lnTo>
                  <a:pt x="2356" y="1681"/>
                </a:lnTo>
                <a:lnTo>
                  <a:pt x="2354" y="1677"/>
                </a:lnTo>
                <a:lnTo>
                  <a:pt x="2352" y="1673"/>
                </a:lnTo>
                <a:lnTo>
                  <a:pt x="2350" y="1670"/>
                </a:lnTo>
                <a:lnTo>
                  <a:pt x="2348" y="1666"/>
                </a:lnTo>
                <a:lnTo>
                  <a:pt x="2346" y="1662"/>
                </a:lnTo>
                <a:lnTo>
                  <a:pt x="2344" y="1658"/>
                </a:lnTo>
                <a:lnTo>
                  <a:pt x="2342" y="1654"/>
                </a:lnTo>
                <a:lnTo>
                  <a:pt x="2340" y="1650"/>
                </a:lnTo>
                <a:lnTo>
                  <a:pt x="2338" y="1646"/>
                </a:lnTo>
                <a:lnTo>
                  <a:pt x="2336" y="1642"/>
                </a:lnTo>
                <a:lnTo>
                  <a:pt x="2334" y="1638"/>
                </a:lnTo>
                <a:lnTo>
                  <a:pt x="2332" y="1634"/>
                </a:lnTo>
                <a:lnTo>
                  <a:pt x="2330" y="1630"/>
                </a:lnTo>
                <a:lnTo>
                  <a:pt x="2328" y="1627"/>
                </a:lnTo>
                <a:lnTo>
                  <a:pt x="2326" y="1622"/>
                </a:lnTo>
                <a:lnTo>
                  <a:pt x="2325" y="1618"/>
                </a:lnTo>
                <a:lnTo>
                  <a:pt x="2322" y="1615"/>
                </a:lnTo>
                <a:lnTo>
                  <a:pt x="2320" y="1610"/>
                </a:lnTo>
                <a:lnTo>
                  <a:pt x="2319" y="1606"/>
                </a:lnTo>
                <a:lnTo>
                  <a:pt x="2316" y="1602"/>
                </a:lnTo>
                <a:lnTo>
                  <a:pt x="2314" y="1598"/>
                </a:lnTo>
                <a:lnTo>
                  <a:pt x="2313" y="1594"/>
                </a:lnTo>
                <a:lnTo>
                  <a:pt x="2311" y="1590"/>
                </a:lnTo>
                <a:lnTo>
                  <a:pt x="2309" y="1585"/>
                </a:lnTo>
                <a:lnTo>
                  <a:pt x="2307" y="1581"/>
                </a:lnTo>
                <a:lnTo>
                  <a:pt x="2305" y="1577"/>
                </a:lnTo>
                <a:lnTo>
                  <a:pt x="2303" y="1573"/>
                </a:lnTo>
                <a:lnTo>
                  <a:pt x="2301" y="1569"/>
                </a:lnTo>
                <a:lnTo>
                  <a:pt x="2299" y="1564"/>
                </a:lnTo>
                <a:lnTo>
                  <a:pt x="2297" y="1560"/>
                </a:lnTo>
                <a:lnTo>
                  <a:pt x="2295" y="1556"/>
                </a:lnTo>
                <a:lnTo>
                  <a:pt x="2293" y="1551"/>
                </a:lnTo>
                <a:lnTo>
                  <a:pt x="2291" y="1547"/>
                </a:lnTo>
                <a:lnTo>
                  <a:pt x="2289" y="1543"/>
                </a:lnTo>
                <a:lnTo>
                  <a:pt x="2287" y="1538"/>
                </a:lnTo>
                <a:lnTo>
                  <a:pt x="2285" y="1534"/>
                </a:lnTo>
                <a:lnTo>
                  <a:pt x="2283" y="1530"/>
                </a:lnTo>
                <a:lnTo>
                  <a:pt x="2281" y="1525"/>
                </a:lnTo>
                <a:lnTo>
                  <a:pt x="2279" y="1521"/>
                </a:lnTo>
                <a:lnTo>
                  <a:pt x="2277" y="1516"/>
                </a:lnTo>
                <a:lnTo>
                  <a:pt x="2276" y="1512"/>
                </a:lnTo>
                <a:lnTo>
                  <a:pt x="2274" y="1507"/>
                </a:lnTo>
                <a:lnTo>
                  <a:pt x="2272" y="1503"/>
                </a:lnTo>
                <a:lnTo>
                  <a:pt x="2270" y="1498"/>
                </a:lnTo>
                <a:lnTo>
                  <a:pt x="2268" y="1494"/>
                </a:lnTo>
                <a:lnTo>
                  <a:pt x="2266" y="1489"/>
                </a:lnTo>
                <a:lnTo>
                  <a:pt x="2264" y="1484"/>
                </a:lnTo>
                <a:lnTo>
                  <a:pt x="2262" y="1480"/>
                </a:lnTo>
                <a:lnTo>
                  <a:pt x="2260" y="1475"/>
                </a:lnTo>
                <a:lnTo>
                  <a:pt x="2258" y="1471"/>
                </a:lnTo>
                <a:lnTo>
                  <a:pt x="2256" y="1466"/>
                </a:lnTo>
                <a:lnTo>
                  <a:pt x="2254" y="1461"/>
                </a:lnTo>
                <a:lnTo>
                  <a:pt x="2252" y="1457"/>
                </a:lnTo>
                <a:lnTo>
                  <a:pt x="2250" y="1452"/>
                </a:lnTo>
                <a:lnTo>
                  <a:pt x="2248" y="1447"/>
                </a:lnTo>
                <a:lnTo>
                  <a:pt x="2246" y="1442"/>
                </a:lnTo>
                <a:lnTo>
                  <a:pt x="2244" y="1437"/>
                </a:lnTo>
                <a:lnTo>
                  <a:pt x="2242" y="1433"/>
                </a:lnTo>
                <a:lnTo>
                  <a:pt x="2240" y="1428"/>
                </a:lnTo>
                <a:lnTo>
                  <a:pt x="2238" y="1423"/>
                </a:lnTo>
                <a:lnTo>
                  <a:pt x="2236" y="1418"/>
                </a:lnTo>
                <a:lnTo>
                  <a:pt x="2235" y="1413"/>
                </a:lnTo>
                <a:lnTo>
                  <a:pt x="2233" y="1408"/>
                </a:lnTo>
                <a:lnTo>
                  <a:pt x="2231" y="1404"/>
                </a:lnTo>
                <a:lnTo>
                  <a:pt x="2229" y="1398"/>
                </a:lnTo>
                <a:lnTo>
                  <a:pt x="2227" y="1393"/>
                </a:lnTo>
                <a:lnTo>
                  <a:pt x="2225" y="1389"/>
                </a:lnTo>
                <a:lnTo>
                  <a:pt x="2223" y="1384"/>
                </a:lnTo>
                <a:lnTo>
                  <a:pt x="2221" y="1379"/>
                </a:lnTo>
                <a:lnTo>
                  <a:pt x="2219" y="1374"/>
                </a:lnTo>
                <a:lnTo>
                  <a:pt x="2217" y="1369"/>
                </a:lnTo>
                <a:lnTo>
                  <a:pt x="2215" y="1363"/>
                </a:lnTo>
                <a:lnTo>
                  <a:pt x="2213" y="1358"/>
                </a:lnTo>
                <a:lnTo>
                  <a:pt x="2211" y="1353"/>
                </a:lnTo>
                <a:lnTo>
                  <a:pt x="2209" y="1348"/>
                </a:lnTo>
                <a:lnTo>
                  <a:pt x="2207" y="1343"/>
                </a:lnTo>
                <a:lnTo>
                  <a:pt x="2205" y="1338"/>
                </a:lnTo>
                <a:lnTo>
                  <a:pt x="2203" y="1333"/>
                </a:lnTo>
                <a:lnTo>
                  <a:pt x="2201" y="1327"/>
                </a:lnTo>
                <a:lnTo>
                  <a:pt x="2199" y="1322"/>
                </a:lnTo>
                <a:lnTo>
                  <a:pt x="2198" y="1317"/>
                </a:lnTo>
                <a:lnTo>
                  <a:pt x="2195" y="1312"/>
                </a:lnTo>
                <a:lnTo>
                  <a:pt x="2193" y="1306"/>
                </a:lnTo>
                <a:lnTo>
                  <a:pt x="2192" y="1301"/>
                </a:lnTo>
                <a:lnTo>
                  <a:pt x="2189" y="1296"/>
                </a:lnTo>
                <a:lnTo>
                  <a:pt x="2187" y="1290"/>
                </a:lnTo>
                <a:lnTo>
                  <a:pt x="2186" y="1285"/>
                </a:lnTo>
                <a:lnTo>
                  <a:pt x="2184" y="1280"/>
                </a:lnTo>
                <a:lnTo>
                  <a:pt x="2182" y="1274"/>
                </a:lnTo>
                <a:lnTo>
                  <a:pt x="2180" y="1269"/>
                </a:lnTo>
                <a:lnTo>
                  <a:pt x="2178" y="1263"/>
                </a:lnTo>
                <a:lnTo>
                  <a:pt x="2176" y="1258"/>
                </a:lnTo>
                <a:lnTo>
                  <a:pt x="2174" y="1253"/>
                </a:lnTo>
                <a:lnTo>
                  <a:pt x="2172" y="1247"/>
                </a:lnTo>
                <a:lnTo>
                  <a:pt x="2170" y="1241"/>
                </a:lnTo>
                <a:lnTo>
                  <a:pt x="2168" y="1236"/>
                </a:lnTo>
                <a:lnTo>
                  <a:pt x="2166" y="1230"/>
                </a:lnTo>
                <a:lnTo>
                  <a:pt x="2164" y="1225"/>
                </a:lnTo>
                <a:lnTo>
                  <a:pt x="2162" y="1219"/>
                </a:lnTo>
                <a:lnTo>
                  <a:pt x="2160" y="1213"/>
                </a:lnTo>
                <a:lnTo>
                  <a:pt x="2158" y="1208"/>
                </a:lnTo>
                <a:lnTo>
                  <a:pt x="2156" y="1202"/>
                </a:lnTo>
                <a:lnTo>
                  <a:pt x="2154" y="1196"/>
                </a:lnTo>
                <a:lnTo>
                  <a:pt x="2152" y="1191"/>
                </a:lnTo>
                <a:lnTo>
                  <a:pt x="2150" y="1185"/>
                </a:lnTo>
                <a:lnTo>
                  <a:pt x="2148" y="1179"/>
                </a:lnTo>
                <a:lnTo>
                  <a:pt x="2146" y="1174"/>
                </a:lnTo>
                <a:lnTo>
                  <a:pt x="2144" y="1168"/>
                </a:lnTo>
                <a:lnTo>
                  <a:pt x="2142" y="1162"/>
                </a:lnTo>
                <a:lnTo>
                  <a:pt x="2140" y="1156"/>
                </a:lnTo>
                <a:lnTo>
                  <a:pt x="2138" y="1150"/>
                </a:lnTo>
                <a:lnTo>
                  <a:pt x="2136" y="1144"/>
                </a:lnTo>
                <a:lnTo>
                  <a:pt x="2134" y="1138"/>
                </a:lnTo>
                <a:lnTo>
                  <a:pt x="2132" y="1132"/>
                </a:lnTo>
                <a:lnTo>
                  <a:pt x="2131" y="1126"/>
                </a:lnTo>
                <a:lnTo>
                  <a:pt x="2128" y="1120"/>
                </a:lnTo>
                <a:lnTo>
                  <a:pt x="2126" y="1114"/>
                </a:lnTo>
                <a:lnTo>
                  <a:pt x="2125" y="1108"/>
                </a:lnTo>
                <a:lnTo>
                  <a:pt x="2123" y="1102"/>
                </a:lnTo>
                <a:lnTo>
                  <a:pt x="2121" y="1096"/>
                </a:lnTo>
                <a:lnTo>
                  <a:pt x="2119" y="1090"/>
                </a:lnTo>
                <a:lnTo>
                  <a:pt x="2117" y="1084"/>
                </a:lnTo>
                <a:lnTo>
                  <a:pt x="2115" y="1078"/>
                </a:lnTo>
                <a:lnTo>
                  <a:pt x="2113" y="1072"/>
                </a:lnTo>
                <a:lnTo>
                  <a:pt x="2111" y="1066"/>
                </a:lnTo>
                <a:lnTo>
                  <a:pt x="2109" y="1060"/>
                </a:lnTo>
                <a:lnTo>
                  <a:pt x="2107" y="1053"/>
                </a:lnTo>
                <a:lnTo>
                  <a:pt x="2105" y="1047"/>
                </a:lnTo>
                <a:lnTo>
                  <a:pt x="2103" y="1041"/>
                </a:lnTo>
                <a:lnTo>
                  <a:pt x="2101" y="1035"/>
                </a:lnTo>
                <a:lnTo>
                  <a:pt x="2099" y="1029"/>
                </a:lnTo>
                <a:lnTo>
                  <a:pt x="2097" y="1022"/>
                </a:lnTo>
                <a:lnTo>
                  <a:pt x="2095" y="1016"/>
                </a:lnTo>
                <a:lnTo>
                  <a:pt x="2093" y="1010"/>
                </a:lnTo>
                <a:lnTo>
                  <a:pt x="2091" y="1003"/>
                </a:lnTo>
                <a:lnTo>
                  <a:pt x="2089" y="997"/>
                </a:lnTo>
                <a:lnTo>
                  <a:pt x="2087" y="990"/>
                </a:lnTo>
                <a:lnTo>
                  <a:pt x="2085" y="984"/>
                </a:lnTo>
                <a:lnTo>
                  <a:pt x="2083" y="977"/>
                </a:lnTo>
                <a:lnTo>
                  <a:pt x="2081" y="971"/>
                </a:lnTo>
                <a:lnTo>
                  <a:pt x="2079" y="964"/>
                </a:lnTo>
                <a:lnTo>
                  <a:pt x="2077" y="958"/>
                </a:lnTo>
                <a:lnTo>
                  <a:pt x="2075" y="951"/>
                </a:lnTo>
                <a:lnTo>
                  <a:pt x="2073" y="945"/>
                </a:lnTo>
                <a:lnTo>
                  <a:pt x="2071" y="938"/>
                </a:lnTo>
                <a:lnTo>
                  <a:pt x="2069" y="932"/>
                </a:lnTo>
                <a:lnTo>
                  <a:pt x="2067" y="925"/>
                </a:lnTo>
                <a:lnTo>
                  <a:pt x="2065" y="918"/>
                </a:lnTo>
                <a:lnTo>
                  <a:pt x="2063" y="912"/>
                </a:lnTo>
                <a:lnTo>
                  <a:pt x="2061" y="905"/>
                </a:lnTo>
                <a:lnTo>
                  <a:pt x="2059" y="898"/>
                </a:lnTo>
                <a:lnTo>
                  <a:pt x="2057" y="896"/>
                </a:lnTo>
                <a:lnTo>
                  <a:pt x="2054" y="894"/>
                </a:lnTo>
                <a:lnTo>
                  <a:pt x="2053" y="891"/>
                </a:lnTo>
                <a:lnTo>
                  <a:pt x="2051" y="889"/>
                </a:lnTo>
                <a:lnTo>
                  <a:pt x="2048" y="887"/>
                </a:lnTo>
                <a:lnTo>
                  <a:pt x="2046" y="885"/>
                </a:lnTo>
                <a:lnTo>
                  <a:pt x="2045" y="882"/>
                </a:lnTo>
                <a:lnTo>
                  <a:pt x="2042" y="880"/>
                </a:lnTo>
                <a:lnTo>
                  <a:pt x="2040" y="878"/>
                </a:lnTo>
                <a:lnTo>
                  <a:pt x="2039" y="876"/>
                </a:lnTo>
                <a:lnTo>
                  <a:pt x="2036" y="873"/>
                </a:lnTo>
                <a:lnTo>
                  <a:pt x="2034" y="871"/>
                </a:lnTo>
                <a:lnTo>
                  <a:pt x="2032" y="869"/>
                </a:lnTo>
                <a:lnTo>
                  <a:pt x="2030" y="867"/>
                </a:lnTo>
                <a:lnTo>
                  <a:pt x="2028" y="865"/>
                </a:lnTo>
                <a:lnTo>
                  <a:pt x="2026" y="862"/>
                </a:lnTo>
                <a:lnTo>
                  <a:pt x="2024" y="860"/>
                </a:lnTo>
                <a:lnTo>
                  <a:pt x="2022" y="858"/>
                </a:lnTo>
                <a:lnTo>
                  <a:pt x="2020" y="855"/>
                </a:lnTo>
                <a:lnTo>
                  <a:pt x="2018" y="853"/>
                </a:lnTo>
                <a:lnTo>
                  <a:pt x="2016" y="851"/>
                </a:lnTo>
                <a:lnTo>
                  <a:pt x="2014" y="849"/>
                </a:lnTo>
                <a:lnTo>
                  <a:pt x="2012" y="847"/>
                </a:lnTo>
                <a:lnTo>
                  <a:pt x="2010" y="844"/>
                </a:lnTo>
                <a:lnTo>
                  <a:pt x="2008" y="842"/>
                </a:lnTo>
                <a:lnTo>
                  <a:pt x="2006" y="840"/>
                </a:lnTo>
                <a:lnTo>
                  <a:pt x="2004" y="838"/>
                </a:lnTo>
                <a:lnTo>
                  <a:pt x="2002" y="835"/>
                </a:lnTo>
                <a:lnTo>
                  <a:pt x="2000" y="833"/>
                </a:lnTo>
                <a:lnTo>
                  <a:pt x="1998" y="831"/>
                </a:lnTo>
                <a:lnTo>
                  <a:pt x="1996" y="829"/>
                </a:lnTo>
                <a:lnTo>
                  <a:pt x="1993" y="826"/>
                </a:lnTo>
                <a:lnTo>
                  <a:pt x="1991" y="824"/>
                </a:lnTo>
                <a:lnTo>
                  <a:pt x="1989" y="822"/>
                </a:lnTo>
                <a:lnTo>
                  <a:pt x="1987" y="820"/>
                </a:lnTo>
                <a:lnTo>
                  <a:pt x="1985" y="817"/>
                </a:lnTo>
                <a:lnTo>
                  <a:pt x="1983" y="815"/>
                </a:lnTo>
                <a:lnTo>
                  <a:pt x="1981" y="813"/>
                </a:lnTo>
                <a:lnTo>
                  <a:pt x="1979" y="811"/>
                </a:lnTo>
                <a:lnTo>
                  <a:pt x="1977" y="808"/>
                </a:lnTo>
                <a:lnTo>
                  <a:pt x="1975" y="806"/>
                </a:lnTo>
                <a:lnTo>
                  <a:pt x="1973" y="804"/>
                </a:lnTo>
                <a:lnTo>
                  <a:pt x="1971" y="802"/>
                </a:lnTo>
                <a:lnTo>
                  <a:pt x="1968" y="799"/>
                </a:lnTo>
                <a:lnTo>
                  <a:pt x="1967" y="797"/>
                </a:lnTo>
                <a:lnTo>
                  <a:pt x="1964" y="795"/>
                </a:lnTo>
                <a:lnTo>
                  <a:pt x="1962" y="793"/>
                </a:lnTo>
                <a:lnTo>
                  <a:pt x="1960" y="790"/>
                </a:lnTo>
                <a:lnTo>
                  <a:pt x="1958" y="788"/>
                </a:lnTo>
                <a:lnTo>
                  <a:pt x="1956" y="786"/>
                </a:lnTo>
                <a:lnTo>
                  <a:pt x="1954" y="784"/>
                </a:lnTo>
                <a:lnTo>
                  <a:pt x="1952" y="781"/>
                </a:lnTo>
                <a:lnTo>
                  <a:pt x="1950" y="779"/>
                </a:lnTo>
                <a:lnTo>
                  <a:pt x="1948" y="777"/>
                </a:lnTo>
                <a:lnTo>
                  <a:pt x="1945" y="775"/>
                </a:lnTo>
                <a:lnTo>
                  <a:pt x="1943" y="772"/>
                </a:lnTo>
                <a:lnTo>
                  <a:pt x="1941" y="770"/>
                </a:lnTo>
                <a:lnTo>
                  <a:pt x="1939" y="768"/>
                </a:lnTo>
                <a:lnTo>
                  <a:pt x="1937" y="766"/>
                </a:lnTo>
                <a:lnTo>
                  <a:pt x="1935" y="763"/>
                </a:lnTo>
                <a:lnTo>
                  <a:pt x="1933" y="761"/>
                </a:lnTo>
                <a:lnTo>
                  <a:pt x="1931" y="759"/>
                </a:lnTo>
                <a:lnTo>
                  <a:pt x="1929" y="757"/>
                </a:lnTo>
                <a:lnTo>
                  <a:pt x="1926" y="755"/>
                </a:lnTo>
                <a:lnTo>
                  <a:pt x="1925" y="752"/>
                </a:lnTo>
                <a:lnTo>
                  <a:pt x="1922" y="750"/>
                </a:lnTo>
                <a:lnTo>
                  <a:pt x="1920" y="748"/>
                </a:lnTo>
                <a:lnTo>
                  <a:pt x="1918" y="745"/>
                </a:lnTo>
                <a:lnTo>
                  <a:pt x="1916" y="743"/>
                </a:lnTo>
                <a:lnTo>
                  <a:pt x="1914" y="741"/>
                </a:lnTo>
                <a:lnTo>
                  <a:pt x="1912" y="739"/>
                </a:lnTo>
                <a:lnTo>
                  <a:pt x="1909" y="737"/>
                </a:lnTo>
                <a:lnTo>
                  <a:pt x="1907" y="734"/>
                </a:lnTo>
                <a:lnTo>
                  <a:pt x="1905" y="732"/>
                </a:lnTo>
                <a:lnTo>
                  <a:pt x="1903" y="730"/>
                </a:lnTo>
                <a:lnTo>
                  <a:pt x="1901" y="728"/>
                </a:lnTo>
                <a:lnTo>
                  <a:pt x="1899" y="725"/>
                </a:lnTo>
                <a:lnTo>
                  <a:pt x="1897" y="723"/>
                </a:lnTo>
                <a:lnTo>
                  <a:pt x="1894" y="721"/>
                </a:lnTo>
                <a:lnTo>
                  <a:pt x="1892" y="719"/>
                </a:lnTo>
                <a:lnTo>
                  <a:pt x="1890" y="716"/>
                </a:lnTo>
                <a:lnTo>
                  <a:pt x="1888" y="714"/>
                </a:lnTo>
                <a:lnTo>
                  <a:pt x="1886" y="712"/>
                </a:lnTo>
                <a:lnTo>
                  <a:pt x="1883" y="710"/>
                </a:lnTo>
                <a:lnTo>
                  <a:pt x="1881" y="707"/>
                </a:lnTo>
                <a:lnTo>
                  <a:pt x="1879" y="705"/>
                </a:lnTo>
                <a:lnTo>
                  <a:pt x="1877" y="703"/>
                </a:lnTo>
                <a:lnTo>
                  <a:pt x="1875" y="701"/>
                </a:lnTo>
                <a:lnTo>
                  <a:pt x="1873" y="698"/>
                </a:lnTo>
                <a:lnTo>
                  <a:pt x="1870" y="696"/>
                </a:lnTo>
                <a:lnTo>
                  <a:pt x="1868" y="694"/>
                </a:lnTo>
                <a:lnTo>
                  <a:pt x="1866" y="692"/>
                </a:lnTo>
                <a:lnTo>
                  <a:pt x="1864" y="689"/>
                </a:lnTo>
                <a:lnTo>
                  <a:pt x="1862" y="687"/>
                </a:lnTo>
                <a:lnTo>
                  <a:pt x="1859" y="685"/>
                </a:lnTo>
                <a:lnTo>
                  <a:pt x="1857" y="683"/>
                </a:lnTo>
                <a:lnTo>
                  <a:pt x="1855" y="680"/>
                </a:lnTo>
                <a:lnTo>
                  <a:pt x="1853" y="678"/>
                </a:lnTo>
                <a:lnTo>
                  <a:pt x="1851" y="676"/>
                </a:lnTo>
                <a:lnTo>
                  <a:pt x="1848" y="674"/>
                </a:lnTo>
                <a:lnTo>
                  <a:pt x="1846" y="671"/>
                </a:lnTo>
                <a:lnTo>
                  <a:pt x="1844" y="669"/>
                </a:lnTo>
                <a:lnTo>
                  <a:pt x="1842" y="667"/>
                </a:lnTo>
                <a:lnTo>
                  <a:pt x="1839" y="665"/>
                </a:lnTo>
                <a:lnTo>
                  <a:pt x="1837" y="662"/>
                </a:lnTo>
                <a:lnTo>
                  <a:pt x="1835" y="660"/>
                </a:lnTo>
                <a:lnTo>
                  <a:pt x="1833" y="658"/>
                </a:lnTo>
                <a:lnTo>
                  <a:pt x="1830" y="656"/>
                </a:lnTo>
                <a:lnTo>
                  <a:pt x="1828" y="653"/>
                </a:lnTo>
                <a:lnTo>
                  <a:pt x="1826" y="651"/>
                </a:lnTo>
                <a:lnTo>
                  <a:pt x="1824" y="649"/>
                </a:lnTo>
                <a:lnTo>
                  <a:pt x="1822" y="647"/>
                </a:lnTo>
                <a:lnTo>
                  <a:pt x="1819" y="644"/>
                </a:lnTo>
                <a:lnTo>
                  <a:pt x="1817" y="642"/>
                </a:lnTo>
                <a:lnTo>
                  <a:pt x="1815" y="640"/>
                </a:lnTo>
                <a:lnTo>
                  <a:pt x="1812" y="638"/>
                </a:lnTo>
                <a:lnTo>
                  <a:pt x="1810" y="635"/>
                </a:lnTo>
                <a:lnTo>
                  <a:pt x="1808" y="633"/>
                </a:lnTo>
                <a:lnTo>
                  <a:pt x="1805" y="631"/>
                </a:lnTo>
                <a:lnTo>
                  <a:pt x="1803" y="629"/>
                </a:lnTo>
                <a:lnTo>
                  <a:pt x="1801" y="627"/>
                </a:lnTo>
                <a:lnTo>
                  <a:pt x="1799" y="624"/>
                </a:lnTo>
                <a:lnTo>
                  <a:pt x="1797" y="622"/>
                </a:lnTo>
                <a:lnTo>
                  <a:pt x="1794" y="620"/>
                </a:lnTo>
                <a:lnTo>
                  <a:pt x="1792" y="617"/>
                </a:lnTo>
                <a:lnTo>
                  <a:pt x="1790" y="615"/>
                </a:lnTo>
                <a:lnTo>
                  <a:pt x="1787" y="613"/>
                </a:lnTo>
                <a:lnTo>
                  <a:pt x="1785" y="611"/>
                </a:lnTo>
                <a:lnTo>
                  <a:pt x="1783" y="609"/>
                </a:lnTo>
                <a:lnTo>
                  <a:pt x="1780" y="606"/>
                </a:lnTo>
                <a:lnTo>
                  <a:pt x="1778" y="604"/>
                </a:lnTo>
                <a:lnTo>
                  <a:pt x="1775" y="602"/>
                </a:lnTo>
                <a:lnTo>
                  <a:pt x="1773" y="599"/>
                </a:lnTo>
                <a:lnTo>
                  <a:pt x="1771" y="597"/>
                </a:lnTo>
                <a:lnTo>
                  <a:pt x="1768" y="595"/>
                </a:lnTo>
                <a:lnTo>
                  <a:pt x="1766" y="593"/>
                </a:lnTo>
                <a:lnTo>
                  <a:pt x="1764" y="591"/>
                </a:lnTo>
                <a:lnTo>
                  <a:pt x="1761" y="588"/>
                </a:lnTo>
                <a:lnTo>
                  <a:pt x="1759" y="586"/>
                </a:lnTo>
                <a:lnTo>
                  <a:pt x="1757" y="584"/>
                </a:lnTo>
                <a:lnTo>
                  <a:pt x="1755" y="581"/>
                </a:lnTo>
                <a:lnTo>
                  <a:pt x="1752" y="579"/>
                </a:lnTo>
                <a:lnTo>
                  <a:pt x="1750" y="577"/>
                </a:lnTo>
                <a:lnTo>
                  <a:pt x="1747" y="575"/>
                </a:lnTo>
                <a:lnTo>
                  <a:pt x="1745" y="573"/>
                </a:lnTo>
                <a:lnTo>
                  <a:pt x="1743" y="570"/>
                </a:lnTo>
                <a:lnTo>
                  <a:pt x="1740" y="568"/>
                </a:lnTo>
                <a:lnTo>
                  <a:pt x="1738" y="566"/>
                </a:lnTo>
                <a:lnTo>
                  <a:pt x="1735" y="563"/>
                </a:lnTo>
                <a:lnTo>
                  <a:pt x="1733" y="561"/>
                </a:lnTo>
                <a:lnTo>
                  <a:pt x="1730" y="559"/>
                </a:lnTo>
                <a:lnTo>
                  <a:pt x="1728" y="557"/>
                </a:lnTo>
                <a:lnTo>
                  <a:pt x="1726" y="555"/>
                </a:lnTo>
                <a:lnTo>
                  <a:pt x="1723" y="552"/>
                </a:lnTo>
                <a:lnTo>
                  <a:pt x="1721" y="550"/>
                </a:lnTo>
                <a:lnTo>
                  <a:pt x="1718" y="548"/>
                </a:lnTo>
                <a:lnTo>
                  <a:pt x="1716" y="545"/>
                </a:lnTo>
                <a:lnTo>
                  <a:pt x="1713" y="544"/>
                </a:lnTo>
                <a:lnTo>
                  <a:pt x="1711" y="541"/>
                </a:lnTo>
                <a:lnTo>
                  <a:pt x="1709" y="539"/>
                </a:lnTo>
                <a:lnTo>
                  <a:pt x="1706" y="537"/>
                </a:lnTo>
                <a:lnTo>
                  <a:pt x="1704" y="534"/>
                </a:lnTo>
                <a:lnTo>
                  <a:pt x="1701" y="532"/>
                </a:lnTo>
                <a:lnTo>
                  <a:pt x="1699" y="530"/>
                </a:lnTo>
                <a:lnTo>
                  <a:pt x="1696" y="527"/>
                </a:lnTo>
                <a:lnTo>
                  <a:pt x="1694" y="526"/>
                </a:lnTo>
                <a:lnTo>
                  <a:pt x="1691" y="523"/>
                </a:lnTo>
                <a:lnTo>
                  <a:pt x="1689" y="521"/>
                </a:lnTo>
                <a:lnTo>
                  <a:pt x="1686" y="519"/>
                </a:lnTo>
                <a:lnTo>
                  <a:pt x="1684" y="516"/>
                </a:lnTo>
                <a:lnTo>
                  <a:pt x="1681" y="514"/>
                </a:lnTo>
                <a:lnTo>
                  <a:pt x="1679" y="512"/>
                </a:lnTo>
                <a:lnTo>
                  <a:pt x="1676" y="510"/>
                </a:lnTo>
                <a:lnTo>
                  <a:pt x="1674" y="508"/>
                </a:lnTo>
                <a:lnTo>
                  <a:pt x="1671" y="505"/>
                </a:lnTo>
                <a:lnTo>
                  <a:pt x="1669" y="503"/>
                </a:lnTo>
                <a:lnTo>
                  <a:pt x="1666" y="501"/>
                </a:lnTo>
                <a:lnTo>
                  <a:pt x="1664" y="498"/>
                </a:lnTo>
                <a:lnTo>
                  <a:pt x="1661" y="496"/>
                </a:lnTo>
                <a:lnTo>
                  <a:pt x="1658" y="494"/>
                </a:lnTo>
                <a:lnTo>
                  <a:pt x="1656" y="492"/>
                </a:lnTo>
                <a:lnTo>
                  <a:pt x="1653" y="490"/>
                </a:lnTo>
                <a:lnTo>
                  <a:pt x="1651" y="487"/>
                </a:lnTo>
                <a:lnTo>
                  <a:pt x="1648" y="485"/>
                </a:lnTo>
                <a:lnTo>
                  <a:pt x="1645" y="483"/>
                </a:lnTo>
                <a:lnTo>
                  <a:pt x="1643" y="480"/>
                </a:lnTo>
                <a:lnTo>
                  <a:pt x="1640" y="478"/>
                </a:lnTo>
                <a:lnTo>
                  <a:pt x="1638" y="476"/>
                </a:lnTo>
                <a:lnTo>
                  <a:pt x="1635" y="474"/>
                </a:lnTo>
                <a:lnTo>
                  <a:pt x="1633" y="472"/>
                </a:lnTo>
                <a:lnTo>
                  <a:pt x="1630" y="469"/>
                </a:lnTo>
                <a:lnTo>
                  <a:pt x="1627" y="467"/>
                </a:lnTo>
                <a:lnTo>
                  <a:pt x="1625" y="465"/>
                </a:lnTo>
                <a:lnTo>
                  <a:pt x="1622" y="462"/>
                </a:lnTo>
                <a:lnTo>
                  <a:pt x="1619" y="460"/>
                </a:lnTo>
                <a:lnTo>
                  <a:pt x="1616" y="458"/>
                </a:lnTo>
                <a:lnTo>
                  <a:pt x="1614" y="456"/>
                </a:lnTo>
                <a:lnTo>
                  <a:pt x="1611" y="454"/>
                </a:lnTo>
                <a:lnTo>
                  <a:pt x="1609" y="451"/>
                </a:lnTo>
                <a:lnTo>
                  <a:pt x="1606" y="449"/>
                </a:lnTo>
                <a:lnTo>
                  <a:pt x="1603" y="447"/>
                </a:lnTo>
                <a:lnTo>
                  <a:pt x="1600" y="444"/>
                </a:lnTo>
                <a:lnTo>
                  <a:pt x="1598" y="442"/>
                </a:lnTo>
                <a:lnTo>
                  <a:pt x="1595" y="440"/>
                </a:lnTo>
                <a:lnTo>
                  <a:pt x="1592" y="438"/>
                </a:lnTo>
                <a:lnTo>
                  <a:pt x="1589" y="436"/>
                </a:lnTo>
                <a:lnTo>
                  <a:pt x="1587" y="433"/>
                </a:lnTo>
                <a:lnTo>
                  <a:pt x="1584" y="431"/>
                </a:lnTo>
                <a:lnTo>
                  <a:pt x="1581" y="429"/>
                </a:lnTo>
                <a:lnTo>
                  <a:pt x="1578" y="427"/>
                </a:lnTo>
                <a:lnTo>
                  <a:pt x="1576" y="424"/>
                </a:lnTo>
                <a:lnTo>
                  <a:pt x="1573" y="422"/>
                </a:lnTo>
                <a:lnTo>
                  <a:pt x="1570" y="420"/>
                </a:lnTo>
                <a:lnTo>
                  <a:pt x="1567" y="417"/>
                </a:lnTo>
                <a:lnTo>
                  <a:pt x="1564" y="415"/>
                </a:lnTo>
                <a:lnTo>
                  <a:pt x="1562" y="413"/>
                </a:lnTo>
                <a:lnTo>
                  <a:pt x="1559" y="411"/>
                </a:lnTo>
                <a:lnTo>
                  <a:pt x="1556" y="409"/>
                </a:lnTo>
                <a:lnTo>
                  <a:pt x="1553" y="406"/>
                </a:lnTo>
                <a:lnTo>
                  <a:pt x="1550" y="404"/>
                </a:lnTo>
                <a:lnTo>
                  <a:pt x="1547" y="402"/>
                </a:lnTo>
                <a:lnTo>
                  <a:pt x="1544" y="400"/>
                </a:lnTo>
                <a:lnTo>
                  <a:pt x="1542" y="397"/>
                </a:lnTo>
                <a:lnTo>
                  <a:pt x="1539" y="395"/>
                </a:lnTo>
                <a:lnTo>
                  <a:pt x="1536" y="393"/>
                </a:lnTo>
                <a:lnTo>
                  <a:pt x="1533" y="391"/>
                </a:lnTo>
                <a:lnTo>
                  <a:pt x="1530" y="388"/>
                </a:lnTo>
                <a:lnTo>
                  <a:pt x="1527" y="386"/>
                </a:lnTo>
                <a:lnTo>
                  <a:pt x="1524" y="384"/>
                </a:lnTo>
                <a:lnTo>
                  <a:pt x="1521" y="382"/>
                </a:lnTo>
                <a:lnTo>
                  <a:pt x="1518" y="379"/>
                </a:lnTo>
                <a:lnTo>
                  <a:pt x="1515" y="377"/>
                </a:lnTo>
                <a:lnTo>
                  <a:pt x="1512" y="375"/>
                </a:lnTo>
                <a:lnTo>
                  <a:pt x="1509" y="373"/>
                </a:lnTo>
                <a:lnTo>
                  <a:pt x="1506" y="370"/>
                </a:lnTo>
                <a:lnTo>
                  <a:pt x="1503" y="368"/>
                </a:lnTo>
                <a:lnTo>
                  <a:pt x="1500" y="366"/>
                </a:lnTo>
                <a:lnTo>
                  <a:pt x="1497" y="364"/>
                </a:lnTo>
                <a:lnTo>
                  <a:pt x="1494" y="361"/>
                </a:lnTo>
                <a:lnTo>
                  <a:pt x="1491" y="359"/>
                </a:lnTo>
                <a:lnTo>
                  <a:pt x="1488" y="357"/>
                </a:lnTo>
                <a:lnTo>
                  <a:pt x="1485" y="355"/>
                </a:lnTo>
                <a:lnTo>
                  <a:pt x="1482" y="352"/>
                </a:lnTo>
                <a:lnTo>
                  <a:pt x="1479" y="350"/>
                </a:lnTo>
                <a:lnTo>
                  <a:pt x="1476" y="348"/>
                </a:lnTo>
                <a:lnTo>
                  <a:pt x="1473" y="346"/>
                </a:lnTo>
                <a:lnTo>
                  <a:pt x="1469" y="343"/>
                </a:lnTo>
                <a:lnTo>
                  <a:pt x="1466" y="341"/>
                </a:lnTo>
                <a:lnTo>
                  <a:pt x="1463" y="339"/>
                </a:lnTo>
                <a:lnTo>
                  <a:pt x="1460" y="337"/>
                </a:lnTo>
                <a:lnTo>
                  <a:pt x="1457" y="334"/>
                </a:lnTo>
                <a:lnTo>
                  <a:pt x="1454" y="332"/>
                </a:lnTo>
                <a:lnTo>
                  <a:pt x="1451" y="330"/>
                </a:lnTo>
                <a:lnTo>
                  <a:pt x="1447" y="328"/>
                </a:lnTo>
                <a:lnTo>
                  <a:pt x="1444" y="326"/>
                </a:lnTo>
                <a:lnTo>
                  <a:pt x="1441" y="323"/>
                </a:lnTo>
                <a:lnTo>
                  <a:pt x="1438" y="321"/>
                </a:lnTo>
                <a:lnTo>
                  <a:pt x="1434" y="319"/>
                </a:lnTo>
                <a:lnTo>
                  <a:pt x="1431" y="316"/>
                </a:lnTo>
                <a:lnTo>
                  <a:pt x="1428" y="314"/>
                </a:lnTo>
                <a:lnTo>
                  <a:pt x="1424" y="312"/>
                </a:lnTo>
                <a:lnTo>
                  <a:pt x="1421" y="310"/>
                </a:lnTo>
                <a:lnTo>
                  <a:pt x="1418" y="308"/>
                </a:lnTo>
                <a:lnTo>
                  <a:pt x="1414" y="305"/>
                </a:lnTo>
                <a:lnTo>
                  <a:pt x="1411" y="303"/>
                </a:lnTo>
                <a:lnTo>
                  <a:pt x="1408" y="301"/>
                </a:lnTo>
                <a:lnTo>
                  <a:pt x="1404" y="299"/>
                </a:lnTo>
                <a:lnTo>
                  <a:pt x="1401" y="296"/>
                </a:lnTo>
                <a:lnTo>
                  <a:pt x="1397" y="294"/>
                </a:lnTo>
                <a:lnTo>
                  <a:pt x="1394" y="292"/>
                </a:lnTo>
                <a:lnTo>
                  <a:pt x="1390" y="290"/>
                </a:lnTo>
                <a:lnTo>
                  <a:pt x="1387" y="287"/>
                </a:lnTo>
                <a:lnTo>
                  <a:pt x="1384" y="285"/>
                </a:lnTo>
                <a:lnTo>
                  <a:pt x="1380" y="283"/>
                </a:lnTo>
                <a:lnTo>
                  <a:pt x="1377" y="281"/>
                </a:lnTo>
                <a:lnTo>
                  <a:pt x="1373" y="278"/>
                </a:lnTo>
                <a:lnTo>
                  <a:pt x="1370" y="276"/>
                </a:lnTo>
                <a:lnTo>
                  <a:pt x="1366" y="274"/>
                </a:lnTo>
                <a:lnTo>
                  <a:pt x="1362" y="272"/>
                </a:lnTo>
                <a:lnTo>
                  <a:pt x="1359" y="269"/>
                </a:lnTo>
                <a:lnTo>
                  <a:pt x="1355" y="267"/>
                </a:lnTo>
                <a:lnTo>
                  <a:pt x="1351" y="265"/>
                </a:lnTo>
                <a:lnTo>
                  <a:pt x="1348" y="263"/>
                </a:lnTo>
                <a:lnTo>
                  <a:pt x="1344" y="260"/>
                </a:lnTo>
                <a:lnTo>
                  <a:pt x="1340" y="258"/>
                </a:lnTo>
                <a:lnTo>
                  <a:pt x="1337" y="256"/>
                </a:lnTo>
                <a:lnTo>
                  <a:pt x="1333" y="254"/>
                </a:lnTo>
                <a:lnTo>
                  <a:pt x="1329" y="251"/>
                </a:lnTo>
                <a:lnTo>
                  <a:pt x="1325" y="249"/>
                </a:lnTo>
                <a:lnTo>
                  <a:pt x="1321" y="247"/>
                </a:lnTo>
                <a:lnTo>
                  <a:pt x="1318" y="245"/>
                </a:lnTo>
                <a:lnTo>
                  <a:pt x="1314" y="242"/>
                </a:lnTo>
                <a:lnTo>
                  <a:pt x="1310" y="240"/>
                </a:lnTo>
                <a:lnTo>
                  <a:pt x="1306" y="238"/>
                </a:lnTo>
                <a:lnTo>
                  <a:pt x="1302" y="236"/>
                </a:lnTo>
                <a:lnTo>
                  <a:pt x="1298" y="233"/>
                </a:lnTo>
                <a:lnTo>
                  <a:pt x="1294" y="231"/>
                </a:lnTo>
                <a:lnTo>
                  <a:pt x="1290" y="229"/>
                </a:lnTo>
                <a:lnTo>
                  <a:pt x="1286" y="227"/>
                </a:lnTo>
                <a:lnTo>
                  <a:pt x="1282" y="224"/>
                </a:lnTo>
                <a:lnTo>
                  <a:pt x="1278" y="222"/>
                </a:lnTo>
                <a:lnTo>
                  <a:pt x="1274" y="220"/>
                </a:lnTo>
                <a:lnTo>
                  <a:pt x="1270" y="218"/>
                </a:lnTo>
                <a:lnTo>
                  <a:pt x="1266" y="216"/>
                </a:lnTo>
                <a:lnTo>
                  <a:pt x="1262" y="213"/>
                </a:lnTo>
                <a:lnTo>
                  <a:pt x="1257" y="211"/>
                </a:lnTo>
                <a:lnTo>
                  <a:pt x="1253" y="209"/>
                </a:lnTo>
                <a:lnTo>
                  <a:pt x="1249" y="206"/>
                </a:lnTo>
                <a:lnTo>
                  <a:pt x="1244" y="204"/>
                </a:lnTo>
                <a:lnTo>
                  <a:pt x="1240" y="202"/>
                </a:lnTo>
                <a:lnTo>
                  <a:pt x="1236" y="200"/>
                </a:lnTo>
                <a:lnTo>
                  <a:pt x="1232" y="198"/>
                </a:lnTo>
                <a:lnTo>
                  <a:pt x="1227" y="195"/>
                </a:lnTo>
                <a:lnTo>
                  <a:pt x="1223" y="193"/>
                </a:lnTo>
                <a:lnTo>
                  <a:pt x="1218" y="191"/>
                </a:lnTo>
                <a:lnTo>
                  <a:pt x="1214" y="189"/>
                </a:lnTo>
                <a:lnTo>
                  <a:pt x="1209" y="186"/>
                </a:lnTo>
                <a:lnTo>
                  <a:pt x="1204" y="184"/>
                </a:lnTo>
                <a:lnTo>
                  <a:pt x="1200" y="182"/>
                </a:lnTo>
                <a:lnTo>
                  <a:pt x="1195" y="180"/>
                </a:lnTo>
                <a:lnTo>
                  <a:pt x="1190" y="177"/>
                </a:lnTo>
                <a:lnTo>
                  <a:pt x="1186" y="175"/>
                </a:lnTo>
                <a:lnTo>
                  <a:pt x="1181" y="173"/>
                </a:lnTo>
                <a:lnTo>
                  <a:pt x="1176" y="171"/>
                </a:lnTo>
                <a:lnTo>
                  <a:pt x="1171" y="168"/>
                </a:lnTo>
                <a:lnTo>
                  <a:pt x="1166" y="166"/>
                </a:lnTo>
                <a:lnTo>
                  <a:pt x="1161" y="164"/>
                </a:lnTo>
                <a:lnTo>
                  <a:pt x="1157" y="162"/>
                </a:lnTo>
                <a:lnTo>
                  <a:pt x="1152" y="159"/>
                </a:lnTo>
                <a:lnTo>
                  <a:pt x="1146" y="157"/>
                </a:lnTo>
                <a:lnTo>
                  <a:pt x="1141" y="155"/>
                </a:lnTo>
                <a:lnTo>
                  <a:pt x="1136" y="153"/>
                </a:lnTo>
                <a:lnTo>
                  <a:pt x="1131" y="150"/>
                </a:lnTo>
                <a:lnTo>
                  <a:pt x="1126" y="148"/>
                </a:lnTo>
                <a:lnTo>
                  <a:pt x="1120" y="146"/>
                </a:lnTo>
                <a:lnTo>
                  <a:pt x="1115" y="144"/>
                </a:lnTo>
                <a:lnTo>
                  <a:pt x="1110" y="141"/>
                </a:lnTo>
                <a:lnTo>
                  <a:pt x="1104" y="139"/>
                </a:lnTo>
                <a:lnTo>
                  <a:pt x="1098" y="137"/>
                </a:lnTo>
                <a:lnTo>
                  <a:pt x="1093" y="135"/>
                </a:lnTo>
                <a:lnTo>
                  <a:pt x="1087" y="132"/>
                </a:lnTo>
                <a:lnTo>
                  <a:pt x="1081" y="130"/>
                </a:lnTo>
                <a:lnTo>
                  <a:pt x="1076" y="128"/>
                </a:lnTo>
                <a:lnTo>
                  <a:pt x="1070" y="126"/>
                </a:lnTo>
                <a:lnTo>
                  <a:pt x="1064" y="123"/>
                </a:lnTo>
                <a:lnTo>
                  <a:pt x="1058" y="121"/>
                </a:lnTo>
                <a:lnTo>
                  <a:pt x="1052" y="119"/>
                </a:lnTo>
                <a:lnTo>
                  <a:pt x="1046" y="117"/>
                </a:lnTo>
                <a:lnTo>
                  <a:pt x="1039" y="115"/>
                </a:lnTo>
                <a:lnTo>
                  <a:pt x="1033" y="112"/>
                </a:lnTo>
                <a:lnTo>
                  <a:pt x="1027" y="110"/>
                </a:lnTo>
                <a:lnTo>
                  <a:pt x="1020" y="108"/>
                </a:lnTo>
                <a:lnTo>
                  <a:pt x="1014" y="105"/>
                </a:lnTo>
                <a:lnTo>
                  <a:pt x="1007" y="103"/>
                </a:lnTo>
                <a:lnTo>
                  <a:pt x="1000" y="101"/>
                </a:lnTo>
                <a:lnTo>
                  <a:pt x="993" y="99"/>
                </a:lnTo>
                <a:lnTo>
                  <a:pt x="986" y="97"/>
                </a:lnTo>
                <a:lnTo>
                  <a:pt x="979" y="94"/>
                </a:lnTo>
                <a:lnTo>
                  <a:pt x="972" y="92"/>
                </a:lnTo>
                <a:lnTo>
                  <a:pt x="965" y="90"/>
                </a:lnTo>
                <a:lnTo>
                  <a:pt x="957" y="88"/>
                </a:lnTo>
                <a:lnTo>
                  <a:pt x="950" y="85"/>
                </a:lnTo>
                <a:lnTo>
                  <a:pt x="942" y="83"/>
                </a:lnTo>
                <a:lnTo>
                  <a:pt x="934" y="81"/>
                </a:lnTo>
                <a:lnTo>
                  <a:pt x="926" y="79"/>
                </a:lnTo>
                <a:lnTo>
                  <a:pt x="918" y="76"/>
                </a:lnTo>
                <a:lnTo>
                  <a:pt x="910" y="74"/>
                </a:lnTo>
                <a:lnTo>
                  <a:pt x="901" y="72"/>
                </a:lnTo>
                <a:lnTo>
                  <a:pt x="892" y="70"/>
                </a:lnTo>
                <a:lnTo>
                  <a:pt x="884" y="67"/>
                </a:lnTo>
                <a:lnTo>
                  <a:pt x="874" y="65"/>
                </a:lnTo>
                <a:lnTo>
                  <a:pt x="865" y="63"/>
                </a:lnTo>
                <a:lnTo>
                  <a:pt x="856" y="60"/>
                </a:lnTo>
                <a:lnTo>
                  <a:pt x="846" y="58"/>
                </a:lnTo>
                <a:lnTo>
                  <a:pt x="836" y="56"/>
                </a:lnTo>
                <a:lnTo>
                  <a:pt x="825" y="54"/>
                </a:lnTo>
                <a:lnTo>
                  <a:pt x="815" y="52"/>
                </a:lnTo>
                <a:lnTo>
                  <a:pt x="804" y="49"/>
                </a:lnTo>
                <a:lnTo>
                  <a:pt x="793" y="47"/>
                </a:lnTo>
                <a:lnTo>
                  <a:pt x="781" y="45"/>
                </a:lnTo>
                <a:lnTo>
                  <a:pt x="769" y="42"/>
                </a:lnTo>
                <a:lnTo>
                  <a:pt x="757" y="40"/>
                </a:lnTo>
                <a:lnTo>
                  <a:pt x="744" y="38"/>
                </a:lnTo>
                <a:lnTo>
                  <a:pt x="730" y="36"/>
                </a:lnTo>
                <a:lnTo>
                  <a:pt x="716" y="34"/>
                </a:lnTo>
                <a:lnTo>
                  <a:pt x="701" y="31"/>
                </a:lnTo>
                <a:lnTo>
                  <a:pt x="686" y="29"/>
                </a:lnTo>
                <a:lnTo>
                  <a:pt x="669" y="27"/>
                </a:lnTo>
                <a:lnTo>
                  <a:pt x="652" y="24"/>
                </a:lnTo>
                <a:lnTo>
                  <a:pt x="634" y="22"/>
                </a:lnTo>
                <a:lnTo>
                  <a:pt x="614" y="20"/>
                </a:lnTo>
                <a:lnTo>
                  <a:pt x="592" y="18"/>
                </a:lnTo>
                <a:lnTo>
                  <a:pt x="569" y="16"/>
                </a:lnTo>
                <a:lnTo>
                  <a:pt x="543" y="13"/>
                </a:lnTo>
                <a:lnTo>
                  <a:pt x="514" y="11"/>
                </a:lnTo>
                <a:lnTo>
                  <a:pt x="481" y="9"/>
                </a:lnTo>
                <a:lnTo>
                  <a:pt x="441" y="6"/>
                </a:lnTo>
                <a:lnTo>
                  <a:pt x="391" y="4"/>
                </a:lnTo>
                <a:lnTo>
                  <a:pt x="317" y="2"/>
                </a:lnTo>
                <a:lnTo>
                  <a:pt x="0" y="0"/>
                </a:lnTo>
              </a:path>
            </a:pathLst>
          </a:custGeom>
          <a:noFill/>
          <a:ln w="38100" cap="flat">
            <a:solidFill>
              <a:srgbClr val="6A3B7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Line 17">
            <a:extLst>
              <a:ext uri="{FF2B5EF4-FFF2-40B4-BE49-F238E27FC236}">
                <a16:creationId xmlns:a16="http://schemas.microsoft.com/office/drawing/2014/main" id="{9B0D4D48-2D9C-9C1A-3892-AA3A2EB300CA}"/>
              </a:ext>
            </a:extLst>
          </p:cNvPr>
          <p:cNvSpPr>
            <a:spLocks noChangeShapeType="1"/>
          </p:cNvSpPr>
          <p:nvPr/>
        </p:nvSpPr>
        <p:spPr bwMode="auto">
          <a:xfrm>
            <a:off x="2729438" y="3044291"/>
            <a:ext cx="3366562" cy="0"/>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mc:AlternateContent xmlns:mc="http://schemas.openxmlformats.org/markup-compatibility/2006" xmlns:a14="http://schemas.microsoft.com/office/drawing/2010/main">
        <mc:Choice Requires="a14">
          <p:sp>
            <p:nvSpPr>
              <p:cNvPr id="37" name="Rectangle 30">
                <a:extLst>
                  <a:ext uri="{FF2B5EF4-FFF2-40B4-BE49-F238E27FC236}">
                    <a16:creationId xmlns:a16="http://schemas.microsoft.com/office/drawing/2014/main" id="{984BE027-87D8-438B-F017-2C66AAD01F93}"/>
                  </a:ext>
                </a:extLst>
              </p:cNvPr>
              <p:cNvSpPr>
                <a:spLocks noChangeArrowheads="1"/>
              </p:cNvSpPr>
              <p:nvPr/>
            </p:nvSpPr>
            <p:spPr bwMode="auto">
              <a:xfrm>
                <a:off x="2018080" y="2859770"/>
                <a:ext cx="661784" cy="3693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right"/>
                    </m:oMathParaPr>
                    <m:oMath xmlns:m="http://schemas.openxmlformats.org/officeDocument/2006/math">
                      <m:r>
                        <a:rPr kumimoji="0" lang="en-US" altLang="en-US" sz="2400" b="0" i="1" u="none" strike="noStrike" cap="none" normalizeH="0" baseline="0" smtClean="0">
                          <a:ln>
                            <a:noFill/>
                          </a:ln>
                          <a:solidFill>
                            <a:srgbClr val="000000"/>
                          </a:solidFill>
                          <a:effectLst/>
                          <a:latin typeface="Cambria Math" panose="02040503050406030204" pitchFamily="18" charset="0"/>
                        </a:rPr>
                        <m:t>𝑆</m:t>
                      </m:r>
                      <m:r>
                        <a:rPr kumimoji="0" lang="en-US" altLang="en-US" sz="2400" b="0" i="1" u="none" strike="noStrike" cap="none" normalizeH="0" baseline="0" smtClean="0">
                          <a:ln>
                            <a:noFill/>
                          </a:ln>
                          <a:solidFill>
                            <a:srgbClr val="000000"/>
                          </a:solidFill>
                          <a:effectLst/>
                          <a:latin typeface="Cambria Math" panose="02040503050406030204" pitchFamily="18" charset="0"/>
                        </a:rPr>
                        <m:t>(</m:t>
                      </m:r>
                      <m:r>
                        <a:rPr kumimoji="0" lang="en-US" altLang="en-US" sz="2400" b="0" i="1" u="none" strike="noStrike" cap="none" normalizeH="0" baseline="0" smtClean="0">
                          <a:ln>
                            <a:noFill/>
                          </a:ln>
                          <a:solidFill>
                            <a:srgbClr val="000000"/>
                          </a:solidFill>
                          <a:effectLst/>
                          <a:latin typeface="Cambria Math" panose="02040503050406030204" pitchFamily="18" charset="0"/>
                        </a:rPr>
                        <m:t>𝑐</m:t>
                      </m:r>
                      <m:r>
                        <a:rPr kumimoji="0" lang="en-US" altLang="en-US" sz="2400" b="0" i="1" u="none" strike="noStrike" cap="none" normalizeH="0" baseline="0" smtClean="0">
                          <a:ln>
                            <a:noFill/>
                          </a:ln>
                          <a:solidFill>
                            <a:srgbClr val="000000"/>
                          </a:solidFill>
                          <a:effectLst/>
                          <a:latin typeface="Cambria Math" panose="02040503050406030204" pitchFamily="18" charset="0"/>
                        </a:rPr>
                        <m:t>)</m:t>
                      </m:r>
                    </m:oMath>
                  </m:oMathPara>
                </a14:m>
                <a:endParaRPr kumimoji="0" lang="en-US" altLang="en-US" sz="2400" b="0" i="0" u="none" strike="noStrike" cap="none" normalizeH="0" baseline="0">
                  <a:ln>
                    <a:noFill/>
                  </a:ln>
                  <a:solidFill>
                    <a:schemeClr val="tx1"/>
                  </a:solidFill>
                  <a:effectLst/>
                  <a:latin typeface="Arial" panose="020B0604020202020204" pitchFamily="34" charset="0"/>
                </a:endParaRPr>
              </a:p>
            </p:txBody>
          </p:sp>
        </mc:Choice>
        <mc:Fallback xmlns="">
          <p:sp>
            <p:nvSpPr>
              <p:cNvPr id="37" name="Rectangle 30">
                <a:extLst>
                  <a:ext uri="{FF2B5EF4-FFF2-40B4-BE49-F238E27FC236}">
                    <a16:creationId xmlns:a16="http://schemas.microsoft.com/office/drawing/2014/main" id="{984BE027-87D8-438B-F017-2C66AAD01F93}"/>
                  </a:ext>
                </a:extLst>
              </p:cNvPr>
              <p:cNvSpPr>
                <a:spLocks noRot="1" noChangeAspect="1" noMove="1" noResize="1" noEditPoints="1" noAdjustHandles="1" noChangeArrowheads="1" noChangeShapeType="1" noTextEdit="1"/>
              </p:cNvSpPr>
              <p:nvPr/>
            </p:nvSpPr>
            <p:spPr bwMode="auto">
              <a:xfrm>
                <a:off x="2018080" y="2859770"/>
                <a:ext cx="661784" cy="369332"/>
              </a:xfrm>
              <a:prstGeom prst="rect">
                <a:avLst/>
              </a:prstGeom>
              <a:blipFill>
                <a:blip r:embed="rId2"/>
                <a:stretch>
                  <a:fillRect l="-1835" r="-22018" b="-3770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
        <p:nvSpPr>
          <p:cNvPr id="40" name="Rectangle 39">
            <a:extLst>
              <a:ext uri="{FF2B5EF4-FFF2-40B4-BE49-F238E27FC236}">
                <a16:creationId xmlns:a16="http://schemas.microsoft.com/office/drawing/2014/main" id="{8F4999FE-4F40-2F55-1B0D-9B2BCC797247}"/>
              </a:ext>
            </a:extLst>
          </p:cNvPr>
          <p:cNvSpPr/>
          <p:nvPr/>
        </p:nvSpPr>
        <p:spPr>
          <a:xfrm>
            <a:off x="6096001" y="3044292"/>
            <a:ext cx="4014786" cy="21515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0C86FCB8-30C8-065D-8601-364163471A6C}"/>
                  </a:ext>
                </a:extLst>
              </p:cNvPr>
              <p:cNvSpPr txBox="1"/>
              <p:nvPr/>
            </p:nvSpPr>
            <p:spPr>
              <a:xfrm>
                <a:off x="6560082" y="3152195"/>
                <a:ext cx="3539592" cy="477888"/>
              </a:xfrm>
              <a:prstGeom prst="rect">
                <a:avLst/>
              </a:prstGeom>
              <a:noFill/>
            </p:spPr>
            <p:txBody>
              <a:bodyPr wrap="square" rtlCol="0">
                <a:spAutoFit/>
              </a:bodyPr>
              <a:lstStyle/>
              <a:p>
                <a:r>
                  <a:rPr lang="en-GB" sz="2400"/>
                  <a:t>Solve </a:t>
                </a:r>
                <a14:m>
                  <m:oMath xmlns:m="http://schemas.openxmlformats.org/officeDocument/2006/math">
                    <m:r>
                      <a:rPr lang="en-GB" sz="2400" b="0" i="1" smtClean="0">
                        <a:latin typeface="Cambria Math" panose="02040503050406030204" pitchFamily="18" charset="0"/>
                      </a:rPr>
                      <m:t>𝑆</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𝑇</m:t>
                        </m:r>
                      </m:e>
                    </m:d>
                    <m:r>
                      <a:rPr lang="en-GB" sz="2400" b="0" i="1" smtClean="0">
                        <a:latin typeface="Cambria Math" panose="02040503050406030204" pitchFamily="18" charset="0"/>
                      </a:rPr>
                      <m:t>/</m:t>
                    </m:r>
                    <m:r>
                      <a:rPr lang="en-GB" sz="2400" b="0" i="1" smtClean="0">
                        <a:latin typeface="Cambria Math" panose="02040503050406030204" pitchFamily="18" charset="0"/>
                      </a:rPr>
                      <m:t>𝑆</m:t>
                    </m:r>
                    <m:r>
                      <a:rPr lang="en-GB" sz="2400" b="0" i="1" smtClean="0">
                        <a:latin typeface="Cambria Math" panose="02040503050406030204" pitchFamily="18" charset="0"/>
                      </a:rPr>
                      <m:t>(</m:t>
                    </m:r>
                    <m:r>
                      <a:rPr lang="en-GB" sz="2400" b="0" i="1" smtClean="0">
                        <a:latin typeface="Cambria Math" panose="02040503050406030204" pitchFamily="18" charset="0"/>
                      </a:rPr>
                      <m:t>𝑐</m:t>
                    </m:r>
                    <m:r>
                      <a:rPr lang="en-GB" sz="2400" b="0" i="1" smtClean="0">
                        <a:latin typeface="Cambria Math" panose="02040503050406030204" pitchFamily="18" charset="0"/>
                      </a:rPr>
                      <m:t>) </m:t>
                    </m:r>
                    <m:r>
                      <a:rPr lang="en-GB" sz="2400">
                        <a:latin typeface="Cambria Math" panose="02040503050406030204" pitchFamily="18" charset="0"/>
                      </a:rPr>
                      <m:t>=</m:t>
                    </m:r>
                    <m:sSup>
                      <m:sSupPr>
                        <m:ctrlPr>
                          <a:rPr lang="en-GB" sz="2400" i="1">
                            <a:latin typeface="Cambria Math" panose="02040503050406030204" pitchFamily="18" charset="0"/>
                          </a:rPr>
                        </m:ctrlPr>
                      </m:sSupPr>
                      <m:e>
                        <m:r>
                          <a:rPr lang="en-GB" sz="2400" b="0" i="1" smtClean="0">
                            <a:latin typeface="Cambria Math" panose="02040503050406030204" pitchFamily="18" charset="0"/>
                          </a:rPr>
                          <m:t>𝑈</m:t>
                        </m:r>
                      </m:e>
                      <m:sup>
                        <m:r>
                          <a:rPr lang="en-GB" sz="2400" b="0" i="1" smtClean="0">
                            <a:latin typeface="Cambria Math" panose="02040503050406030204" pitchFamily="18" charset="0"/>
                          </a:rPr>
                          <m:t>1/</m:t>
                        </m:r>
                        <m:r>
                          <a:rPr lang="en-GB" sz="2400" i="1">
                            <a:latin typeface="Cambria Math" panose="02040503050406030204" pitchFamily="18" charset="0"/>
                          </a:rPr>
                          <m:t>𝜃</m:t>
                        </m:r>
                      </m:sup>
                    </m:sSup>
                  </m:oMath>
                </a14:m>
                <a:endParaRPr lang="en-GB" sz="2400"/>
              </a:p>
            </p:txBody>
          </p:sp>
        </mc:Choice>
        <mc:Fallback xmlns="">
          <p:sp>
            <p:nvSpPr>
              <p:cNvPr id="41" name="TextBox 40">
                <a:extLst>
                  <a:ext uri="{FF2B5EF4-FFF2-40B4-BE49-F238E27FC236}">
                    <a16:creationId xmlns:a16="http://schemas.microsoft.com/office/drawing/2014/main" id="{0C86FCB8-30C8-065D-8601-364163471A6C}"/>
                  </a:ext>
                </a:extLst>
              </p:cNvPr>
              <p:cNvSpPr txBox="1">
                <a:spLocks noRot="1" noChangeAspect="1" noMove="1" noResize="1" noEditPoints="1" noAdjustHandles="1" noChangeArrowheads="1" noChangeShapeType="1" noTextEdit="1"/>
              </p:cNvSpPr>
              <p:nvPr/>
            </p:nvSpPr>
            <p:spPr>
              <a:xfrm>
                <a:off x="6560082" y="3152195"/>
                <a:ext cx="3539592" cy="477888"/>
              </a:xfrm>
              <a:prstGeom prst="rect">
                <a:avLst/>
              </a:prstGeom>
              <a:blipFill>
                <a:blip r:embed="rId3"/>
                <a:stretch>
                  <a:fillRect l="-2582" t="-6410" b="-29487"/>
                </a:stretch>
              </a:blipFill>
            </p:spPr>
            <p:txBody>
              <a:bodyPr/>
              <a:lstStyle/>
              <a:p>
                <a:r>
                  <a:rPr lang="en-GB">
                    <a:noFill/>
                  </a:rPr>
                  <a:t> </a:t>
                </a:r>
              </a:p>
            </p:txBody>
          </p:sp>
        </mc:Fallback>
      </mc:AlternateContent>
      <p:sp>
        <p:nvSpPr>
          <p:cNvPr id="46" name="Line 17">
            <a:extLst>
              <a:ext uri="{FF2B5EF4-FFF2-40B4-BE49-F238E27FC236}">
                <a16:creationId xmlns:a16="http://schemas.microsoft.com/office/drawing/2014/main" id="{41F60293-DF17-0A21-7AFE-23C8048E3EC6}"/>
              </a:ext>
            </a:extLst>
          </p:cNvPr>
          <p:cNvSpPr>
            <a:spLocks noChangeShapeType="1"/>
          </p:cNvSpPr>
          <p:nvPr/>
        </p:nvSpPr>
        <p:spPr bwMode="auto">
          <a:xfrm flipV="1">
            <a:off x="6090047" y="3039391"/>
            <a:ext cx="14517" cy="2139122"/>
          </a:xfrm>
          <a:prstGeom prst="line">
            <a:avLst/>
          </a:prstGeom>
          <a:noFill/>
          <a:ln w="38100"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 name="Line 19">
            <a:extLst>
              <a:ext uri="{FF2B5EF4-FFF2-40B4-BE49-F238E27FC236}">
                <a16:creationId xmlns:a16="http://schemas.microsoft.com/office/drawing/2014/main" id="{F4705AEC-1AD2-8FF6-5135-3F2E5109A629}"/>
              </a:ext>
            </a:extLst>
          </p:cNvPr>
          <p:cNvSpPr>
            <a:spLocks noChangeShapeType="1"/>
          </p:cNvSpPr>
          <p:nvPr/>
        </p:nvSpPr>
        <p:spPr bwMode="auto">
          <a:xfrm>
            <a:off x="6092572" y="4052233"/>
            <a:ext cx="359599" cy="0"/>
          </a:xfrm>
          <a:prstGeom prst="line">
            <a:avLst/>
          </a:prstGeom>
          <a:noFill/>
          <a:ln w="38100" cap="flat">
            <a:solidFill>
              <a:srgbClr val="FF0000"/>
            </a:solidFill>
            <a:prstDash val="solid"/>
            <a:miter lim="800000"/>
            <a:headEnd type="non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Line 12">
            <a:extLst>
              <a:ext uri="{FF2B5EF4-FFF2-40B4-BE49-F238E27FC236}">
                <a16:creationId xmlns:a16="http://schemas.microsoft.com/office/drawing/2014/main" id="{64973491-9ACE-D985-E5F2-49448EC85AE8}"/>
              </a:ext>
            </a:extLst>
          </p:cNvPr>
          <p:cNvSpPr>
            <a:spLocks noChangeShapeType="1"/>
          </p:cNvSpPr>
          <p:nvPr/>
        </p:nvSpPr>
        <p:spPr bwMode="auto">
          <a:xfrm flipV="1">
            <a:off x="6443267" y="4065408"/>
            <a:ext cx="0" cy="1123605"/>
          </a:xfrm>
          <a:prstGeom prst="line">
            <a:avLst/>
          </a:prstGeom>
          <a:noFill/>
          <a:ln w="38100" cap="flat">
            <a:solidFill>
              <a:srgbClr val="FF0000"/>
            </a:solidFill>
            <a:prstDash val="solid"/>
            <a:miter lim="800000"/>
            <a:headEnd type="triangl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 name="Rectangle 26">
            <a:extLst>
              <a:ext uri="{FF2B5EF4-FFF2-40B4-BE49-F238E27FC236}">
                <a16:creationId xmlns:a16="http://schemas.microsoft.com/office/drawing/2014/main" id="{9A8BF180-7C15-07F0-6F23-3D4124EDEF33}"/>
              </a:ext>
            </a:extLst>
          </p:cNvPr>
          <p:cNvSpPr>
            <a:spLocks noChangeArrowheads="1"/>
          </p:cNvSpPr>
          <p:nvPr/>
        </p:nvSpPr>
        <p:spPr bwMode="auto">
          <a:xfrm>
            <a:off x="5283494" y="5228533"/>
            <a:ext cx="1591781"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400">
                <a:solidFill>
                  <a:srgbClr val="000000"/>
                </a:solidFill>
              </a:rPr>
              <a:t>c</a:t>
            </a:r>
            <a:br>
              <a:rPr lang="en-US" altLang="en-US" sz="2400">
                <a:solidFill>
                  <a:srgbClr val="000000"/>
                </a:solidFill>
              </a:rPr>
            </a:br>
            <a:r>
              <a:rPr lang="en-US" altLang="en-US" sz="2400">
                <a:solidFill>
                  <a:srgbClr val="000000"/>
                </a:solidFill>
              </a:rPr>
              <a:t>censor time</a:t>
            </a:r>
            <a:endParaRPr kumimoji="0" lang="en-US" altLang="en-US" sz="2400" b="0" i="0" u="none" strike="noStrike" cap="none" normalizeH="0" baseline="0">
              <a:ln>
                <a:noFill/>
              </a:ln>
              <a:solidFill>
                <a:schemeClr val="tx1"/>
              </a:solidFill>
              <a:effectLst/>
            </a:endParaRPr>
          </a:p>
        </p:txBody>
      </p:sp>
    </p:spTree>
    <p:extLst>
      <p:ext uri="{BB962C8B-B14F-4D97-AF65-F5344CB8AC3E}">
        <p14:creationId xmlns:p14="http://schemas.microsoft.com/office/powerpoint/2010/main" val="298514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6" grpId="0" animBg="1"/>
      <p:bldP spid="37" grpId="0"/>
      <p:bldP spid="40" grpId="0" animBg="1"/>
      <p:bldP spid="41" grpId="0"/>
      <p:bldP spid="46" grpId="0" animBg="1"/>
      <p:bldP spid="47" grpId="0" animBg="1"/>
      <p:bldP spid="48" grpId="0" animBg="1"/>
      <p:bldP spid="4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4915E8-230E-64F7-95AF-E0AF58B3CF50}"/>
              </a:ext>
            </a:extLst>
          </p:cNvPr>
          <p:cNvSpPr>
            <a:spLocks noGrp="1"/>
          </p:cNvSpPr>
          <p:nvPr>
            <p:ph type="title"/>
          </p:nvPr>
        </p:nvSpPr>
        <p:spPr/>
        <p:txBody>
          <a:bodyPr/>
          <a:lstStyle/>
          <a:p>
            <a:r>
              <a:rPr lang="en-GB"/>
              <a:t>The code: stsurvimpute</a:t>
            </a:r>
          </a:p>
        </p:txBody>
      </p:sp>
      <p:sp>
        <p:nvSpPr>
          <p:cNvPr id="3" name="Slide Number Placeholder 2">
            <a:extLst>
              <a:ext uri="{FF2B5EF4-FFF2-40B4-BE49-F238E27FC236}">
                <a16:creationId xmlns:a16="http://schemas.microsoft.com/office/drawing/2014/main" id="{C979F7A8-79C6-27B8-BB8D-968B159ABE53}"/>
              </a:ext>
            </a:extLst>
          </p:cNvPr>
          <p:cNvSpPr>
            <a:spLocks noGrp="1"/>
          </p:cNvSpPr>
          <p:nvPr>
            <p:ph type="sldNum" sz="quarter" idx="12"/>
          </p:nvPr>
        </p:nvSpPr>
        <p:spPr/>
        <p:txBody>
          <a:bodyPr/>
          <a:lstStyle/>
          <a:p>
            <a:fld id="{F6B5789B-E694-4680-A2C1-FB39E0578FB7}" type="slidenum">
              <a:rPr lang="en-GB" smtClean="0"/>
              <a:t>29</a:t>
            </a:fld>
            <a:endParaRPr lang="en-GB"/>
          </a:p>
        </p:txBody>
      </p:sp>
      <p:sp>
        <p:nvSpPr>
          <p:cNvPr id="5" name="Text Placeholder 4">
            <a:extLst>
              <a:ext uri="{FF2B5EF4-FFF2-40B4-BE49-F238E27FC236}">
                <a16:creationId xmlns:a16="http://schemas.microsoft.com/office/drawing/2014/main" id="{631FA90B-EBFD-8918-AD5A-15A4F482069B}"/>
              </a:ext>
            </a:extLst>
          </p:cNvPr>
          <p:cNvSpPr>
            <a:spLocks noGrp="1"/>
          </p:cNvSpPr>
          <p:nvPr>
            <p:ph type="body" sz="quarter" idx="13"/>
          </p:nvPr>
        </p:nvSpPr>
        <p:spPr/>
        <p:txBody>
          <a:bodyPr>
            <a:normAutofit/>
          </a:bodyPr>
          <a:lstStyle/>
          <a:p>
            <a:pPr marL="0" indent="0">
              <a:buNone/>
            </a:pPr>
            <a:r>
              <a:rPr lang="en-GB" b="1" u="sng" dirty="0">
                <a:cs typeface="Courier New" panose="02070309020205020404" pitchFamily="49" charset="0"/>
              </a:rPr>
              <a:t>Old</a:t>
            </a:r>
          </a:p>
          <a:p>
            <a:pPr marL="0" indent="0">
              <a:buNone/>
            </a:pPr>
            <a:r>
              <a:rPr lang="en-GB" b="1" dirty="0">
                <a:latin typeface="Courier New" panose="02070309020205020404" pitchFamily="49" charset="0"/>
                <a:cs typeface="Courier New" panose="02070309020205020404" pitchFamily="49" charset="0"/>
              </a:rPr>
              <a:t>gen double `F' = 100*(1 - `s' * `u’) </a:t>
            </a:r>
          </a:p>
          <a:p>
            <a:pPr marL="0" indent="0">
              <a:buNone/>
            </a:pPr>
            <a:r>
              <a:rPr lang="en-GB" b="1" dirty="0">
                <a:latin typeface="Courier New" panose="02070309020205020404" pitchFamily="49" charset="0"/>
                <a:cs typeface="Courier New" panose="02070309020205020404" pitchFamily="49" charset="0"/>
              </a:rPr>
              <a:t>	if `</a:t>
            </a:r>
            <a:r>
              <a:rPr lang="en-GB" b="1" dirty="0" err="1">
                <a:latin typeface="Courier New" panose="02070309020205020404" pitchFamily="49" charset="0"/>
                <a:cs typeface="Courier New" panose="02070309020205020404" pitchFamily="49" charset="0"/>
              </a:rPr>
              <a:t>touse</a:t>
            </a:r>
            <a:r>
              <a:rPr lang="en-GB" b="1" dirty="0">
                <a:latin typeface="Courier New" panose="02070309020205020404" pitchFamily="49" charset="0"/>
                <a:cs typeface="Courier New" panose="02070309020205020404" pitchFamily="49" charset="0"/>
              </a:rPr>
              <a:t>' == 1 &amp; `dead' == 0</a:t>
            </a:r>
          </a:p>
          <a:p>
            <a:pPr marL="0" indent="0">
              <a:buNone/>
            </a:pPr>
            <a:r>
              <a:rPr lang="en-GB" b="1" dirty="0">
                <a:latin typeface="Courier New" panose="02070309020205020404" pitchFamily="49" charset="0"/>
                <a:cs typeface="Courier New" panose="02070309020205020404" pitchFamily="49" charset="0"/>
              </a:rPr>
              <a:t>predict `generate', centile(`F’)</a:t>
            </a:r>
          </a:p>
          <a:p>
            <a:pPr marL="0" indent="0">
              <a:buNone/>
            </a:pPr>
            <a:endParaRPr lang="en-GB" b="1" dirty="0">
              <a:latin typeface="Courier New" panose="02070309020205020404" pitchFamily="49" charset="0"/>
              <a:cs typeface="Courier New" panose="02070309020205020404" pitchFamily="49" charset="0"/>
            </a:endParaRPr>
          </a:p>
          <a:p>
            <a:pPr marL="0" indent="0">
              <a:buNone/>
            </a:pPr>
            <a:endParaRPr lang="en-GB" b="1" dirty="0">
              <a:latin typeface="Courier New" panose="02070309020205020404" pitchFamily="49" charset="0"/>
              <a:cs typeface="Courier New" panose="02070309020205020404" pitchFamily="49" charset="0"/>
            </a:endParaRPr>
          </a:p>
          <a:p>
            <a:pPr marL="0" indent="0">
              <a:buNone/>
            </a:pPr>
            <a:r>
              <a:rPr lang="en-GB" b="1" u="sng" dirty="0">
                <a:cs typeface="Courier New" panose="02070309020205020404" pitchFamily="49" charset="0"/>
              </a:rPr>
              <a:t>New</a:t>
            </a:r>
          </a:p>
          <a:p>
            <a:pPr marL="0" indent="0">
              <a:buNone/>
            </a:pPr>
            <a:r>
              <a:rPr lang="en-GB" b="1" dirty="0">
                <a:latin typeface="Courier New" panose="02070309020205020404" pitchFamily="49" charset="0"/>
                <a:cs typeface="Courier New" panose="02070309020205020404" pitchFamily="49" charset="0"/>
              </a:rPr>
              <a:t>gen double `F' = 100*(1 - `s' * `u</a:t>
            </a:r>
            <a:r>
              <a:rPr lang="en-GB" b="1">
                <a:latin typeface="Courier New" panose="02070309020205020404" pitchFamily="49" charset="0"/>
                <a:cs typeface="Courier New" panose="02070309020205020404" pitchFamily="49" charset="0"/>
              </a:rPr>
              <a:t>'</a:t>
            </a:r>
            <a:r>
              <a:rPr lang="en-GB" b="1">
                <a:solidFill>
                  <a:schemeClr val="accent3"/>
                </a:solidFill>
                <a:latin typeface="Courier New" panose="02070309020205020404" pitchFamily="49" charset="0"/>
                <a:cs typeface="Courier New" panose="02070309020205020404" pitchFamily="49" charset="0"/>
              </a:rPr>
              <a:t>^`inv_ICHR’</a:t>
            </a:r>
            <a:r>
              <a:rPr lang="en-GB" b="1">
                <a:latin typeface="Courier New" panose="02070309020205020404" pitchFamily="49" charset="0"/>
                <a:cs typeface="Courier New" panose="02070309020205020404" pitchFamily="49" charset="0"/>
              </a:rPr>
              <a:t>) </a:t>
            </a:r>
            <a:endParaRPr lang="en-GB" b="1" dirty="0">
              <a:latin typeface="Courier New" panose="02070309020205020404" pitchFamily="49" charset="0"/>
              <a:cs typeface="Courier New" panose="02070309020205020404" pitchFamily="49" charset="0"/>
            </a:endParaRPr>
          </a:p>
          <a:p>
            <a:pPr marL="0" indent="0">
              <a:buNone/>
            </a:pPr>
            <a:r>
              <a:rPr lang="en-GB" b="1" dirty="0">
                <a:latin typeface="Courier New" panose="02070309020205020404" pitchFamily="49" charset="0"/>
                <a:cs typeface="Courier New" panose="02070309020205020404" pitchFamily="49" charset="0"/>
              </a:rPr>
              <a:t>	if `</a:t>
            </a:r>
            <a:r>
              <a:rPr lang="en-GB" b="1" dirty="0" err="1">
                <a:latin typeface="Courier New" panose="02070309020205020404" pitchFamily="49" charset="0"/>
                <a:cs typeface="Courier New" panose="02070309020205020404" pitchFamily="49" charset="0"/>
              </a:rPr>
              <a:t>touse</a:t>
            </a:r>
            <a:r>
              <a:rPr lang="en-GB" b="1" dirty="0">
                <a:latin typeface="Courier New" panose="02070309020205020404" pitchFamily="49" charset="0"/>
                <a:cs typeface="Courier New" panose="02070309020205020404" pitchFamily="49" charset="0"/>
              </a:rPr>
              <a:t>' == 1 &amp; `dead' == 0</a:t>
            </a:r>
          </a:p>
          <a:p>
            <a:pPr marL="0" indent="0">
              <a:buNone/>
            </a:pPr>
            <a:r>
              <a:rPr lang="en-GB" b="1" dirty="0">
                <a:latin typeface="Courier New" panose="02070309020205020404" pitchFamily="49" charset="0"/>
                <a:cs typeface="Courier New" panose="02070309020205020404" pitchFamily="49" charset="0"/>
              </a:rPr>
              <a:t>predict `generate', centile(`F')</a:t>
            </a:r>
          </a:p>
          <a:p>
            <a:pPr marL="0" indent="0">
              <a:buNone/>
            </a:pPr>
            <a:endParaRPr lang="en-GB"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36423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62B2-B40A-4CA4-9935-A7B4F628E702}"/>
              </a:ext>
            </a:extLst>
          </p:cNvPr>
          <p:cNvSpPr>
            <a:spLocks noGrp="1"/>
          </p:cNvSpPr>
          <p:nvPr>
            <p:ph type="title"/>
          </p:nvPr>
        </p:nvSpPr>
        <p:spPr/>
        <p:txBody>
          <a:bodyPr/>
          <a:lstStyle/>
          <a:p>
            <a:r>
              <a:rPr lang="en-GB"/>
              <a:t>Missing outcomes</a:t>
            </a:r>
            <a:endParaRPr lang="en-GB" dirty="0"/>
          </a:p>
        </p:txBody>
      </p:sp>
      <p:grpSp>
        <p:nvGrpSpPr>
          <p:cNvPr id="17" name="Group 16">
            <a:extLst>
              <a:ext uri="{FF2B5EF4-FFF2-40B4-BE49-F238E27FC236}">
                <a16:creationId xmlns:a16="http://schemas.microsoft.com/office/drawing/2014/main" id="{3DDCB6BD-450F-379E-449D-4E7E88A76AAB}"/>
              </a:ext>
            </a:extLst>
          </p:cNvPr>
          <p:cNvGrpSpPr/>
          <p:nvPr/>
        </p:nvGrpSpPr>
        <p:grpSpPr>
          <a:xfrm>
            <a:off x="6717029" y="1311067"/>
            <a:ext cx="5063067" cy="3878154"/>
            <a:chOff x="711200" y="1722547"/>
            <a:chExt cx="5063067" cy="3878154"/>
          </a:xfrm>
        </p:grpSpPr>
        <p:sp>
          <p:nvSpPr>
            <p:cNvPr id="18" name="TextBox 17">
              <a:extLst>
                <a:ext uri="{FF2B5EF4-FFF2-40B4-BE49-F238E27FC236}">
                  <a16:creationId xmlns:a16="http://schemas.microsoft.com/office/drawing/2014/main" id="{0342B68D-02F8-2363-49CF-F2E2F8581FBA}"/>
                </a:ext>
              </a:extLst>
            </p:cNvPr>
            <p:cNvSpPr txBox="1"/>
            <p:nvPr/>
          </p:nvSpPr>
          <p:spPr>
            <a:xfrm>
              <a:off x="1970467" y="1722548"/>
              <a:ext cx="2099256" cy="461665"/>
            </a:xfrm>
            <a:prstGeom prst="rect">
              <a:avLst/>
            </a:prstGeom>
            <a:noFill/>
            <a:ln>
              <a:noFill/>
            </a:ln>
          </p:spPr>
          <p:txBody>
            <a:bodyPr wrap="square" rtlCol="0">
              <a:spAutoFit/>
            </a:bodyPr>
            <a:lstStyle/>
            <a:p>
              <a:pPr algn="ctr"/>
              <a:r>
                <a:rPr lang="en-GB" sz="2400"/>
                <a:t>Group 2</a:t>
              </a:r>
            </a:p>
          </p:txBody>
        </p:sp>
        <p:sp>
          <p:nvSpPr>
            <p:cNvPr id="19" name="TextBox 18">
              <a:extLst>
                <a:ext uri="{FF2B5EF4-FFF2-40B4-BE49-F238E27FC236}">
                  <a16:creationId xmlns:a16="http://schemas.microsoft.com/office/drawing/2014/main" id="{1E357227-5257-3857-7995-4E5338A867DD}"/>
                </a:ext>
              </a:extLst>
            </p:cNvPr>
            <p:cNvSpPr txBox="1">
              <a:spLocks noChangeAspect="1"/>
            </p:cNvSpPr>
            <p:nvPr/>
          </p:nvSpPr>
          <p:spPr>
            <a:xfrm>
              <a:off x="2691685" y="3429000"/>
              <a:ext cx="828000" cy="649188"/>
            </a:xfrm>
            <a:prstGeom prst="ellipse">
              <a:avLst/>
            </a:prstGeom>
            <a:noFill/>
            <a:ln w="28575">
              <a:solidFill>
                <a:schemeClr val="accent3">
                  <a:lumMod val="75000"/>
                </a:schemeClr>
              </a:solidFill>
            </a:ln>
          </p:spPr>
          <p:txBody>
            <a:bodyPr wrap="square" rtlCol="0">
              <a:spAutoFit/>
            </a:bodyPr>
            <a:lstStyle/>
            <a:p>
              <a:pPr algn="ctr"/>
              <a:r>
                <a:rPr lang="en-GB" sz="2400"/>
                <a:t>33</a:t>
              </a:r>
            </a:p>
          </p:txBody>
        </p:sp>
        <p:sp>
          <p:nvSpPr>
            <p:cNvPr id="20" name="TextBox 19">
              <a:extLst>
                <a:ext uri="{FF2B5EF4-FFF2-40B4-BE49-F238E27FC236}">
                  <a16:creationId xmlns:a16="http://schemas.microsoft.com/office/drawing/2014/main" id="{955F1C5C-31A1-646E-C065-6238FC3C8644}"/>
                </a:ext>
              </a:extLst>
            </p:cNvPr>
            <p:cNvSpPr txBox="1">
              <a:spLocks noChangeAspect="1"/>
            </p:cNvSpPr>
            <p:nvPr/>
          </p:nvSpPr>
          <p:spPr>
            <a:xfrm>
              <a:off x="1556467" y="2367712"/>
              <a:ext cx="828000" cy="649188"/>
            </a:xfrm>
            <a:prstGeom prst="ellipse">
              <a:avLst/>
            </a:prstGeom>
            <a:noFill/>
            <a:ln w="28575">
              <a:solidFill>
                <a:schemeClr val="accent3">
                  <a:lumMod val="75000"/>
                </a:schemeClr>
              </a:solidFill>
            </a:ln>
          </p:spPr>
          <p:txBody>
            <a:bodyPr wrap="square" rtlCol="0">
              <a:spAutoFit/>
            </a:bodyPr>
            <a:lstStyle/>
            <a:p>
              <a:pPr algn="ctr"/>
              <a:r>
                <a:rPr lang="en-GB" sz="2400"/>
                <a:t>22</a:t>
              </a:r>
            </a:p>
          </p:txBody>
        </p:sp>
        <p:sp>
          <p:nvSpPr>
            <p:cNvPr id="21" name="TextBox 20">
              <a:extLst>
                <a:ext uri="{FF2B5EF4-FFF2-40B4-BE49-F238E27FC236}">
                  <a16:creationId xmlns:a16="http://schemas.microsoft.com/office/drawing/2014/main" id="{53DF7F02-FEA2-47B3-1D51-4DE69AA90BBD}"/>
                </a:ext>
              </a:extLst>
            </p:cNvPr>
            <p:cNvSpPr txBox="1">
              <a:spLocks noChangeAspect="1"/>
            </p:cNvSpPr>
            <p:nvPr/>
          </p:nvSpPr>
          <p:spPr>
            <a:xfrm>
              <a:off x="2277685" y="4714864"/>
              <a:ext cx="828000" cy="649188"/>
            </a:xfrm>
            <a:prstGeom prst="ellipse">
              <a:avLst/>
            </a:prstGeom>
            <a:noFill/>
            <a:ln w="28575">
              <a:solidFill>
                <a:schemeClr val="accent3">
                  <a:lumMod val="75000"/>
                </a:schemeClr>
              </a:solidFill>
            </a:ln>
          </p:spPr>
          <p:txBody>
            <a:bodyPr wrap="square" rtlCol="0">
              <a:spAutoFit/>
            </a:bodyPr>
            <a:lstStyle/>
            <a:p>
              <a:pPr algn="ctr"/>
              <a:r>
                <a:rPr lang="en-GB" sz="2400"/>
                <a:t>29</a:t>
              </a:r>
            </a:p>
          </p:txBody>
        </p:sp>
        <p:sp>
          <p:nvSpPr>
            <p:cNvPr id="22" name="TextBox 21">
              <a:extLst>
                <a:ext uri="{FF2B5EF4-FFF2-40B4-BE49-F238E27FC236}">
                  <a16:creationId xmlns:a16="http://schemas.microsoft.com/office/drawing/2014/main" id="{8F46A465-66AE-745F-9F28-FD3E24950706}"/>
                </a:ext>
              </a:extLst>
            </p:cNvPr>
            <p:cNvSpPr txBox="1">
              <a:spLocks noChangeAspect="1"/>
            </p:cNvSpPr>
            <p:nvPr/>
          </p:nvSpPr>
          <p:spPr>
            <a:xfrm>
              <a:off x="1142467" y="3653576"/>
              <a:ext cx="828000" cy="649188"/>
            </a:xfrm>
            <a:prstGeom prst="ellipse">
              <a:avLst/>
            </a:prstGeom>
            <a:noFill/>
            <a:ln w="28575">
              <a:solidFill>
                <a:schemeClr val="accent3">
                  <a:lumMod val="75000"/>
                </a:schemeClr>
              </a:solidFill>
            </a:ln>
          </p:spPr>
          <p:txBody>
            <a:bodyPr wrap="square" rtlCol="0">
              <a:spAutoFit/>
            </a:bodyPr>
            <a:lstStyle/>
            <a:p>
              <a:pPr algn="ctr"/>
              <a:r>
                <a:rPr lang="en-GB" sz="2400"/>
                <a:t>?</a:t>
              </a:r>
            </a:p>
          </p:txBody>
        </p:sp>
        <p:sp>
          <p:nvSpPr>
            <p:cNvPr id="23" name="TextBox 22">
              <a:extLst>
                <a:ext uri="{FF2B5EF4-FFF2-40B4-BE49-F238E27FC236}">
                  <a16:creationId xmlns:a16="http://schemas.microsoft.com/office/drawing/2014/main" id="{172E1FB2-E53C-CF72-93AE-2B66FC566F60}"/>
                </a:ext>
              </a:extLst>
            </p:cNvPr>
            <p:cNvSpPr txBox="1">
              <a:spLocks noChangeAspect="1"/>
            </p:cNvSpPr>
            <p:nvPr/>
          </p:nvSpPr>
          <p:spPr>
            <a:xfrm>
              <a:off x="4343553" y="3436397"/>
              <a:ext cx="828000" cy="649188"/>
            </a:xfrm>
            <a:prstGeom prst="ellipse">
              <a:avLst/>
            </a:prstGeom>
            <a:noFill/>
            <a:ln w="28575">
              <a:solidFill>
                <a:schemeClr val="accent3">
                  <a:lumMod val="75000"/>
                </a:schemeClr>
              </a:solidFill>
            </a:ln>
          </p:spPr>
          <p:txBody>
            <a:bodyPr wrap="square" rtlCol="0">
              <a:spAutoFit/>
            </a:bodyPr>
            <a:lstStyle/>
            <a:p>
              <a:pPr algn="ctr"/>
              <a:r>
                <a:rPr lang="en-GB" sz="2400"/>
                <a:t>38</a:t>
              </a:r>
            </a:p>
          </p:txBody>
        </p:sp>
        <p:sp>
          <p:nvSpPr>
            <p:cNvPr id="24" name="TextBox 23">
              <a:extLst>
                <a:ext uri="{FF2B5EF4-FFF2-40B4-BE49-F238E27FC236}">
                  <a16:creationId xmlns:a16="http://schemas.microsoft.com/office/drawing/2014/main" id="{94A42EC8-03FF-D8F4-2A12-4160473922CA}"/>
                </a:ext>
              </a:extLst>
            </p:cNvPr>
            <p:cNvSpPr txBox="1">
              <a:spLocks noChangeAspect="1"/>
            </p:cNvSpPr>
            <p:nvPr/>
          </p:nvSpPr>
          <p:spPr>
            <a:xfrm>
              <a:off x="3293000" y="2358176"/>
              <a:ext cx="828000" cy="649188"/>
            </a:xfrm>
            <a:prstGeom prst="ellipse">
              <a:avLst/>
            </a:prstGeom>
            <a:noFill/>
            <a:ln w="28575">
              <a:solidFill>
                <a:schemeClr val="accent3">
                  <a:lumMod val="75000"/>
                </a:schemeClr>
              </a:solidFill>
            </a:ln>
          </p:spPr>
          <p:txBody>
            <a:bodyPr wrap="square" rtlCol="0">
              <a:spAutoFit/>
            </a:bodyPr>
            <a:lstStyle/>
            <a:p>
              <a:pPr algn="ctr"/>
              <a:r>
                <a:rPr lang="en-GB" sz="2400"/>
                <a:t>21</a:t>
              </a:r>
            </a:p>
          </p:txBody>
        </p:sp>
        <p:sp>
          <p:nvSpPr>
            <p:cNvPr id="25" name="TextBox 24">
              <a:extLst>
                <a:ext uri="{FF2B5EF4-FFF2-40B4-BE49-F238E27FC236}">
                  <a16:creationId xmlns:a16="http://schemas.microsoft.com/office/drawing/2014/main" id="{441D1527-C268-B617-EFD2-15823E59CB15}"/>
                </a:ext>
              </a:extLst>
            </p:cNvPr>
            <p:cNvSpPr txBox="1">
              <a:spLocks noChangeAspect="1"/>
            </p:cNvSpPr>
            <p:nvPr/>
          </p:nvSpPr>
          <p:spPr>
            <a:xfrm>
              <a:off x="3929553" y="4722545"/>
              <a:ext cx="828000" cy="649188"/>
            </a:xfrm>
            <a:prstGeom prst="ellipse">
              <a:avLst/>
            </a:prstGeom>
            <a:noFill/>
            <a:ln w="28575">
              <a:solidFill>
                <a:schemeClr val="accent3">
                  <a:lumMod val="75000"/>
                </a:schemeClr>
              </a:solidFill>
            </a:ln>
          </p:spPr>
          <p:txBody>
            <a:bodyPr wrap="square" rtlCol="0">
              <a:spAutoFit/>
            </a:bodyPr>
            <a:lstStyle/>
            <a:p>
              <a:pPr algn="ctr"/>
              <a:r>
                <a:rPr lang="en-GB" sz="2400"/>
                <a:t>11</a:t>
              </a:r>
            </a:p>
          </p:txBody>
        </p:sp>
        <p:sp>
          <p:nvSpPr>
            <p:cNvPr id="26" name="Rectangle 25">
              <a:extLst>
                <a:ext uri="{FF2B5EF4-FFF2-40B4-BE49-F238E27FC236}">
                  <a16:creationId xmlns:a16="http://schemas.microsoft.com/office/drawing/2014/main" id="{839EC774-0CC1-D3BA-E40C-5155E031A6EE}"/>
                </a:ext>
              </a:extLst>
            </p:cNvPr>
            <p:cNvSpPr/>
            <p:nvPr/>
          </p:nvSpPr>
          <p:spPr>
            <a:xfrm>
              <a:off x="711200" y="1722547"/>
              <a:ext cx="5063067" cy="3878154"/>
            </a:xfrm>
            <a:prstGeom prst="rect">
              <a:avLst/>
            </a:prstGeom>
            <a:noFill/>
            <a:ln w="762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1" name="Group 30">
            <a:extLst>
              <a:ext uri="{FF2B5EF4-FFF2-40B4-BE49-F238E27FC236}">
                <a16:creationId xmlns:a16="http://schemas.microsoft.com/office/drawing/2014/main" id="{02BBF235-4DAD-C426-63E9-2D7A57D83500}"/>
              </a:ext>
            </a:extLst>
          </p:cNvPr>
          <p:cNvGrpSpPr/>
          <p:nvPr/>
        </p:nvGrpSpPr>
        <p:grpSpPr>
          <a:xfrm>
            <a:off x="575736" y="1311067"/>
            <a:ext cx="5063067" cy="3878153"/>
            <a:chOff x="575736" y="1722547"/>
            <a:chExt cx="5063067" cy="3878153"/>
          </a:xfrm>
        </p:grpSpPr>
        <p:sp>
          <p:nvSpPr>
            <p:cNvPr id="6" name="TextBox 5">
              <a:extLst>
                <a:ext uri="{FF2B5EF4-FFF2-40B4-BE49-F238E27FC236}">
                  <a16:creationId xmlns:a16="http://schemas.microsoft.com/office/drawing/2014/main" id="{FBF9ABE3-06C3-4F46-2019-A9CB56FD8A88}"/>
                </a:ext>
              </a:extLst>
            </p:cNvPr>
            <p:cNvSpPr txBox="1"/>
            <p:nvPr/>
          </p:nvSpPr>
          <p:spPr>
            <a:xfrm>
              <a:off x="1835003" y="1722548"/>
              <a:ext cx="2099256" cy="461665"/>
            </a:xfrm>
            <a:prstGeom prst="rect">
              <a:avLst/>
            </a:prstGeom>
            <a:noFill/>
          </p:spPr>
          <p:txBody>
            <a:bodyPr wrap="square" rtlCol="0">
              <a:spAutoFit/>
            </a:bodyPr>
            <a:lstStyle/>
            <a:p>
              <a:pPr algn="ctr"/>
              <a:r>
                <a:rPr lang="en-GB" sz="2400"/>
                <a:t>Group 1</a:t>
              </a:r>
            </a:p>
          </p:txBody>
        </p:sp>
        <p:sp>
          <p:nvSpPr>
            <p:cNvPr id="8" name="TextBox 7">
              <a:extLst>
                <a:ext uri="{FF2B5EF4-FFF2-40B4-BE49-F238E27FC236}">
                  <a16:creationId xmlns:a16="http://schemas.microsoft.com/office/drawing/2014/main" id="{80DAEB2E-C917-1BCD-E83A-6E1E6351F2D9}"/>
                </a:ext>
              </a:extLst>
            </p:cNvPr>
            <p:cNvSpPr txBox="1">
              <a:spLocks noChangeAspect="1"/>
            </p:cNvSpPr>
            <p:nvPr/>
          </p:nvSpPr>
          <p:spPr>
            <a:xfrm>
              <a:off x="2556221" y="3429000"/>
              <a:ext cx="828000" cy="649188"/>
            </a:xfrm>
            <a:prstGeom prst="ellipse">
              <a:avLst/>
            </a:prstGeom>
            <a:noFill/>
            <a:ln w="28575">
              <a:solidFill>
                <a:schemeClr val="accent2"/>
              </a:solidFill>
            </a:ln>
          </p:spPr>
          <p:txBody>
            <a:bodyPr wrap="square" rtlCol="0">
              <a:spAutoFit/>
            </a:bodyPr>
            <a:lstStyle/>
            <a:p>
              <a:pPr algn="ctr"/>
              <a:r>
                <a:rPr lang="en-GB" sz="2400"/>
                <a:t>16</a:t>
              </a:r>
            </a:p>
          </p:txBody>
        </p:sp>
        <p:sp>
          <p:nvSpPr>
            <p:cNvPr id="9" name="TextBox 8">
              <a:extLst>
                <a:ext uri="{FF2B5EF4-FFF2-40B4-BE49-F238E27FC236}">
                  <a16:creationId xmlns:a16="http://schemas.microsoft.com/office/drawing/2014/main" id="{F88E2DA8-22EE-3546-7CCE-D56287308B94}"/>
                </a:ext>
              </a:extLst>
            </p:cNvPr>
            <p:cNvSpPr txBox="1">
              <a:spLocks noChangeAspect="1"/>
            </p:cNvSpPr>
            <p:nvPr/>
          </p:nvSpPr>
          <p:spPr>
            <a:xfrm>
              <a:off x="1421003" y="2367712"/>
              <a:ext cx="828000" cy="649188"/>
            </a:xfrm>
            <a:prstGeom prst="ellipse">
              <a:avLst/>
            </a:prstGeom>
            <a:noFill/>
            <a:ln w="28575">
              <a:solidFill>
                <a:schemeClr val="accent2"/>
              </a:solidFill>
            </a:ln>
          </p:spPr>
          <p:txBody>
            <a:bodyPr wrap="square" rtlCol="0">
              <a:spAutoFit/>
            </a:bodyPr>
            <a:lstStyle/>
            <a:p>
              <a:pPr algn="ctr"/>
              <a:r>
                <a:rPr lang="en-GB" sz="2400"/>
                <a:t>13</a:t>
              </a:r>
            </a:p>
          </p:txBody>
        </p:sp>
        <p:sp>
          <p:nvSpPr>
            <p:cNvPr id="10" name="TextBox 9">
              <a:extLst>
                <a:ext uri="{FF2B5EF4-FFF2-40B4-BE49-F238E27FC236}">
                  <a16:creationId xmlns:a16="http://schemas.microsoft.com/office/drawing/2014/main" id="{B32864DD-F8D3-E5C4-FFFB-FB1001100BA5}"/>
                </a:ext>
              </a:extLst>
            </p:cNvPr>
            <p:cNvSpPr txBox="1">
              <a:spLocks noChangeAspect="1"/>
            </p:cNvSpPr>
            <p:nvPr/>
          </p:nvSpPr>
          <p:spPr>
            <a:xfrm>
              <a:off x="2142221" y="4714864"/>
              <a:ext cx="828000" cy="649188"/>
            </a:xfrm>
            <a:prstGeom prst="ellipse">
              <a:avLst/>
            </a:prstGeom>
            <a:noFill/>
            <a:ln w="28575">
              <a:solidFill>
                <a:schemeClr val="accent2"/>
              </a:solidFill>
            </a:ln>
          </p:spPr>
          <p:txBody>
            <a:bodyPr wrap="square" rtlCol="0">
              <a:spAutoFit/>
            </a:bodyPr>
            <a:lstStyle/>
            <a:p>
              <a:pPr algn="ctr"/>
              <a:r>
                <a:rPr lang="en-GB" sz="2400"/>
                <a:t>33</a:t>
              </a:r>
            </a:p>
          </p:txBody>
        </p:sp>
        <p:sp>
          <p:nvSpPr>
            <p:cNvPr id="11" name="TextBox 10">
              <a:extLst>
                <a:ext uri="{FF2B5EF4-FFF2-40B4-BE49-F238E27FC236}">
                  <a16:creationId xmlns:a16="http://schemas.microsoft.com/office/drawing/2014/main" id="{95136EF9-7853-91AF-5A2B-76943CD21FE7}"/>
                </a:ext>
              </a:extLst>
            </p:cNvPr>
            <p:cNvSpPr txBox="1">
              <a:spLocks noChangeAspect="1"/>
            </p:cNvSpPr>
            <p:nvPr/>
          </p:nvSpPr>
          <p:spPr>
            <a:xfrm>
              <a:off x="1007003" y="3653576"/>
              <a:ext cx="828000" cy="649188"/>
            </a:xfrm>
            <a:prstGeom prst="ellipse">
              <a:avLst/>
            </a:prstGeom>
            <a:noFill/>
            <a:ln w="28575">
              <a:solidFill>
                <a:schemeClr val="accent2"/>
              </a:solidFill>
            </a:ln>
          </p:spPr>
          <p:txBody>
            <a:bodyPr wrap="square" rtlCol="0">
              <a:spAutoFit/>
            </a:bodyPr>
            <a:lstStyle/>
            <a:p>
              <a:pPr algn="ctr"/>
              <a:r>
                <a:rPr lang="en-GB" sz="2400"/>
                <a:t>28</a:t>
              </a:r>
            </a:p>
          </p:txBody>
        </p:sp>
        <p:sp>
          <p:nvSpPr>
            <p:cNvPr id="12" name="TextBox 11">
              <a:extLst>
                <a:ext uri="{FF2B5EF4-FFF2-40B4-BE49-F238E27FC236}">
                  <a16:creationId xmlns:a16="http://schemas.microsoft.com/office/drawing/2014/main" id="{2D39CC1F-D5C4-4867-45D1-D8B2009D9AD7}"/>
                </a:ext>
              </a:extLst>
            </p:cNvPr>
            <p:cNvSpPr txBox="1">
              <a:spLocks noChangeAspect="1"/>
            </p:cNvSpPr>
            <p:nvPr/>
          </p:nvSpPr>
          <p:spPr>
            <a:xfrm>
              <a:off x="4208089" y="3436397"/>
              <a:ext cx="828000" cy="649188"/>
            </a:xfrm>
            <a:prstGeom prst="ellipse">
              <a:avLst/>
            </a:prstGeom>
            <a:noFill/>
            <a:ln w="28575">
              <a:solidFill>
                <a:schemeClr val="accent2"/>
              </a:solidFill>
            </a:ln>
          </p:spPr>
          <p:txBody>
            <a:bodyPr wrap="square" rtlCol="0">
              <a:spAutoFit/>
            </a:bodyPr>
            <a:lstStyle/>
            <a:p>
              <a:pPr algn="ctr"/>
              <a:r>
                <a:rPr lang="en-GB" sz="2400"/>
                <a:t>42</a:t>
              </a:r>
            </a:p>
          </p:txBody>
        </p:sp>
        <p:sp>
          <p:nvSpPr>
            <p:cNvPr id="13" name="TextBox 12">
              <a:extLst>
                <a:ext uri="{FF2B5EF4-FFF2-40B4-BE49-F238E27FC236}">
                  <a16:creationId xmlns:a16="http://schemas.microsoft.com/office/drawing/2014/main" id="{34E9A480-8AFF-F06B-CAD1-937BFA87B916}"/>
                </a:ext>
              </a:extLst>
            </p:cNvPr>
            <p:cNvSpPr txBox="1">
              <a:spLocks noChangeAspect="1"/>
            </p:cNvSpPr>
            <p:nvPr/>
          </p:nvSpPr>
          <p:spPr>
            <a:xfrm>
              <a:off x="3157536" y="2358176"/>
              <a:ext cx="828000" cy="649188"/>
            </a:xfrm>
            <a:prstGeom prst="ellipse">
              <a:avLst/>
            </a:prstGeom>
            <a:noFill/>
            <a:ln w="28575">
              <a:solidFill>
                <a:schemeClr val="accent2"/>
              </a:solidFill>
            </a:ln>
          </p:spPr>
          <p:txBody>
            <a:bodyPr wrap="square" rtlCol="0">
              <a:spAutoFit/>
            </a:bodyPr>
            <a:lstStyle/>
            <a:p>
              <a:pPr algn="ctr"/>
              <a:r>
                <a:rPr lang="en-GB" sz="2400"/>
                <a:t>27</a:t>
              </a:r>
            </a:p>
          </p:txBody>
        </p:sp>
        <p:sp>
          <p:nvSpPr>
            <p:cNvPr id="14" name="TextBox 13">
              <a:extLst>
                <a:ext uri="{FF2B5EF4-FFF2-40B4-BE49-F238E27FC236}">
                  <a16:creationId xmlns:a16="http://schemas.microsoft.com/office/drawing/2014/main" id="{CD6AF9CA-72EC-86DA-8EC7-491CA9DEE9CE}"/>
                </a:ext>
              </a:extLst>
            </p:cNvPr>
            <p:cNvSpPr txBox="1">
              <a:spLocks noChangeAspect="1"/>
            </p:cNvSpPr>
            <p:nvPr/>
          </p:nvSpPr>
          <p:spPr>
            <a:xfrm>
              <a:off x="3794089" y="4722545"/>
              <a:ext cx="828000" cy="649188"/>
            </a:xfrm>
            <a:prstGeom prst="ellipse">
              <a:avLst/>
            </a:prstGeom>
            <a:noFill/>
            <a:ln w="28575">
              <a:solidFill>
                <a:schemeClr val="accent2"/>
              </a:solidFill>
            </a:ln>
          </p:spPr>
          <p:txBody>
            <a:bodyPr wrap="square" rtlCol="0">
              <a:spAutoFit/>
            </a:bodyPr>
            <a:lstStyle/>
            <a:p>
              <a:pPr algn="ctr"/>
              <a:r>
                <a:rPr lang="en-GB" sz="2400"/>
                <a:t>?</a:t>
              </a:r>
            </a:p>
          </p:txBody>
        </p:sp>
        <p:sp>
          <p:nvSpPr>
            <p:cNvPr id="15" name="Rectangle 14">
              <a:extLst>
                <a:ext uri="{FF2B5EF4-FFF2-40B4-BE49-F238E27FC236}">
                  <a16:creationId xmlns:a16="http://schemas.microsoft.com/office/drawing/2014/main" id="{54CC947A-05E5-D5DB-80A7-61CE42F31E5D}"/>
                </a:ext>
              </a:extLst>
            </p:cNvPr>
            <p:cNvSpPr/>
            <p:nvPr/>
          </p:nvSpPr>
          <p:spPr>
            <a:xfrm>
              <a:off x="575736" y="1722547"/>
              <a:ext cx="5063067" cy="387815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8" name="Arrow: Right 27">
            <a:extLst>
              <a:ext uri="{FF2B5EF4-FFF2-40B4-BE49-F238E27FC236}">
                <a16:creationId xmlns:a16="http://schemas.microsoft.com/office/drawing/2014/main" id="{03940890-C6D6-2C04-DE39-0955F3A1DA92}"/>
              </a:ext>
            </a:extLst>
          </p:cNvPr>
          <p:cNvSpPr/>
          <p:nvPr/>
        </p:nvSpPr>
        <p:spPr>
          <a:xfrm>
            <a:off x="3054467" y="4434840"/>
            <a:ext cx="666808" cy="3691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Arrow: Right 29">
            <a:extLst>
              <a:ext uri="{FF2B5EF4-FFF2-40B4-BE49-F238E27FC236}">
                <a16:creationId xmlns:a16="http://schemas.microsoft.com/office/drawing/2014/main" id="{2EA914F5-2FAA-64E0-ABE0-2ADC198C2D4D}"/>
              </a:ext>
            </a:extLst>
          </p:cNvPr>
          <p:cNvSpPr/>
          <p:nvPr/>
        </p:nvSpPr>
        <p:spPr>
          <a:xfrm rot="8724477">
            <a:off x="7867991" y="2720951"/>
            <a:ext cx="1576387" cy="396251"/>
          </a:xfrm>
          <a:prstGeom prst="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44D43FF8-6938-9561-200E-B81A1850BC6B}"/>
              </a:ext>
            </a:extLst>
          </p:cNvPr>
          <p:cNvSpPr txBox="1"/>
          <p:nvPr/>
        </p:nvSpPr>
        <p:spPr>
          <a:xfrm>
            <a:off x="4208089" y="5455994"/>
            <a:ext cx="6969293" cy="1200329"/>
          </a:xfrm>
          <a:prstGeom prst="rect">
            <a:avLst/>
          </a:prstGeom>
          <a:noFill/>
        </p:spPr>
        <p:txBody>
          <a:bodyPr wrap="square" rtlCol="0">
            <a:spAutoFit/>
          </a:bodyPr>
          <a:lstStyle/>
          <a:p>
            <a:r>
              <a:rPr lang="en-GB" sz="2400"/>
              <a:t>Handle missing values by a </a:t>
            </a:r>
            <a:r>
              <a:rPr lang="en-GB" sz="2400">
                <a:solidFill>
                  <a:schemeClr val="accent2"/>
                </a:solidFill>
              </a:rPr>
              <a:t>missing at random </a:t>
            </a:r>
            <a:r>
              <a:rPr lang="en-GB" sz="2400"/>
              <a:t>assumption: missing outcomes are like observed outcomes (given similar covariates)</a:t>
            </a:r>
          </a:p>
        </p:txBody>
      </p:sp>
      <p:sp>
        <p:nvSpPr>
          <p:cNvPr id="33" name="Slide Number Placeholder 32">
            <a:extLst>
              <a:ext uri="{FF2B5EF4-FFF2-40B4-BE49-F238E27FC236}">
                <a16:creationId xmlns:a16="http://schemas.microsoft.com/office/drawing/2014/main" id="{7E21D0D8-6B7B-A77C-A76C-D4D9BA5CA9BD}"/>
              </a:ext>
            </a:extLst>
          </p:cNvPr>
          <p:cNvSpPr>
            <a:spLocks noGrp="1"/>
          </p:cNvSpPr>
          <p:nvPr>
            <p:ph type="sldNum" sz="quarter" idx="12"/>
          </p:nvPr>
        </p:nvSpPr>
        <p:spPr/>
        <p:txBody>
          <a:bodyPr/>
          <a:lstStyle/>
          <a:p>
            <a:fld id="{F6B5789B-E694-4680-A2C1-FB39E0578FB7}" type="slidenum">
              <a:rPr lang="en-GB" smtClean="0"/>
              <a:t>3</a:t>
            </a:fld>
            <a:endParaRPr lang="en-GB"/>
          </a:p>
        </p:txBody>
      </p:sp>
    </p:spTree>
    <p:extLst>
      <p:ext uri="{BB962C8B-B14F-4D97-AF65-F5344CB8AC3E}">
        <p14:creationId xmlns:p14="http://schemas.microsoft.com/office/powerpoint/2010/main" val="132072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562AD-4019-4B8B-DD03-FDFC023C3571}"/>
              </a:ext>
            </a:extLst>
          </p:cNvPr>
          <p:cNvSpPr>
            <a:spLocks noGrp="1"/>
          </p:cNvSpPr>
          <p:nvPr>
            <p:ph type="title"/>
          </p:nvPr>
        </p:nvSpPr>
        <p:spPr/>
        <p:txBody>
          <a:bodyPr/>
          <a:lstStyle/>
          <a:p>
            <a:r>
              <a:rPr lang="en-GB"/>
              <a:t>Kaplan-Meier for censoring</a:t>
            </a:r>
          </a:p>
        </p:txBody>
      </p:sp>
      <p:sp>
        <p:nvSpPr>
          <p:cNvPr id="3" name="Slide Number Placeholder 2">
            <a:extLst>
              <a:ext uri="{FF2B5EF4-FFF2-40B4-BE49-F238E27FC236}">
                <a16:creationId xmlns:a16="http://schemas.microsoft.com/office/drawing/2014/main" id="{1DECC974-4F20-4081-6501-62578453F261}"/>
              </a:ext>
            </a:extLst>
          </p:cNvPr>
          <p:cNvSpPr>
            <a:spLocks noGrp="1"/>
          </p:cNvSpPr>
          <p:nvPr>
            <p:ph type="sldNum" sz="quarter" idx="12"/>
          </p:nvPr>
        </p:nvSpPr>
        <p:spPr/>
        <p:txBody>
          <a:bodyPr/>
          <a:lstStyle/>
          <a:p>
            <a:fld id="{F6B5789B-E694-4680-A2C1-FB39E0578FB7}" type="slidenum">
              <a:rPr lang="en-GB" smtClean="0"/>
              <a:t>30</a:t>
            </a:fld>
            <a:endParaRPr lang="en-GB" dirty="0"/>
          </a:p>
        </p:txBody>
      </p:sp>
      <p:pic>
        <p:nvPicPr>
          <p:cNvPr id="10" name="Picture 9">
            <a:extLst>
              <a:ext uri="{FF2B5EF4-FFF2-40B4-BE49-F238E27FC236}">
                <a16:creationId xmlns:a16="http://schemas.microsoft.com/office/drawing/2014/main" id="{ED9C22C2-9585-FE1A-33AC-597EB602868B}"/>
              </a:ext>
            </a:extLst>
          </p:cNvPr>
          <p:cNvPicPr>
            <a:picLocks noChangeAspect="1"/>
          </p:cNvPicPr>
          <p:nvPr/>
        </p:nvPicPr>
        <p:blipFill>
          <a:blip r:embed="rId2"/>
          <a:stretch>
            <a:fillRect/>
          </a:stretch>
        </p:blipFill>
        <p:spPr>
          <a:xfrm>
            <a:off x="1979676" y="1449288"/>
            <a:ext cx="8232648" cy="4572000"/>
          </a:xfrm>
          <a:prstGeom prst="rect">
            <a:avLst/>
          </a:prstGeom>
        </p:spPr>
      </p:pic>
      <p:sp>
        <p:nvSpPr>
          <p:cNvPr id="4" name="TextBox 3">
            <a:extLst>
              <a:ext uri="{FF2B5EF4-FFF2-40B4-BE49-F238E27FC236}">
                <a16:creationId xmlns:a16="http://schemas.microsoft.com/office/drawing/2014/main" id="{881E30B0-3909-A51E-F2C5-501EFE039ABA}"/>
              </a:ext>
            </a:extLst>
          </p:cNvPr>
          <p:cNvSpPr txBox="1"/>
          <p:nvPr/>
        </p:nvSpPr>
        <p:spPr>
          <a:xfrm>
            <a:off x="2927648" y="2060848"/>
            <a:ext cx="3672408" cy="461665"/>
          </a:xfrm>
          <a:prstGeom prst="rect">
            <a:avLst/>
          </a:prstGeom>
          <a:noFill/>
        </p:spPr>
        <p:txBody>
          <a:bodyPr wrap="square" rtlCol="0">
            <a:spAutoFit/>
          </a:bodyPr>
          <a:lstStyle/>
          <a:p>
            <a:r>
              <a:rPr lang="en-GB" sz="2400">
                <a:solidFill>
                  <a:schemeClr val="accent2"/>
                </a:solidFill>
              </a:rPr>
              <a:t>Mostly loss to follow up</a:t>
            </a:r>
          </a:p>
        </p:txBody>
      </p:sp>
      <p:sp>
        <p:nvSpPr>
          <p:cNvPr id="5" name="TextBox 4">
            <a:extLst>
              <a:ext uri="{FF2B5EF4-FFF2-40B4-BE49-F238E27FC236}">
                <a16:creationId xmlns:a16="http://schemas.microsoft.com/office/drawing/2014/main" id="{DF595531-C4BF-D062-ADA5-9F8CFDE6422B}"/>
              </a:ext>
            </a:extLst>
          </p:cNvPr>
          <p:cNvSpPr txBox="1"/>
          <p:nvPr/>
        </p:nvSpPr>
        <p:spPr>
          <a:xfrm>
            <a:off x="8040216" y="2453987"/>
            <a:ext cx="1728192" cy="830997"/>
          </a:xfrm>
          <a:prstGeom prst="rect">
            <a:avLst/>
          </a:prstGeom>
          <a:noFill/>
        </p:spPr>
        <p:txBody>
          <a:bodyPr wrap="square" rtlCol="0">
            <a:spAutoFit/>
          </a:bodyPr>
          <a:lstStyle/>
          <a:p>
            <a:r>
              <a:rPr lang="en-GB" sz="2400">
                <a:solidFill>
                  <a:schemeClr val="accent2"/>
                </a:solidFill>
              </a:rPr>
              <a:t>Mostly end of follow up</a:t>
            </a:r>
          </a:p>
        </p:txBody>
      </p:sp>
      <p:sp>
        <p:nvSpPr>
          <p:cNvPr id="6" name="TextBox 5">
            <a:extLst>
              <a:ext uri="{FF2B5EF4-FFF2-40B4-BE49-F238E27FC236}">
                <a16:creationId xmlns:a16="http://schemas.microsoft.com/office/drawing/2014/main" id="{FD705613-E2A6-5BA7-4225-998A648B2FB8}"/>
              </a:ext>
            </a:extLst>
          </p:cNvPr>
          <p:cNvSpPr txBox="1"/>
          <p:nvPr/>
        </p:nvSpPr>
        <p:spPr>
          <a:xfrm>
            <a:off x="9408368" y="260648"/>
            <a:ext cx="2398822" cy="1200329"/>
          </a:xfrm>
          <a:prstGeom prst="rect">
            <a:avLst/>
          </a:prstGeom>
          <a:noFill/>
        </p:spPr>
        <p:txBody>
          <a:bodyPr wrap="square" rtlCol="0">
            <a:spAutoFit/>
          </a:bodyPr>
          <a:lstStyle/>
          <a:p>
            <a:pPr algn="l"/>
            <a:r>
              <a:rPr lang="en-GB" sz="2400"/>
              <a:t>“Reverse KM”: censoring=1, event=0</a:t>
            </a:r>
          </a:p>
        </p:txBody>
      </p:sp>
    </p:spTree>
    <p:extLst>
      <p:ext uri="{BB962C8B-B14F-4D97-AF65-F5344CB8AC3E}">
        <p14:creationId xmlns:p14="http://schemas.microsoft.com/office/powerpoint/2010/main" val="139313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62B2-B40A-4CA4-9935-A7B4F628E702}"/>
              </a:ext>
            </a:extLst>
          </p:cNvPr>
          <p:cNvSpPr>
            <a:spLocks noGrp="1"/>
          </p:cNvSpPr>
          <p:nvPr>
            <p:ph type="title"/>
          </p:nvPr>
        </p:nvSpPr>
        <p:spPr/>
        <p:txBody>
          <a:bodyPr/>
          <a:lstStyle/>
          <a:p>
            <a:r>
              <a:rPr lang="en-GB"/>
              <a:t>Censored outcomes</a:t>
            </a:r>
            <a:endParaRPr lang="en-GB" dirty="0"/>
          </a:p>
        </p:txBody>
      </p:sp>
      <p:sp>
        <p:nvSpPr>
          <p:cNvPr id="28" name="Arrow: Right 27">
            <a:extLst>
              <a:ext uri="{FF2B5EF4-FFF2-40B4-BE49-F238E27FC236}">
                <a16:creationId xmlns:a16="http://schemas.microsoft.com/office/drawing/2014/main" id="{03940890-C6D6-2C04-DE39-0955F3A1DA92}"/>
              </a:ext>
            </a:extLst>
          </p:cNvPr>
          <p:cNvSpPr/>
          <p:nvPr/>
        </p:nvSpPr>
        <p:spPr>
          <a:xfrm rot="12876304">
            <a:off x="3953861" y="2703806"/>
            <a:ext cx="533022" cy="2937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Arrow: Right 29">
            <a:extLst>
              <a:ext uri="{FF2B5EF4-FFF2-40B4-BE49-F238E27FC236}">
                <a16:creationId xmlns:a16="http://schemas.microsoft.com/office/drawing/2014/main" id="{2EA914F5-2FAA-64E0-ABE0-2ADC198C2D4D}"/>
              </a:ext>
            </a:extLst>
          </p:cNvPr>
          <p:cNvSpPr/>
          <p:nvPr/>
        </p:nvSpPr>
        <p:spPr>
          <a:xfrm rot="13635728">
            <a:off x="9814862" y="2195014"/>
            <a:ext cx="407343" cy="284423"/>
          </a:xfrm>
          <a:prstGeom prst="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44D43FF8-6938-9561-200E-B81A1850BC6B}"/>
              </a:ext>
            </a:extLst>
          </p:cNvPr>
          <p:cNvSpPr txBox="1"/>
          <p:nvPr/>
        </p:nvSpPr>
        <p:spPr>
          <a:xfrm>
            <a:off x="4208089" y="5547434"/>
            <a:ext cx="7305817" cy="1200329"/>
          </a:xfrm>
          <a:prstGeom prst="rect">
            <a:avLst/>
          </a:prstGeom>
          <a:noFill/>
        </p:spPr>
        <p:txBody>
          <a:bodyPr wrap="square" rtlCol="0">
            <a:spAutoFit/>
          </a:bodyPr>
          <a:lstStyle/>
          <a:p>
            <a:r>
              <a:rPr lang="en-GB" sz="2400"/>
              <a:t>Handle censored values by a </a:t>
            </a:r>
            <a:r>
              <a:rPr lang="en-GB" sz="2400">
                <a:solidFill>
                  <a:schemeClr val="accent2"/>
                </a:solidFill>
              </a:rPr>
              <a:t>non-informative censoring </a:t>
            </a:r>
            <a:r>
              <a:rPr lang="en-GB" sz="2400"/>
              <a:t>assumption: censored outcomes are like observed outcomes (given similar covariates)</a:t>
            </a:r>
          </a:p>
        </p:txBody>
      </p:sp>
      <p:sp>
        <p:nvSpPr>
          <p:cNvPr id="33" name="Slide Number Placeholder 32">
            <a:extLst>
              <a:ext uri="{FF2B5EF4-FFF2-40B4-BE49-F238E27FC236}">
                <a16:creationId xmlns:a16="http://schemas.microsoft.com/office/drawing/2014/main" id="{7E21D0D8-6B7B-A77C-A76C-D4D9BA5CA9BD}"/>
              </a:ext>
            </a:extLst>
          </p:cNvPr>
          <p:cNvSpPr>
            <a:spLocks noGrp="1"/>
          </p:cNvSpPr>
          <p:nvPr>
            <p:ph type="sldNum" sz="quarter" idx="12"/>
          </p:nvPr>
        </p:nvSpPr>
        <p:spPr/>
        <p:txBody>
          <a:bodyPr/>
          <a:lstStyle/>
          <a:p>
            <a:fld id="{F6B5789B-E694-4680-A2C1-FB39E0578FB7}" type="slidenum">
              <a:rPr lang="en-GB" smtClean="0"/>
              <a:t>4</a:t>
            </a:fld>
            <a:endParaRPr lang="en-GB"/>
          </a:p>
        </p:txBody>
      </p:sp>
      <p:grpSp>
        <p:nvGrpSpPr>
          <p:cNvPr id="63" name="Group 62">
            <a:extLst>
              <a:ext uri="{FF2B5EF4-FFF2-40B4-BE49-F238E27FC236}">
                <a16:creationId xmlns:a16="http://schemas.microsoft.com/office/drawing/2014/main" id="{853EF5A4-B64D-0566-371A-3BFE9506B139}"/>
              </a:ext>
            </a:extLst>
          </p:cNvPr>
          <p:cNvGrpSpPr/>
          <p:nvPr/>
        </p:nvGrpSpPr>
        <p:grpSpPr>
          <a:xfrm>
            <a:off x="6717029" y="1311067"/>
            <a:ext cx="5063067" cy="3878154"/>
            <a:chOff x="6717029" y="1311067"/>
            <a:chExt cx="5063067" cy="3878154"/>
          </a:xfrm>
        </p:grpSpPr>
        <p:sp>
          <p:nvSpPr>
            <p:cNvPr id="18" name="TextBox 17">
              <a:extLst>
                <a:ext uri="{FF2B5EF4-FFF2-40B4-BE49-F238E27FC236}">
                  <a16:creationId xmlns:a16="http://schemas.microsoft.com/office/drawing/2014/main" id="{0342B68D-02F8-2363-49CF-F2E2F8581FBA}"/>
                </a:ext>
              </a:extLst>
            </p:cNvPr>
            <p:cNvSpPr txBox="1"/>
            <p:nvPr/>
          </p:nvSpPr>
          <p:spPr>
            <a:xfrm>
              <a:off x="7976296" y="1311068"/>
              <a:ext cx="2099256" cy="461665"/>
            </a:xfrm>
            <a:prstGeom prst="rect">
              <a:avLst/>
            </a:prstGeom>
            <a:noFill/>
            <a:ln>
              <a:noFill/>
            </a:ln>
          </p:spPr>
          <p:txBody>
            <a:bodyPr wrap="square" rtlCol="0">
              <a:spAutoFit/>
            </a:bodyPr>
            <a:lstStyle/>
            <a:p>
              <a:pPr algn="ctr"/>
              <a:r>
                <a:rPr lang="en-GB" sz="2400"/>
                <a:t>Group 2</a:t>
              </a:r>
            </a:p>
          </p:txBody>
        </p:sp>
        <p:sp>
          <p:nvSpPr>
            <p:cNvPr id="26" name="Rectangle 25">
              <a:extLst>
                <a:ext uri="{FF2B5EF4-FFF2-40B4-BE49-F238E27FC236}">
                  <a16:creationId xmlns:a16="http://schemas.microsoft.com/office/drawing/2014/main" id="{839EC774-0CC1-D3BA-E40C-5155E031A6EE}"/>
                </a:ext>
              </a:extLst>
            </p:cNvPr>
            <p:cNvSpPr/>
            <p:nvPr/>
          </p:nvSpPr>
          <p:spPr>
            <a:xfrm>
              <a:off x="6717029" y="1311067"/>
              <a:ext cx="5063067" cy="3878154"/>
            </a:xfrm>
            <a:prstGeom prst="rect">
              <a:avLst/>
            </a:prstGeom>
            <a:noFill/>
            <a:ln w="762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5" name="Straight Connector 44">
              <a:extLst>
                <a:ext uri="{FF2B5EF4-FFF2-40B4-BE49-F238E27FC236}">
                  <a16:creationId xmlns:a16="http://schemas.microsoft.com/office/drawing/2014/main" id="{B727496E-214D-80C6-913B-A4F8A706B4CA}"/>
                </a:ext>
              </a:extLst>
            </p:cNvPr>
            <p:cNvCxnSpPr>
              <a:cxnSpLocks/>
              <a:endCxn id="50" idx="2"/>
            </p:cNvCxnSpPr>
            <p:nvPr/>
          </p:nvCxnSpPr>
          <p:spPr>
            <a:xfrm flipV="1">
              <a:off x="6751746" y="2073069"/>
              <a:ext cx="2885008" cy="110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9B5573BD-557F-122C-06AF-2865F89013C7}"/>
                </a:ext>
              </a:extLst>
            </p:cNvPr>
            <p:cNvCxnSpPr>
              <a:cxnSpLocks/>
            </p:cNvCxnSpPr>
            <p:nvPr/>
          </p:nvCxnSpPr>
          <p:spPr>
            <a:xfrm>
              <a:off x="6751746" y="2599694"/>
              <a:ext cx="3423174" cy="38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57378B4-3A3A-B582-5EB3-764554740FD7}"/>
                </a:ext>
              </a:extLst>
            </p:cNvPr>
            <p:cNvCxnSpPr>
              <a:cxnSpLocks/>
            </p:cNvCxnSpPr>
            <p:nvPr/>
          </p:nvCxnSpPr>
          <p:spPr>
            <a:xfrm>
              <a:off x="6751746" y="3114044"/>
              <a:ext cx="39619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8E5F804-FFCA-ECFC-384D-2296AB7D1E2A}"/>
                </a:ext>
              </a:extLst>
            </p:cNvPr>
            <p:cNvCxnSpPr>
              <a:cxnSpLocks/>
            </p:cNvCxnSpPr>
            <p:nvPr/>
          </p:nvCxnSpPr>
          <p:spPr>
            <a:xfrm flipV="1">
              <a:off x="6751746" y="3773174"/>
              <a:ext cx="4425636" cy="381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Multiplication Sign 48">
              <a:extLst>
                <a:ext uri="{FF2B5EF4-FFF2-40B4-BE49-F238E27FC236}">
                  <a16:creationId xmlns:a16="http://schemas.microsoft.com/office/drawing/2014/main" id="{90B7782A-490D-28F3-00F1-8BCE5BB9A983}"/>
                </a:ext>
              </a:extLst>
            </p:cNvPr>
            <p:cNvSpPr/>
            <p:nvPr/>
          </p:nvSpPr>
          <p:spPr>
            <a:xfrm>
              <a:off x="10094910" y="2422684"/>
              <a:ext cx="340243" cy="361796"/>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Circle: Hollow 49">
              <a:extLst>
                <a:ext uri="{FF2B5EF4-FFF2-40B4-BE49-F238E27FC236}">
                  <a16:creationId xmlns:a16="http://schemas.microsoft.com/office/drawing/2014/main" id="{254E4096-9451-E91E-7E64-DF2AB4A158F2}"/>
                </a:ext>
              </a:extLst>
            </p:cNvPr>
            <p:cNvSpPr/>
            <p:nvPr/>
          </p:nvSpPr>
          <p:spPr>
            <a:xfrm>
              <a:off x="9636754" y="1944376"/>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51" name="Straight Connector 50">
              <a:extLst>
                <a:ext uri="{FF2B5EF4-FFF2-40B4-BE49-F238E27FC236}">
                  <a16:creationId xmlns:a16="http://schemas.microsoft.com/office/drawing/2014/main" id="{8E7EAC70-1CA5-43F5-B1F6-CE721DFCCD25}"/>
                </a:ext>
              </a:extLst>
            </p:cNvPr>
            <p:cNvCxnSpPr>
              <a:cxnSpLocks/>
            </p:cNvCxnSpPr>
            <p:nvPr/>
          </p:nvCxnSpPr>
          <p:spPr>
            <a:xfrm>
              <a:off x="6751746" y="4307194"/>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Circle: Hollow 51">
              <a:extLst>
                <a:ext uri="{FF2B5EF4-FFF2-40B4-BE49-F238E27FC236}">
                  <a16:creationId xmlns:a16="http://schemas.microsoft.com/office/drawing/2014/main" id="{392B8DE8-CA52-C19B-FC31-570C6EF311FE}"/>
                </a:ext>
              </a:extLst>
            </p:cNvPr>
            <p:cNvSpPr/>
            <p:nvPr/>
          </p:nvSpPr>
          <p:spPr>
            <a:xfrm>
              <a:off x="10738748" y="2978549"/>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3" name="Circle: Hollow 52">
              <a:extLst>
                <a:ext uri="{FF2B5EF4-FFF2-40B4-BE49-F238E27FC236}">
                  <a16:creationId xmlns:a16="http://schemas.microsoft.com/office/drawing/2014/main" id="{483E6DB5-CA98-BA90-35AC-E7A25C805547}"/>
                </a:ext>
              </a:extLst>
            </p:cNvPr>
            <p:cNvSpPr/>
            <p:nvPr/>
          </p:nvSpPr>
          <p:spPr>
            <a:xfrm>
              <a:off x="11265982" y="4181445"/>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4" name="Multiplication Sign 53">
              <a:extLst>
                <a:ext uri="{FF2B5EF4-FFF2-40B4-BE49-F238E27FC236}">
                  <a16:creationId xmlns:a16="http://schemas.microsoft.com/office/drawing/2014/main" id="{7CDE2E9E-ABC9-6FF0-52F2-0F2F040DABE5}"/>
                </a:ext>
              </a:extLst>
            </p:cNvPr>
            <p:cNvSpPr/>
            <p:nvPr/>
          </p:nvSpPr>
          <p:spPr>
            <a:xfrm>
              <a:off x="11115098" y="3601271"/>
              <a:ext cx="340243" cy="361796"/>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5" name="Straight Connector 54">
              <a:extLst>
                <a:ext uri="{FF2B5EF4-FFF2-40B4-BE49-F238E27FC236}">
                  <a16:creationId xmlns:a16="http://schemas.microsoft.com/office/drawing/2014/main" id="{CE71B562-2951-CB9B-5C20-640CD6490671}"/>
                </a:ext>
              </a:extLst>
            </p:cNvPr>
            <p:cNvCxnSpPr>
              <a:cxnSpLocks/>
            </p:cNvCxnSpPr>
            <p:nvPr/>
          </p:nvCxnSpPr>
          <p:spPr>
            <a:xfrm>
              <a:off x="6751746" y="4826700"/>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Circle: Hollow 55">
              <a:extLst>
                <a:ext uri="{FF2B5EF4-FFF2-40B4-BE49-F238E27FC236}">
                  <a16:creationId xmlns:a16="http://schemas.microsoft.com/office/drawing/2014/main" id="{A9B2BC4C-730F-9AC4-88C8-613AE1F7F4CB}"/>
                </a:ext>
              </a:extLst>
            </p:cNvPr>
            <p:cNvSpPr/>
            <p:nvPr/>
          </p:nvSpPr>
          <p:spPr>
            <a:xfrm>
              <a:off x="11265982" y="4700951"/>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61" name="Arrow: Right 60">
            <a:extLst>
              <a:ext uri="{FF2B5EF4-FFF2-40B4-BE49-F238E27FC236}">
                <a16:creationId xmlns:a16="http://schemas.microsoft.com/office/drawing/2014/main" id="{62DC37D9-6510-C46E-DFF5-9C6342800B09}"/>
              </a:ext>
            </a:extLst>
          </p:cNvPr>
          <p:cNvSpPr/>
          <p:nvPr/>
        </p:nvSpPr>
        <p:spPr>
          <a:xfrm rot="13837397">
            <a:off x="10876608" y="3314243"/>
            <a:ext cx="407343" cy="284423"/>
          </a:xfrm>
          <a:prstGeom prst="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7" name="Group 66">
            <a:extLst>
              <a:ext uri="{FF2B5EF4-FFF2-40B4-BE49-F238E27FC236}">
                <a16:creationId xmlns:a16="http://schemas.microsoft.com/office/drawing/2014/main" id="{1D586AFD-FD82-3804-AC55-8E30AFAA41D4}"/>
              </a:ext>
            </a:extLst>
          </p:cNvPr>
          <p:cNvGrpSpPr/>
          <p:nvPr/>
        </p:nvGrpSpPr>
        <p:grpSpPr>
          <a:xfrm>
            <a:off x="575736" y="1311067"/>
            <a:ext cx="5063067" cy="3907197"/>
            <a:chOff x="575736" y="1311067"/>
            <a:chExt cx="5063067" cy="3907197"/>
          </a:xfrm>
        </p:grpSpPr>
        <p:sp>
          <p:nvSpPr>
            <p:cNvPr id="6" name="TextBox 5">
              <a:extLst>
                <a:ext uri="{FF2B5EF4-FFF2-40B4-BE49-F238E27FC236}">
                  <a16:creationId xmlns:a16="http://schemas.microsoft.com/office/drawing/2014/main" id="{FBF9ABE3-06C3-4F46-2019-A9CB56FD8A88}"/>
                </a:ext>
              </a:extLst>
            </p:cNvPr>
            <p:cNvSpPr txBox="1"/>
            <p:nvPr/>
          </p:nvSpPr>
          <p:spPr>
            <a:xfrm>
              <a:off x="1835003" y="1311068"/>
              <a:ext cx="2099256" cy="461665"/>
            </a:xfrm>
            <a:prstGeom prst="rect">
              <a:avLst/>
            </a:prstGeom>
            <a:noFill/>
          </p:spPr>
          <p:txBody>
            <a:bodyPr wrap="square" rtlCol="0">
              <a:spAutoFit/>
            </a:bodyPr>
            <a:lstStyle/>
            <a:p>
              <a:pPr algn="ctr"/>
              <a:r>
                <a:rPr lang="en-GB" sz="2400"/>
                <a:t>Group 1</a:t>
              </a:r>
            </a:p>
          </p:txBody>
        </p:sp>
        <p:sp>
          <p:nvSpPr>
            <p:cNvPr id="15" name="Rectangle 14">
              <a:extLst>
                <a:ext uri="{FF2B5EF4-FFF2-40B4-BE49-F238E27FC236}">
                  <a16:creationId xmlns:a16="http://schemas.microsoft.com/office/drawing/2014/main" id="{54CC947A-05E5-D5DB-80A7-61CE42F31E5D}"/>
                </a:ext>
              </a:extLst>
            </p:cNvPr>
            <p:cNvSpPr/>
            <p:nvPr/>
          </p:nvSpPr>
          <p:spPr>
            <a:xfrm>
              <a:off x="575736" y="1311067"/>
              <a:ext cx="5063067" cy="387815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9547442A-CAB4-FE8C-49D3-5F52BD142DA7}"/>
                </a:ext>
              </a:extLst>
            </p:cNvPr>
            <p:cNvCxnSpPr>
              <a:cxnSpLocks/>
            </p:cNvCxnSpPr>
            <p:nvPr/>
          </p:nvCxnSpPr>
          <p:spPr>
            <a:xfrm>
              <a:off x="575736" y="2080260"/>
              <a:ext cx="247873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D4C3F94D-5D5A-B564-1713-04D7790F9FA9}"/>
                </a:ext>
              </a:extLst>
            </p:cNvPr>
            <p:cNvCxnSpPr/>
            <p:nvPr/>
          </p:nvCxnSpPr>
          <p:spPr>
            <a:xfrm>
              <a:off x="575736" y="2595884"/>
              <a:ext cx="31455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3E5365F-3035-D5E8-8BF4-9A5EBAF81193}"/>
                </a:ext>
              </a:extLst>
            </p:cNvPr>
            <p:cNvCxnSpPr>
              <a:cxnSpLocks/>
            </p:cNvCxnSpPr>
            <p:nvPr/>
          </p:nvCxnSpPr>
          <p:spPr>
            <a:xfrm>
              <a:off x="575736" y="3110234"/>
              <a:ext cx="39619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B7C5627-EC41-CA32-70B0-0813D8EFDFDB}"/>
                </a:ext>
              </a:extLst>
            </p:cNvPr>
            <p:cNvCxnSpPr>
              <a:cxnSpLocks/>
            </p:cNvCxnSpPr>
            <p:nvPr/>
          </p:nvCxnSpPr>
          <p:spPr>
            <a:xfrm>
              <a:off x="575736" y="3773174"/>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Multiplication Sign 34">
              <a:extLst>
                <a:ext uri="{FF2B5EF4-FFF2-40B4-BE49-F238E27FC236}">
                  <a16:creationId xmlns:a16="http://schemas.microsoft.com/office/drawing/2014/main" id="{A3581804-8F4A-DFE5-5534-84A54E87D625}"/>
                </a:ext>
              </a:extLst>
            </p:cNvPr>
            <p:cNvSpPr/>
            <p:nvPr/>
          </p:nvSpPr>
          <p:spPr>
            <a:xfrm>
              <a:off x="2951597" y="1900976"/>
              <a:ext cx="340243" cy="361796"/>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Circle: Hollow 35">
              <a:extLst>
                <a:ext uri="{FF2B5EF4-FFF2-40B4-BE49-F238E27FC236}">
                  <a16:creationId xmlns:a16="http://schemas.microsoft.com/office/drawing/2014/main" id="{7E6F709D-DB09-6723-3DB4-7FBB210EF64B}"/>
                </a:ext>
              </a:extLst>
            </p:cNvPr>
            <p:cNvSpPr/>
            <p:nvPr/>
          </p:nvSpPr>
          <p:spPr>
            <a:xfrm>
              <a:off x="3740730" y="2455661"/>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7" name="Straight Connector 36">
              <a:extLst>
                <a:ext uri="{FF2B5EF4-FFF2-40B4-BE49-F238E27FC236}">
                  <a16:creationId xmlns:a16="http://schemas.microsoft.com/office/drawing/2014/main" id="{36BA7E82-8918-14D2-B84B-707EF9F5A095}"/>
                </a:ext>
              </a:extLst>
            </p:cNvPr>
            <p:cNvCxnSpPr>
              <a:cxnSpLocks/>
            </p:cNvCxnSpPr>
            <p:nvPr/>
          </p:nvCxnSpPr>
          <p:spPr>
            <a:xfrm>
              <a:off x="575736" y="4303384"/>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Circle: Hollow 39">
              <a:extLst>
                <a:ext uri="{FF2B5EF4-FFF2-40B4-BE49-F238E27FC236}">
                  <a16:creationId xmlns:a16="http://schemas.microsoft.com/office/drawing/2014/main" id="{6AD8B6A5-BD79-A58B-8BEF-BD44E64008E3}"/>
                </a:ext>
              </a:extLst>
            </p:cNvPr>
            <p:cNvSpPr/>
            <p:nvPr/>
          </p:nvSpPr>
          <p:spPr>
            <a:xfrm>
              <a:off x="5089972" y="3653476"/>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1" name="Circle: Hollow 40">
              <a:extLst>
                <a:ext uri="{FF2B5EF4-FFF2-40B4-BE49-F238E27FC236}">
                  <a16:creationId xmlns:a16="http://schemas.microsoft.com/office/drawing/2014/main" id="{6D0F158C-1038-4941-452B-7FFF035C2178}"/>
                </a:ext>
              </a:extLst>
            </p:cNvPr>
            <p:cNvSpPr/>
            <p:nvPr/>
          </p:nvSpPr>
          <p:spPr>
            <a:xfrm>
              <a:off x="5089972" y="4177635"/>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2" name="Multiplication Sign 41">
              <a:extLst>
                <a:ext uri="{FF2B5EF4-FFF2-40B4-BE49-F238E27FC236}">
                  <a16:creationId xmlns:a16="http://schemas.microsoft.com/office/drawing/2014/main" id="{E35350E8-DC85-271F-24DE-AA4B633FDAFB}"/>
                </a:ext>
              </a:extLst>
            </p:cNvPr>
            <p:cNvSpPr/>
            <p:nvPr/>
          </p:nvSpPr>
          <p:spPr>
            <a:xfrm>
              <a:off x="4421586" y="2929336"/>
              <a:ext cx="340243" cy="361796"/>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a:extLst>
                <a:ext uri="{FF2B5EF4-FFF2-40B4-BE49-F238E27FC236}">
                  <a16:creationId xmlns:a16="http://schemas.microsoft.com/office/drawing/2014/main" id="{0D53BB2A-651F-7C25-BF94-533459B3A79D}"/>
                </a:ext>
              </a:extLst>
            </p:cNvPr>
            <p:cNvCxnSpPr>
              <a:cxnSpLocks/>
            </p:cNvCxnSpPr>
            <p:nvPr/>
          </p:nvCxnSpPr>
          <p:spPr>
            <a:xfrm>
              <a:off x="575736" y="4822890"/>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Circle: Hollow 43">
              <a:extLst>
                <a:ext uri="{FF2B5EF4-FFF2-40B4-BE49-F238E27FC236}">
                  <a16:creationId xmlns:a16="http://schemas.microsoft.com/office/drawing/2014/main" id="{AE53146A-3BBD-03BF-F430-A828A32374BA}"/>
                </a:ext>
              </a:extLst>
            </p:cNvPr>
            <p:cNvSpPr/>
            <p:nvPr/>
          </p:nvSpPr>
          <p:spPr>
            <a:xfrm>
              <a:off x="5089972" y="4697141"/>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TextBox 63">
              <a:extLst>
                <a:ext uri="{FF2B5EF4-FFF2-40B4-BE49-F238E27FC236}">
                  <a16:creationId xmlns:a16="http://schemas.microsoft.com/office/drawing/2014/main" id="{4D916D1E-2352-3012-1BDF-98C71E2AE45F}"/>
                </a:ext>
              </a:extLst>
            </p:cNvPr>
            <p:cNvSpPr txBox="1"/>
            <p:nvPr/>
          </p:nvSpPr>
          <p:spPr>
            <a:xfrm>
              <a:off x="2120188" y="2022544"/>
              <a:ext cx="1003986" cy="461665"/>
            </a:xfrm>
            <a:prstGeom prst="rect">
              <a:avLst/>
            </a:prstGeom>
            <a:noFill/>
          </p:spPr>
          <p:txBody>
            <a:bodyPr wrap="square" rtlCol="0">
              <a:spAutoFit/>
            </a:bodyPr>
            <a:lstStyle/>
            <a:p>
              <a:r>
                <a:rPr lang="en-GB" sz="2400"/>
                <a:t>event</a:t>
              </a:r>
            </a:p>
          </p:txBody>
        </p:sp>
        <p:sp>
          <p:nvSpPr>
            <p:cNvPr id="65" name="TextBox 64">
              <a:extLst>
                <a:ext uri="{FF2B5EF4-FFF2-40B4-BE49-F238E27FC236}">
                  <a16:creationId xmlns:a16="http://schemas.microsoft.com/office/drawing/2014/main" id="{D7B19AF3-9214-E2E6-8251-048BB426E043}"/>
                </a:ext>
              </a:extLst>
            </p:cNvPr>
            <p:cNvSpPr txBox="1"/>
            <p:nvPr/>
          </p:nvSpPr>
          <p:spPr>
            <a:xfrm>
              <a:off x="1360170" y="2524951"/>
              <a:ext cx="2520313" cy="461665"/>
            </a:xfrm>
            <a:prstGeom prst="rect">
              <a:avLst/>
            </a:prstGeom>
            <a:noFill/>
          </p:spPr>
          <p:txBody>
            <a:bodyPr wrap="square" rtlCol="0">
              <a:spAutoFit/>
            </a:bodyPr>
            <a:lstStyle/>
            <a:p>
              <a:pPr algn="r"/>
              <a:r>
                <a:rPr lang="en-GB" sz="2400"/>
                <a:t>lost to follow-up</a:t>
              </a:r>
            </a:p>
          </p:txBody>
        </p:sp>
        <p:sp>
          <p:nvSpPr>
            <p:cNvPr id="66" name="TextBox 65">
              <a:extLst>
                <a:ext uri="{FF2B5EF4-FFF2-40B4-BE49-F238E27FC236}">
                  <a16:creationId xmlns:a16="http://schemas.microsoft.com/office/drawing/2014/main" id="{622547E1-A325-9604-A7F2-7A05C14EBE4E}"/>
                </a:ext>
              </a:extLst>
            </p:cNvPr>
            <p:cNvSpPr txBox="1"/>
            <p:nvPr/>
          </p:nvSpPr>
          <p:spPr>
            <a:xfrm>
              <a:off x="2728497" y="4753897"/>
              <a:ext cx="2520313" cy="461665"/>
            </a:xfrm>
            <a:prstGeom prst="rect">
              <a:avLst/>
            </a:prstGeom>
            <a:noFill/>
          </p:spPr>
          <p:txBody>
            <a:bodyPr wrap="square" rtlCol="0">
              <a:spAutoFit/>
            </a:bodyPr>
            <a:lstStyle/>
            <a:p>
              <a:pPr algn="r"/>
              <a:r>
                <a:rPr lang="en-GB" sz="2400"/>
                <a:t>end of follow-up</a:t>
              </a:r>
            </a:p>
          </p:txBody>
        </p:sp>
        <p:sp>
          <p:nvSpPr>
            <p:cNvPr id="68" name="TextBox 67">
              <a:extLst>
                <a:ext uri="{FF2B5EF4-FFF2-40B4-BE49-F238E27FC236}">
                  <a16:creationId xmlns:a16="http://schemas.microsoft.com/office/drawing/2014/main" id="{8B526C51-9783-0A4B-A2D1-96410329B05B}"/>
                </a:ext>
              </a:extLst>
            </p:cNvPr>
            <p:cNvSpPr txBox="1"/>
            <p:nvPr/>
          </p:nvSpPr>
          <p:spPr>
            <a:xfrm>
              <a:off x="625377" y="4756599"/>
              <a:ext cx="1313077" cy="461665"/>
            </a:xfrm>
            <a:prstGeom prst="rect">
              <a:avLst/>
            </a:prstGeom>
            <a:noFill/>
          </p:spPr>
          <p:txBody>
            <a:bodyPr wrap="square" rtlCol="0">
              <a:spAutoFit/>
            </a:bodyPr>
            <a:lstStyle/>
            <a:p>
              <a:r>
                <a:rPr lang="en-GB" sz="2400"/>
                <a:t>time </a:t>
              </a:r>
              <a:r>
                <a:rPr lang="en-GB" sz="2400">
                  <a:sym typeface="Wingdings" panose="05000000000000000000" pitchFamily="2" charset="2"/>
                </a:rPr>
                <a:t></a:t>
              </a:r>
              <a:endParaRPr lang="en-GB" sz="2400"/>
            </a:p>
          </p:txBody>
        </p:sp>
      </p:grpSp>
    </p:spTree>
    <p:extLst>
      <p:ext uri="{BB962C8B-B14F-4D97-AF65-F5344CB8AC3E}">
        <p14:creationId xmlns:p14="http://schemas.microsoft.com/office/powerpoint/2010/main" val="191241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2" grpId="0"/>
      <p:bldP spid="6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1D2C897-5900-38D4-2C47-41E25DE33DCE}"/>
              </a:ext>
            </a:extLst>
          </p:cNvPr>
          <p:cNvSpPr>
            <a:spLocks noGrp="1"/>
          </p:cNvSpPr>
          <p:nvPr>
            <p:ph type="title"/>
          </p:nvPr>
        </p:nvSpPr>
        <p:spPr/>
        <p:txBody>
          <a:bodyPr/>
          <a:lstStyle/>
          <a:p>
            <a:r>
              <a:rPr lang="en-GB"/>
              <a:t>These assumptions are questionable</a:t>
            </a:r>
            <a:endParaRPr lang="en-GB" dirty="0"/>
          </a:p>
        </p:txBody>
      </p:sp>
      <p:sp>
        <p:nvSpPr>
          <p:cNvPr id="2" name="Slide Number Placeholder 1">
            <a:extLst>
              <a:ext uri="{FF2B5EF4-FFF2-40B4-BE49-F238E27FC236}">
                <a16:creationId xmlns:a16="http://schemas.microsoft.com/office/drawing/2014/main" id="{2E08E2C5-D672-6A15-0A55-AF26A545EAF3}"/>
              </a:ext>
            </a:extLst>
          </p:cNvPr>
          <p:cNvSpPr>
            <a:spLocks noGrp="1"/>
          </p:cNvSpPr>
          <p:nvPr>
            <p:ph type="sldNum" sz="quarter" idx="12"/>
          </p:nvPr>
        </p:nvSpPr>
        <p:spPr/>
        <p:txBody>
          <a:bodyPr/>
          <a:lstStyle/>
          <a:p>
            <a:fld id="{F6B5789B-E694-4680-A2C1-FB39E0578FB7}" type="slidenum">
              <a:rPr lang="en-GB" smtClean="0"/>
              <a:pPr/>
              <a:t>5</a:t>
            </a:fld>
            <a:endParaRPr lang="en-GB" dirty="0"/>
          </a:p>
        </p:txBody>
      </p:sp>
      <p:graphicFrame>
        <p:nvGraphicFramePr>
          <p:cNvPr id="5" name="Table 5">
            <a:extLst>
              <a:ext uri="{FF2B5EF4-FFF2-40B4-BE49-F238E27FC236}">
                <a16:creationId xmlns:a16="http://schemas.microsoft.com/office/drawing/2014/main" id="{3E251D78-9D01-ADED-00CE-FA93CFB085C0}"/>
              </a:ext>
            </a:extLst>
          </p:cNvPr>
          <p:cNvGraphicFramePr>
            <a:graphicFrameLocks noGrp="1"/>
          </p:cNvGraphicFramePr>
          <p:nvPr>
            <p:ph idx="1"/>
            <p:extLst>
              <p:ext uri="{D42A27DB-BD31-4B8C-83A1-F6EECF244321}">
                <p14:modId xmlns:p14="http://schemas.microsoft.com/office/powerpoint/2010/main" val="4005783059"/>
              </p:ext>
            </p:extLst>
          </p:nvPr>
        </p:nvGraphicFramePr>
        <p:xfrm>
          <a:off x="1063308" y="1381125"/>
          <a:ext cx="10044000" cy="3566160"/>
        </p:xfrm>
        <a:graphic>
          <a:graphicData uri="http://schemas.openxmlformats.org/drawingml/2006/table">
            <a:tbl>
              <a:tblPr firstRow="1" firstCol="1" bandRow="1">
                <a:tableStyleId>{5C22544A-7EE6-4342-B048-85BDC9FD1C3A}</a:tableStyleId>
              </a:tblPr>
              <a:tblGrid>
                <a:gridCol w="3348000">
                  <a:extLst>
                    <a:ext uri="{9D8B030D-6E8A-4147-A177-3AD203B41FA5}">
                      <a16:colId xmlns:a16="http://schemas.microsoft.com/office/drawing/2014/main" val="1030135907"/>
                    </a:ext>
                  </a:extLst>
                </a:gridCol>
                <a:gridCol w="3348000">
                  <a:extLst>
                    <a:ext uri="{9D8B030D-6E8A-4147-A177-3AD203B41FA5}">
                      <a16:colId xmlns:a16="http://schemas.microsoft.com/office/drawing/2014/main" val="387323059"/>
                    </a:ext>
                  </a:extLst>
                </a:gridCol>
                <a:gridCol w="3348000">
                  <a:extLst>
                    <a:ext uri="{9D8B030D-6E8A-4147-A177-3AD203B41FA5}">
                      <a16:colId xmlns:a16="http://schemas.microsoft.com/office/drawing/2014/main" val="3048972941"/>
                    </a:ext>
                  </a:extLst>
                </a:gridCol>
              </a:tblGrid>
              <a:tr h="370840">
                <a:tc>
                  <a:txBody>
                    <a:bodyPr/>
                    <a:lstStyle/>
                    <a:p>
                      <a:endParaRPr lang="en-GB" sz="2400"/>
                    </a:p>
                  </a:txBody>
                  <a:tcPr marL="137160" marR="137160" marT="137160" marB="137160"/>
                </a:tc>
                <a:tc>
                  <a:txBody>
                    <a:bodyPr/>
                    <a:lstStyle/>
                    <a:p>
                      <a:r>
                        <a:rPr lang="en-GB" sz="2400"/>
                        <a:t>Missing outcomes</a:t>
                      </a:r>
                    </a:p>
                  </a:txBody>
                  <a:tcPr marL="137160" marR="137160" marT="137160" marB="137160"/>
                </a:tc>
                <a:tc>
                  <a:txBody>
                    <a:bodyPr/>
                    <a:lstStyle/>
                    <a:p>
                      <a:r>
                        <a:rPr lang="en-GB" sz="2400"/>
                        <a:t>Censored outcomes</a:t>
                      </a:r>
                    </a:p>
                  </a:txBody>
                  <a:tcPr marL="137160" marR="137160" marT="137160" marB="137160"/>
                </a:tc>
                <a:extLst>
                  <a:ext uri="{0D108BD9-81ED-4DB2-BD59-A6C34878D82A}">
                    <a16:rowId xmlns:a16="http://schemas.microsoft.com/office/drawing/2014/main" val="2464503367"/>
                  </a:ext>
                </a:extLst>
              </a:tr>
              <a:tr h="370840">
                <a:tc>
                  <a:txBody>
                    <a:bodyPr/>
                    <a:lstStyle/>
                    <a:p>
                      <a:r>
                        <a:rPr lang="en-GB" sz="2400"/>
                        <a:t>Assumption</a:t>
                      </a:r>
                    </a:p>
                  </a:txBody>
                  <a:tcPr marL="137160" marR="137160" marT="137160" marB="137160"/>
                </a:tc>
                <a:tc>
                  <a:txBody>
                    <a:bodyPr/>
                    <a:lstStyle/>
                    <a:p>
                      <a:r>
                        <a:rPr lang="en-GB" sz="2400"/>
                        <a:t>Missing at random</a:t>
                      </a:r>
                    </a:p>
                  </a:txBody>
                  <a:tcPr marL="137160" marR="137160" marT="137160" marB="137160"/>
                </a:tc>
                <a:tc>
                  <a:txBody>
                    <a:bodyPr/>
                    <a:lstStyle/>
                    <a:p>
                      <a:r>
                        <a:rPr lang="en-GB" sz="2400"/>
                        <a:t>Non-informative censoring</a:t>
                      </a:r>
                    </a:p>
                  </a:txBody>
                  <a:tcPr marL="137160" marR="137160" marT="137160" marB="137160"/>
                </a:tc>
                <a:extLst>
                  <a:ext uri="{0D108BD9-81ED-4DB2-BD59-A6C34878D82A}">
                    <a16:rowId xmlns:a16="http://schemas.microsoft.com/office/drawing/2014/main" val="821812935"/>
                  </a:ext>
                </a:extLst>
              </a:tr>
              <a:tr h="370840">
                <a:tc>
                  <a:txBody>
                    <a:bodyPr/>
                    <a:lstStyle/>
                    <a:p>
                      <a:r>
                        <a:rPr lang="en-GB" sz="2400"/>
                        <a:t>Testable?</a:t>
                      </a:r>
                    </a:p>
                  </a:txBody>
                  <a:tcPr marL="137160" marR="137160" marT="137160" marB="137160"/>
                </a:tc>
                <a:tc>
                  <a:txBody>
                    <a:bodyPr/>
                    <a:lstStyle/>
                    <a:p>
                      <a:r>
                        <a:rPr lang="en-GB" sz="2400"/>
                        <a:t>No</a:t>
                      </a:r>
                    </a:p>
                  </a:txBody>
                  <a:tcPr marL="137160" marR="137160" marT="137160" marB="137160"/>
                </a:tc>
                <a:tc>
                  <a:txBody>
                    <a:bodyPr/>
                    <a:lstStyle/>
                    <a:p>
                      <a:r>
                        <a:rPr lang="en-GB" sz="2400"/>
                        <a:t>No</a:t>
                      </a:r>
                    </a:p>
                  </a:txBody>
                  <a:tcPr marL="137160" marR="137160" marT="137160" marB="137160"/>
                </a:tc>
                <a:extLst>
                  <a:ext uri="{0D108BD9-81ED-4DB2-BD59-A6C34878D82A}">
                    <a16:rowId xmlns:a16="http://schemas.microsoft.com/office/drawing/2014/main" val="1723690991"/>
                  </a:ext>
                </a:extLst>
              </a:tr>
              <a:tr h="370840">
                <a:tc>
                  <a:txBody>
                    <a:bodyPr/>
                    <a:lstStyle/>
                    <a:p>
                      <a:r>
                        <a:rPr lang="en-GB" sz="2400"/>
                        <a:t>Sensitivity analysis</a:t>
                      </a:r>
                    </a:p>
                  </a:txBody>
                  <a:tcPr marL="137160" marR="137160" marT="137160" marB="137160"/>
                </a:tc>
                <a:tc>
                  <a:txBody>
                    <a:bodyPr/>
                    <a:lstStyle/>
                    <a:p>
                      <a:r>
                        <a:rPr lang="en-GB" sz="2400"/>
                        <a:t>Missing not at random</a:t>
                      </a:r>
                    </a:p>
                  </a:txBody>
                  <a:tcPr marL="137160" marR="137160" marT="137160" marB="137160"/>
                </a:tc>
                <a:tc>
                  <a:txBody>
                    <a:bodyPr/>
                    <a:lstStyle/>
                    <a:p>
                      <a:r>
                        <a:rPr lang="en-GB" sz="2400"/>
                        <a:t>Informative censoring</a:t>
                      </a:r>
                    </a:p>
                  </a:txBody>
                  <a:tcPr marL="137160" marR="137160" marT="137160" marB="137160"/>
                </a:tc>
                <a:extLst>
                  <a:ext uri="{0D108BD9-81ED-4DB2-BD59-A6C34878D82A}">
                    <a16:rowId xmlns:a16="http://schemas.microsoft.com/office/drawing/2014/main" val="2468750211"/>
                  </a:ext>
                </a:extLst>
              </a:tr>
              <a:tr h="370840">
                <a:tc>
                  <a:txBody>
                    <a:bodyPr/>
                    <a:lstStyle/>
                    <a:p>
                      <a:r>
                        <a:rPr lang="en-GB" sz="2400"/>
                        <a:t>How often done?</a:t>
                      </a:r>
                    </a:p>
                  </a:txBody>
                  <a:tcPr marL="137160" marR="137160" marT="137160" marB="137160"/>
                </a:tc>
                <a:tc>
                  <a:txBody>
                    <a:bodyPr/>
                    <a:lstStyle/>
                    <a:p>
                      <a:r>
                        <a:rPr lang="en-GB" sz="2400"/>
                        <a:t>Sometimes</a:t>
                      </a:r>
                    </a:p>
                  </a:txBody>
                  <a:tcPr marL="137160" marR="137160" marT="137160" marB="137160"/>
                </a:tc>
                <a:tc>
                  <a:txBody>
                    <a:bodyPr/>
                    <a:lstStyle/>
                    <a:p>
                      <a:r>
                        <a:rPr lang="en-GB" sz="2400"/>
                        <a:t>Approx never</a:t>
                      </a:r>
                    </a:p>
                  </a:txBody>
                  <a:tcPr marL="137160" marR="137160" marT="137160" marB="137160"/>
                </a:tc>
                <a:extLst>
                  <a:ext uri="{0D108BD9-81ED-4DB2-BD59-A6C34878D82A}">
                    <a16:rowId xmlns:a16="http://schemas.microsoft.com/office/drawing/2014/main" val="153453455"/>
                  </a:ext>
                </a:extLst>
              </a:tr>
            </a:tbl>
          </a:graphicData>
        </a:graphic>
      </p:graphicFrame>
      <p:sp>
        <p:nvSpPr>
          <p:cNvPr id="11" name="Arrow: Right 10">
            <a:extLst>
              <a:ext uri="{FF2B5EF4-FFF2-40B4-BE49-F238E27FC236}">
                <a16:creationId xmlns:a16="http://schemas.microsoft.com/office/drawing/2014/main" id="{1ED9179E-8D7F-54CA-C9A3-94E3402992CE}"/>
              </a:ext>
            </a:extLst>
          </p:cNvPr>
          <p:cNvSpPr/>
          <p:nvPr/>
        </p:nvSpPr>
        <p:spPr>
          <a:xfrm rot="16200000">
            <a:off x="8229600" y="5162550"/>
            <a:ext cx="1188720" cy="628650"/>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8E1E6EB9-4708-E94F-E83C-BCF996737C3A}"/>
              </a:ext>
            </a:extLst>
          </p:cNvPr>
          <p:cNvSpPr txBox="1"/>
          <p:nvPr/>
        </p:nvSpPr>
        <p:spPr>
          <a:xfrm>
            <a:off x="6748692" y="5949280"/>
            <a:ext cx="4150536" cy="830997"/>
          </a:xfrm>
          <a:prstGeom prst="rect">
            <a:avLst/>
          </a:prstGeom>
          <a:noFill/>
        </p:spPr>
        <p:txBody>
          <a:bodyPr wrap="square" rtlCol="0">
            <a:spAutoFit/>
          </a:bodyPr>
          <a:lstStyle/>
          <a:p>
            <a:pPr algn="ctr"/>
            <a:r>
              <a:rPr lang="en-GB" sz="2400">
                <a:solidFill>
                  <a:schemeClr val="accent3">
                    <a:lumMod val="75000"/>
                  </a:schemeClr>
                </a:solidFill>
              </a:rPr>
              <a:t>Aim: easy-to-use methods for sensitivity analysis</a:t>
            </a:r>
          </a:p>
        </p:txBody>
      </p:sp>
    </p:spTree>
    <p:extLst>
      <p:ext uri="{BB962C8B-B14F-4D97-AF65-F5344CB8AC3E}">
        <p14:creationId xmlns:p14="http://schemas.microsoft.com/office/powerpoint/2010/main" val="13465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462B2-B40A-4CA4-9935-A7B4F628E702}"/>
              </a:ext>
            </a:extLst>
          </p:cNvPr>
          <p:cNvSpPr>
            <a:spLocks noGrp="1"/>
          </p:cNvSpPr>
          <p:nvPr>
            <p:ph type="title"/>
          </p:nvPr>
        </p:nvSpPr>
        <p:spPr/>
        <p:txBody>
          <a:bodyPr/>
          <a:lstStyle/>
          <a:p>
            <a:r>
              <a:rPr lang="en-GB"/>
              <a:t>Aim 1</a:t>
            </a:r>
            <a:endParaRPr lang="en-GB" dirty="0"/>
          </a:p>
        </p:txBody>
      </p: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44D43FF8-6938-9561-200E-B81A1850BC6B}"/>
                  </a:ext>
                </a:extLst>
              </p:cNvPr>
              <p:cNvSpPr txBox="1"/>
              <p:nvPr/>
            </p:nvSpPr>
            <p:spPr>
              <a:xfrm>
                <a:off x="6218995" y="836497"/>
                <a:ext cx="5246965" cy="1200329"/>
              </a:xfrm>
              <a:prstGeom prst="rect">
                <a:avLst/>
              </a:prstGeom>
              <a:noFill/>
            </p:spPr>
            <p:txBody>
              <a:bodyPr wrap="square" rtlCol="0">
                <a:spAutoFit/>
              </a:bodyPr>
              <a:lstStyle/>
              <a:p>
                <a:r>
                  <a:rPr lang="en-GB" sz="2400" b="1">
                    <a:solidFill>
                      <a:schemeClr val="accent2"/>
                    </a:solidFill>
                  </a:rPr>
                  <a:t>Impute</a:t>
                </a:r>
                <a:r>
                  <a:rPr lang="en-GB" sz="2400">
                    <a:solidFill>
                      <a:schemeClr val="accent2"/>
                    </a:solidFill>
                  </a:rPr>
                  <a:t> events up to planned end of follow-up, allowing hazard after censoring </a:t>
                </a:r>
                <a14:m>
                  <m:oMath xmlns:m="http://schemas.openxmlformats.org/officeDocument/2006/math">
                    <m:r>
                      <a:rPr lang="en-GB" sz="2400" i="1" smtClean="0">
                        <a:solidFill>
                          <a:schemeClr val="accent2"/>
                        </a:solidFill>
                        <a:latin typeface="Cambria Math" panose="02040503050406030204" pitchFamily="18" charset="0"/>
                      </a:rPr>
                      <m:t>≠</m:t>
                    </m:r>
                  </m:oMath>
                </a14:m>
                <a:r>
                  <a:rPr lang="en-GB" sz="2400">
                    <a:solidFill>
                      <a:schemeClr val="accent2"/>
                    </a:solidFill>
                  </a:rPr>
                  <a:t> hazard before censoring</a:t>
                </a:r>
              </a:p>
            </p:txBody>
          </p:sp>
        </mc:Choice>
        <mc:Fallback xmlns="">
          <p:sp>
            <p:nvSpPr>
              <p:cNvPr id="32" name="TextBox 31">
                <a:extLst>
                  <a:ext uri="{FF2B5EF4-FFF2-40B4-BE49-F238E27FC236}">
                    <a16:creationId xmlns:a16="http://schemas.microsoft.com/office/drawing/2014/main" id="{44D43FF8-6938-9561-200E-B81A1850BC6B}"/>
                  </a:ext>
                </a:extLst>
              </p:cNvPr>
              <p:cNvSpPr txBox="1">
                <a:spLocks noRot="1" noChangeAspect="1" noMove="1" noResize="1" noEditPoints="1" noAdjustHandles="1" noChangeArrowheads="1" noChangeShapeType="1" noTextEdit="1"/>
              </p:cNvSpPr>
              <p:nvPr/>
            </p:nvSpPr>
            <p:spPr>
              <a:xfrm>
                <a:off x="6218995" y="836497"/>
                <a:ext cx="5246965" cy="1200329"/>
              </a:xfrm>
              <a:prstGeom prst="rect">
                <a:avLst/>
              </a:prstGeom>
              <a:blipFill>
                <a:blip r:embed="rId3"/>
                <a:stretch>
                  <a:fillRect l="-1742" t="-3553" r="-929" b="-11168"/>
                </a:stretch>
              </a:blipFill>
            </p:spPr>
            <p:txBody>
              <a:bodyPr/>
              <a:lstStyle/>
              <a:p>
                <a:r>
                  <a:rPr lang="en-GB">
                    <a:noFill/>
                  </a:rPr>
                  <a:t> </a:t>
                </a:r>
              </a:p>
            </p:txBody>
          </p:sp>
        </mc:Fallback>
      </mc:AlternateContent>
      <p:sp>
        <p:nvSpPr>
          <p:cNvPr id="33" name="Slide Number Placeholder 32">
            <a:extLst>
              <a:ext uri="{FF2B5EF4-FFF2-40B4-BE49-F238E27FC236}">
                <a16:creationId xmlns:a16="http://schemas.microsoft.com/office/drawing/2014/main" id="{7E21D0D8-6B7B-A77C-A76C-D4D9BA5CA9BD}"/>
              </a:ext>
            </a:extLst>
          </p:cNvPr>
          <p:cNvSpPr>
            <a:spLocks noGrp="1"/>
          </p:cNvSpPr>
          <p:nvPr>
            <p:ph type="sldNum" sz="quarter" idx="12"/>
          </p:nvPr>
        </p:nvSpPr>
        <p:spPr/>
        <p:txBody>
          <a:bodyPr/>
          <a:lstStyle/>
          <a:p>
            <a:fld id="{F6B5789B-E694-4680-A2C1-FB39E0578FB7}" type="slidenum">
              <a:rPr lang="en-GB" smtClean="0"/>
              <a:t>6</a:t>
            </a:fld>
            <a:endParaRPr lang="en-GB"/>
          </a:p>
        </p:txBody>
      </p:sp>
      <p:grpSp>
        <p:nvGrpSpPr>
          <p:cNvPr id="17" name="Group 16">
            <a:extLst>
              <a:ext uri="{FF2B5EF4-FFF2-40B4-BE49-F238E27FC236}">
                <a16:creationId xmlns:a16="http://schemas.microsoft.com/office/drawing/2014/main" id="{EFACEADB-FA10-A26A-7745-8704CA74B6EF}"/>
              </a:ext>
            </a:extLst>
          </p:cNvPr>
          <p:cNvGrpSpPr/>
          <p:nvPr/>
        </p:nvGrpSpPr>
        <p:grpSpPr>
          <a:xfrm>
            <a:off x="575736" y="1311067"/>
            <a:ext cx="5063067" cy="3907197"/>
            <a:chOff x="575736" y="1311067"/>
            <a:chExt cx="5063067" cy="3907197"/>
          </a:xfrm>
        </p:grpSpPr>
        <p:sp>
          <p:nvSpPr>
            <p:cNvPr id="6" name="TextBox 5">
              <a:extLst>
                <a:ext uri="{FF2B5EF4-FFF2-40B4-BE49-F238E27FC236}">
                  <a16:creationId xmlns:a16="http://schemas.microsoft.com/office/drawing/2014/main" id="{FBF9ABE3-06C3-4F46-2019-A9CB56FD8A88}"/>
                </a:ext>
              </a:extLst>
            </p:cNvPr>
            <p:cNvSpPr txBox="1"/>
            <p:nvPr/>
          </p:nvSpPr>
          <p:spPr>
            <a:xfrm>
              <a:off x="1835003" y="1311068"/>
              <a:ext cx="2099256" cy="461665"/>
            </a:xfrm>
            <a:prstGeom prst="rect">
              <a:avLst/>
            </a:prstGeom>
            <a:noFill/>
          </p:spPr>
          <p:txBody>
            <a:bodyPr wrap="square" rtlCol="0">
              <a:spAutoFit/>
            </a:bodyPr>
            <a:lstStyle/>
            <a:p>
              <a:pPr algn="ctr"/>
              <a:r>
                <a:rPr lang="en-GB" sz="2400"/>
                <a:t>Group 1</a:t>
              </a:r>
            </a:p>
          </p:txBody>
        </p:sp>
        <p:sp>
          <p:nvSpPr>
            <p:cNvPr id="15" name="Rectangle 14">
              <a:extLst>
                <a:ext uri="{FF2B5EF4-FFF2-40B4-BE49-F238E27FC236}">
                  <a16:creationId xmlns:a16="http://schemas.microsoft.com/office/drawing/2014/main" id="{54CC947A-05E5-D5DB-80A7-61CE42F31E5D}"/>
                </a:ext>
              </a:extLst>
            </p:cNvPr>
            <p:cNvSpPr/>
            <p:nvPr/>
          </p:nvSpPr>
          <p:spPr>
            <a:xfrm>
              <a:off x="575736" y="1311067"/>
              <a:ext cx="5063067" cy="3878153"/>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 name="Straight Connector 3">
              <a:extLst>
                <a:ext uri="{FF2B5EF4-FFF2-40B4-BE49-F238E27FC236}">
                  <a16:creationId xmlns:a16="http://schemas.microsoft.com/office/drawing/2014/main" id="{9547442A-CAB4-FE8C-49D3-5F52BD142DA7}"/>
                </a:ext>
              </a:extLst>
            </p:cNvPr>
            <p:cNvCxnSpPr>
              <a:cxnSpLocks/>
            </p:cNvCxnSpPr>
            <p:nvPr/>
          </p:nvCxnSpPr>
          <p:spPr>
            <a:xfrm>
              <a:off x="575736" y="2080260"/>
              <a:ext cx="247873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D4C3F94D-5D5A-B564-1713-04D7790F9FA9}"/>
                </a:ext>
              </a:extLst>
            </p:cNvPr>
            <p:cNvCxnSpPr/>
            <p:nvPr/>
          </p:nvCxnSpPr>
          <p:spPr>
            <a:xfrm>
              <a:off x="575736" y="2595884"/>
              <a:ext cx="31455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3E5365F-3035-D5E8-8BF4-9A5EBAF81193}"/>
                </a:ext>
              </a:extLst>
            </p:cNvPr>
            <p:cNvCxnSpPr>
              <a:cxnSpLocks/>
            </p:cNvCxnSpPr>
            <p:nvPr/>
          </p:nvCxnSpPr>
          <p:spPr>
            <a:xfrm>
              <a:off x="575736" y="3110234"/>
              <a:ext cx="39619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B7C5627-EC41-CA32-70B0-0813D8EFDFDB}"/>
                </a:ext>
              </a:extLst>
            </p:cNvPr>
            <p:cNvCxnSpPr>
              <a:cxnSpLocks/>
            </p:cNvCxnSpPr>
            <p:nvPr/>
          </p:nvCxnSpPr>
          <p:spPr>
            <a:xfrm>
              <a:off x="575736" y="3773174"/>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Multiplication Sign 34">
              <a:extLst>
                <a:ext uri="{FF2B5EF4-FFF2-40B4-BE49-F238E27FC236}">
                  <a16:creationId xmlns:a16="http://schemas.microsoft.com/office/drawing/2014/main" id="{A3581804-8F4A-DFE5-5534-84A54E87D625}"/>
                </a:ext>
              </a:extLst>
            </p:cNvPr>
            <p:cNvSpPr/>
            <p:nvPr/>
          </p:nvSpPr>
          <p:spPr>
            <a:xfrm>
              <a:off x="2951597" y="1900976"/>
              <a:ext cx="340243" cy="361796"/>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Circle: Hollow 35">
              <a:extLst>
                <a:ext uri="{FF2B5EF4-FFF2-40B4-BE49-F238E27FC236}">
                  <a16:creationId xmlns:a16="http://schemas.microsoft.com/office/drawing/2014/main" id="{7E6F709D-DB09-6723-3DB4-7FBB210EF64B}"/>
                </a:ext>
              </a:extLst>
            </p:cNvPr>
            <p:cNvSpPr/>
            <p:nvPr/>
          </p:nvSpPr>
          <p:spPr>
            <a:xfrm>
              <a:off x="3740730" y="2455661"/>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37" name="Straight Connector 36">
              <a:extLst>
                <a:ext uri="{FF2B5EF4-FFF2-40B4-BE49-F238E27FC236}">
                  <a16:creationId xmlns:a16="http://schemas.microsoft.com/office/drawing/2014/main" id="{36BA7E82-8918-14D2-B84B-707EF9F5A095}"/>
                </a:ext>
              </a:extLst>
            </p:cNvPr>
            <p:cNvCxnSpPr>
              <a:cxnSpLocks/>
            </p:cNvCxnSpPr>
            <p:nvPr/>
          </p:nvCxnSpPr>
          <p:spPr>
            <a:xfrm>
              <a:off x="575736" y="4303384"/>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Circle: Hollow 39">
              <a:extLst>
                <a:ext uri="{FF2B5EF4-FFF2-40B4-BE49-F238E27FC236}">
                  <a16:creationId xmlns:a16="http://schemas.microsoft.com/office/drawing/2014/main" id="{6AD8B6A5-BD79-A58B-8BEF-BD44E64008E3}"/>
                </a:ext>
              </a:extLst>
            </p:cNvPr>
            <p:cNvSpPr/>
            <p:nvPr/>
          </p:nvSpPr>
          <p:spPr>
            <a:xfrm>
              <a:off x="5089972" y="3653476"/>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1" name="Circle: Hollow 40">
              <a:extLst>
                <a:ext uri="{FF2B5EF4-FFF2-40B4-BE49-F238E27FC236}">
                  <a16:creationId xmlns:a16="http://schemas.microsoft.com/office/drawing/2014/main" id="{6D0F158C-1038-4941-452B-7FFF035C2178}"/>
                </a:ext>
              </a:extLst>
            </p:cNvPr>
            <p:cNvSpPr/>
            <p:nvPr/>
          </p:nvSpPr>
          <p:spPr>
            <a:xfrm>
              <a:off x="5089972" y="4177635"/>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2" name="Multiplication Sign 41">
              <a:extLst>
                <a:ext uri="{FF2B5EF4-FFF2-40B4-BE49-F238E27FC236}">
                  <a16:creationId xmlns:a16="http://schemas.microsoft.com/office/drawing/2014/main" id="{E35350E8-DC85-271F-24DE-AA4B633FDAFB}"/>
                </a:ext>
              </a:extLst>
            </p:cNvPr>
            <p:cNvSpPr/>
            <p:nvPr/>
          </p:nvSpPr>
          <p:spPr>
            <a:xfrm>
              <a:off x="4421586" y="2929336"/>
              <a:ext cx="340243" cy="361796"/>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a:extLst>
                <a:ext uri="{FF2B5EF4-FFF2-40B4-BE49-F238E27FC236}">
                  <a16:creationId xmlns:a16="http://schemas.microsoft.com/office/drawing/2014/main" id="{0D53BB2A-651F-7C25-BF94-533459B3A79D}"/>
                </a:ext>
              </a:extLst>
            </p:cNvPr>
            <p:cNvCxnSpPr>
              <a:cxnSpLocks/>
            </p:cNvCxnSpPr>
            <p:nvPr/>
          </p:nvCxnSpPr>
          <p:spPr>
            <a:xfrm>
              <a:off x="575736" y="4822890"/>
              <a:ext cx="453347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Circle: Hollow 43">
              <a:extLst>
                <a:ext uri="{FF2B5EF4-FFF2-40B4-BE49-F238E27FC236}">
                  <a16:creationId xmlns:a16="http://schemas.microsoft.com/office/drawing/2014/main" id="{AE53146A-3BBD-03BF-F430-A828A32374BA}"/>
                </a:ext>
              </a:extLst>
            </p:cNvPr>
            <p:cNvSpPr/>
            <p:nvPr/>
          </p:nvSpPr>
          <p:spPr>
            <a:xfrm>
              <a:off x="5089972" y="4697141"/>
              <a:ext cx="247924" cy="257386"/>
            </a:xfrm>
            <a:prstGeom prst="don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TextBox 63">
              <a:extLst>
                <a:ext uri="{FF2B5EF4-FFF2-40B4-BE49-F238E27FC236}">
                  <a16:creationId xmlns:a16="http://schemas.microsoft.com/office/drawing/2014/main" id="{4D916D1E-2352-3012-1BDF-98C71E2AE45F}"/>
                </a:ext>
              </a:extLst>
            </p:cNvPr>
            <p:cNvSpPr txBox="1"/>
            <p:nvPr/>
          </p:nvSpPr>
          <p:spPr>
            <a:xfrm>
              <a:off x="2120188" y="2022544"/>
              <a:ext cx="1003986" cy="461665"/>
            </a:xfrm>
            <a:prstGeom prst="rect">
              <a:avLst/>
            </a:prstGeom>
            <a:noFill/>
          </p:spPr>
          <p:txBody>
            <a:bodyPr wrap="square" rtlCol="0">
              <a:spAutoFit/>
            </a:bodyPr>
            <a:lstStyle/>
            <a:p>
              <a:r>
                <a:rPr lang="en-GB" sz="2400"/>
                <a:t>event</a:t>
              </a:r>
            </a:p>
          </p:txBody>
        </p:sp>
        <p:sp>
          <p:nvSpPr>
            <p:cNvPr id="65" name="TextBox 64">
              <a:extLst>
                <a:ext uri="{FF2B5EF4-FFF2-40B4-BE49-F238E27FC236}">
                  <a16:creationId xmlns:a16="http://schemas.microsoft.com/office/drawing/2014/main" id="{D7B19AF3-9214-E2E6-8251-048BB426E043}"/>
                </a:ext>
              </a:extLst>
            </p:cNvPr>
            <p:cNvSpPr txBox="1"/>
            <p:nvPr/>
          </p:nvSpPr>
          <p:spPr>
            <a:xfrm>
              <a:off x="1360170" y="2524951"/>
              <a:ext cx="2520313" cy="461665"/>
            </a:xfrm>
            <a:prstGeom prst="rect">
              <a:avLst/>
            </a:prstGeom>
            <a:noFill/>
          </p:spPr>
          <p:txBody>
            <a:bodyPr wrap="square" rtlCol="0">
              <a:spAutoFit/>
            </a:bodyPr>
            <a:lstStyle/>
            <a:p>
              <a:pPr algn="r"/>
              <a:r>
                <a:rPr lang="en-GB" sz="2400"/>
                <a:t>lost to follow-up</a:t>
              </a:r>
            </a:p>
          </p:txBody>
        </p:sp>
        <p:sp>
          <p:nvSpPr>
            <p:cNvPr id="66" name="TextBox 65">
              <a:extLst>
                <a:ext uri="{FF2B5EF4-FFF2-40B4-BE49-F238E27FC236}">
                  <a16:creationId xmlns:a16="http://schemas.microsoft.com/office/drawing/2014/main" id="{622547E1-A325-9604-A7F2-7A05C14EBE4E}"/>
                </a:ext>
              </a:extLst>
            </p:cNvPr>
            <p:cNvSpPr txBox="1"/>
            <p:nvPr/>
          </p:nvSpPr>
          <p:spPr>
            <a:xfrm>
              <a:off x="2728497" y="4753897"/>
              <a:ext cx="2520313" cy="461665"/>
            </a:xfrm>
            <a:prstGeom prst="rect">
              <a:avLst/>
            </a:prstGeom>
            <a:noFill/>
          </p:spPr>
          <p:txBody>
            <a:bodyPr wrap="square" rtlCol="0">
              <a:spAutoFit/>
            </a:bodyPr>
            <a:lstStyle/>
            <a:p>
              <a:pPr algn="r"/>
              <a:r>
                <a:rPr lang="en-GB" sz="2400"/>
                <a:t>end of follow-up</a:t>
              </a:r>
            </a:p>
          </p:txBody>
        </p:sp>
        <p:sp>
          <p:nvSpPr>
            <p:cNvPr id="68" name="TextBox 67">
              <a:extLst>
                <a:ext uri="{FF2B5EF4-FFF2-40B4-BE49-F238E27FC236}">
                  <a16:creationId xmlns:a16="http://schemas.microsoft.com/office/drawing/2014/main" id="{8B526C51-9783-0A4B-A2D1-96410329B05B}"/>
                </a:ext>
              </a:extLst>
            </p:cNvPr>
            <p:cNvSpPr txBox="1"/>
            <p:nvPr/>
          </p:nvSpPr>
          <p:spPr>
            <a:xfrm>
              <a:off x="625377" y="4756599"/>
              <a:ext cx="1313077" cy="461665"/>
            </a:xfrm>
            <a:prstGeom prst="rect">
              <a:avLst/>
            </a:prstGeom>
            <a:noFill/>
          </p:spPr>
          <p:txBody>
            <a:bodyPr wrap="square" rtlCol="0">
              <a:spAutoFit/>
            </a:bodyPr>
            <a:lstStyle/>
            <a:p>
              <a:r>
                <a:rPr lang="en-GB" sz="2400"/>
                <a:t>time </a:t>
              </a:r>
              <a:r>
                <a:rPr lang="en-GB" sz="2400">
                  <a:sym typeface="Wingdings" panose="05000000000000000000" pitchFamily="2" charset="2"/>
                </a:rPr>
                <a:t></a:t>
              </a:r>
              <a:endParaRPr lang="en-GB" sz="2400"/>
            </a:p>
          </p:txBody>
        </p:sp>
      </p:grpSp>
      <p:cxnSp>
        <p:nvCxnSpPr>
          <p:cNvPr id="3" name="Straight Connector 2">
            <a:extLst>
              <a:ext uri="{FF2B5EF4-FFF2-40B4-BE49-F238E27FC236}">
                <a16:creationId xmlns:a16="http://schemas.microsoft.com/office/drawing/2014/main" id="{514626D3-FDAA-7037-552A-27FB9ABE8DB5}"/>
              </a:ext>
            </a:extLst>
          </p:cNvPr>
          <p:cNvCxnSpPr>
            <a:cxnSpLocks/>
            <a:stCxn id="36" idx="6"/>
          </p:cNvCxnSpPr>
          <p:nvPr/>
        </p:nvCxnSpPr>
        <p:spPr>
          <a:xfrm>
            <a:off x="3988654" y="2584354"/>
            <a:ext cx="1260156" cy="102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032DC2F-A802-4414-2561-51F53183797E}"/>
              </a:ext>
            </a:extLst>
          </p:cNvPr>
          <p:cNvCxnSpPr>
            <a:cxnSpLocks/>
          </p:cNvCxnSpPr>
          <p:nvPr/>
        </p:nvCxnSpPr>
        <p:spPr>
          <a:xfrm>
            <a:off x="5283439" y="2585374"/>
            <a:ext cx="2336561" cy="0"/>
          </a:xfrm>
          <a:prstGeom prst="line">
            <a:avLst/>
          </a:prstGeom>
          <a:ln w="76200">
            <a:solidFill>
              <a:schemeClr val="accent3">
                <a:lumMod val="75000"/>
              </a:schemeClr>
            </a:solidFill>
            <a:prstDash val="dash"/>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EAF0B35-48C4-2F6A-87BE-8682096B9C04}"/>
              </a:ext>
            </a:extLst>
          </p:cNvPr>
          <p:cNvCxnSpPr>
            <a:cxnSpLocks/>
          </p:cNvCxnSpPr>
          <p:nvPr/>
        </p:nvCxnSpPr>
        <p:spPr>
          <a:xfrm>
            <a:off x="5283439" y="3773174"/>
            <a:ext cx="2336561" cy="0"/>
          </a:xfrm>
          <a:prstGeom prst="line">
            <a:avLst/>
          </a:prstGeom>
          <a:ln w="76200">
            <a:solidFill>
              <a:schemeClr val="accent3">
                <a:lumMod val="75000"/>
              </a:schemeClr>
            </a:solidFill>
            <a:prstDash val="dash"/>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E56F72A-5B9E-2A39-817F-BB359BBDE35A}"/>
              </a:ext>
            </a:extLst>
          </p:cNvPr>
          <p:cNvCxnSpPr>
            <a:cxnSpLocks/>
          </p:cNvCxnSpPr>
          <p:nvPr/>
        </p:nvCxnSpPr>
        <p:spPr>
          <a:xfrm>
            <a:off x="5283439" y="4303384"/>
            <a:ext cx="2336561" cy="0"/>
          </a:xfrm>
          <a:prstGeom prst="line">
            <a:avLst/>
          </a:prstGeom>
          <a:ln w="76200">
            <a:solidFill>
              <a:schemeClr val="accent3">
                <a:lumMod val="75000"/>
              </a:schemeClr>
            </a:solidFill>
            <a:prstDash val="dash"/>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265038C-D3D0-4652-1A83-C0BED5887BE5}"/>
              </a:ext>
            </a:extLst>
          </p:cNvPr>
          <p:cNvCxnSpPr>
            <a:cxnSpLocks/>
          </p:cNvCxnSpPr>
          <p:nvPr/>
        </p:nvCxnSpPr>
        <p:spPr>
          <a:xfrm>
            <a:off x="5283439" y="4815531"/>
            <a:ext cx="2336561" cy="0"/>
          </a:xfrm>
          <a:prstGeom prst="line">
            <a:avLst/>
          </a:prstGeom>
          <a:ln w="76200">
            <a:solidFill>
              <a:schemeClr val="accent3">
                <a:lumMod val="75000"/>
              </a:schemeClr>
            </a:solidFill>
            <a:prstDash val="dash"/>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F9CC7F-04B9-F68E-FE2F-54C086A17C46}"/>
              </a:ext>
            </a:extLst>
          </p:cNvPr>
          <p:cNvSpPr txBox="1"/>
          <p:nvPr/>
        </p:nvSpPr>
        <p:spPr>
          <a:xfrm>
            <a:off x="8400328" y="4933922"/>
            <a:ext cx="3065632" cy="1200329"/>
          </a:xfrm>
          <a:prstGeom prst="rect">
            <a:avLst/>
          </a:prstGeom>
          <a:noFill/>
        </p:spPr>
        <p:txBody>
          <a:bodyPr wrap="square" rtlCol="0">
            <a:spAutoFit/>
          </a:bodyPr>
          <a:lstStyle/>
          <a:p>
            <a:r>
              <a:rPr lang="en-GB" sz="2400" b="1">
                <a:solidFill>
                  <a:schemeClr val="accent3">
                    <a:lumMod val="75000"/>
                  </a:schemeClr>
                </a:solidFill>
              </a:rPr>
              <a:t>Optionally </a:t>
            </a:r>
            <a:r>
              <a:rPr lang="en-GB" sz="2400">
                <a:solidFill>
                  <a:schemeClr val="accent3">
                    <a:lumMod val="75000"/>
                  </a:schemeClr>
                </a:solidFill>
              </a:rPr>
              <a:t>impute events after end of follow-up</a:t>
            </a:r>
          </a:p>
        </p:txBody>
      </p:sp>
    </p:spTree>
    <p:extLst>
      <p:ext uri="{BB962C8B-B14F-4D97-AF65-F5344CB8AC3E}">
        <p14:creationId xmlns:p14="http://schemas.microsoft.com/office/powerpoint/2010/main" val="277178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BBD3B4-4F07-0810-C89D-F302A5AB8882}"/>
              </a:ext>
            </a:extLst>
          </p:cNvPr>
          <p:cNvSpPr>
            <a:spLocks noGrp="1"/>
          </p:cNvSpPr>
          <p:nvPr>
            <p:ph type="title"/>
          </p:nvPr>
        </p:nvSpPr>
        <p:spPr/>
        <p:txBody>
          <a:bodyPr/>
          <a:lstStyle/>
          <a:p>
            <a:r>
              <a:rPr lang="en-GB"/>
              <a:t>Aim 2</a:t>
            </a:r>
          </a:p>
        </p:txBody>
      </p:sp>
      <p:sp>
        <p:nvSpPr>
          <p:cNvPr id="3" name="Slide Number Placeholder 2">
            <a:extLst>
              <a:ext uri="{FF2B5EF4-FFF2-40B4-BE49-F238E27FC236}">
                <a16:creationId xmlns:a16="http://schemas.microsoft.com/office/drawing/2014/main" id="{C23B0DBA-ECF6-D3C3-A30D-88058CD1C4FA}"/>
              </a:ext>
            </a:extLst>
          </p:cNvPr>
          <p:cNvSpPr>
            <a:spLocks noGrp="1"/>
          </p:cNvSpPr>
          <p:nvPr>
            <p:ph type="sldNum" sz="quarter" idx="12"/>
          </p:nvPr>
        </p:nvSpPr>
        <p:spPr/>
        <p:txBody>
          <a:bodyPr/>
          <a:lstStyle/>
          <a:p>
            <a:fld id="{F6B5789B-E694-4680-A2C1-FB39E0578FB7}" type="slidenum">
              <a:rPr lang="en-GB" smtClean="0"/>
              <a:t>7</a:t>
            </a:fld>
            <a:endParaRPr lang="en-GB"/>
          </a:p>
        </p:txBody>
      </p:sp>
      <p:sp>
        <p:nvSpPr>
          <p:cNvPr id="5" name="Text Placeholder 4">
            <a:extLst>
              <a:ext uri="{FF2B5EF4-FFF2-40B4-BE49-F238E27FC236}">
                <a16:creationId xmlns:a16="http://schemas.microsoft.com/office/drawing/2014/main" id="{282884C5-3B24-7693-A1DB-C0CD8B30A119}"/>
              </a:ext>
            </a:extLst>
          </p:cNvPr>
          <p:cNvSpPr>
            <a:spLocks noGrp="1"/>
          </p:cNvSpPr>
          <p:nvPr>
            <p:ph type="body" sz="quarter" idx="13"/>
          </p:nvPr>
        </p:nvSpPr>
        <p:spPr/>
        <p:txBody>
          <a:bodyPr/>
          <a:lstStyle/>
          <a:p>
            <a:r>
              <a:rPr lang="en-GB"/>
              <a:t>The abstract of the RT01 trial (Lancet 2014, described later) said</a:t>
            </a:r>
          </a:p>
          <a:p>
            <a:pPr marL="925513" lvl="3" indent="0">
              <a:buNone/>
            </a:pPr>
            <a:r>
              <a:rPr lang="en-GB"/>
              <a:t>“Biochemical progression or progressive disease occurred in 391 patients (221 [57%] in the control group and 170 [43%] in the escalated-dose group). At 10 years, biochemical progression-free survival was 43% (95% CI 38–48) in the control group and 55% (50–61) in the escalated-dose group (HR 0·69, 95% CI 0·56–0·84; p=0·0003).”</a:t>
            </a:r>
          </a:p>
          <a:p>
            <a:r>
              <a:rPr lang="en-GB"/>
              <a:t>The analysis methods implicitly assumed non-informative censoring </a:t>
            </a:r>
          </a:p>
          <a:p>
            <a:pPr lvl="1"/>
            <a:r>
              <a:rPr lang="en-GB"/>
              <a:t>as do analyses of very many other data sets</a:t>
            </a:r>
          </a:p>
        </p:txBody>
      </p:sp>
      <p:sp>
        <p:nvSpPr>
          <p:cNvPr id="2" name="Rectangle 1">
            <a:extLst>
              <a:ext uri="{FF2B5EF4-FFF2-40B4-BE49-F238E27FC236}">
                <a16:creationId xmlns:a16="http://schemas.microsoft.com/office/drawing/2014/main" id="{89D3D217-E7F9-8BD5-75D9-C95853BDAF50}"/>
              </a:ext>
            </a:extLst>
          </p:cNvPr>
          <p:cNvSpPr/>
          <p:nvPr/>
        </p:nvSpPr>
        <p:spPr>
          <a:xfrm>
            <a:off x="2290209" y="3501008"/>
            <a:ext cx="5544616" cy="432048"/>
          </a:xfrm>
          <a:prstGeom prst="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1F41CC87-7E7A-0ECE-D770-BC840CD1512A}"/>
              </a:ext>
            </a:extLst>
          </p:cNvPr>
          <p:cNvSpPr txBox="1"/>
          <p:nvPr/>
        </p:nvSpPr>
        <p:spPr>
          <a:xfrm>
            <a:off x="4439816" y="5085184"/>
            <a:ext cx="5449230" cy="830997"/>
          </a:xfrm>
          <a:prstGeom prst="rect">
            <a:avLst/>
          </a:prstGeom>
          <a:noFill/>
          <a:ln w="38100">
            <a:solidFill>
              <a:schemeClr val="accent1"/>
            </a:solidFill>
          </a:ln>
        </p:spPr>
        <p:txBody>
          <a:bodyPr wrap="square">
            <a:spAutoFit/>
          </a:bodyPr>
          <a:lstStyle/>
          <a:p>
            <a:pPr algn="ctr"/>
            <a:r>
              <a:rPr lang="en-GB" sz="2400"/>
              <a:t>How robust is this finding to possible informative censoring?</a:t>
            </a:r>
          </a:p>
        </p:txBody>
      </p:sp>
    </p:spTree>
    <p:extLst>
      <p:ext uri="{BB962C8B-B14F-4D97-AF65-F5344CB8AC3E}">
        <p14:creationId xmlns:p14="http://schemas.microsoft.com/office/powerpoint/2010/main" val="399429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2F4E1F-163A-F7A5-CD15-F6AE8B25FDA3}"/>
              </a:ext>
            </a:extLst>
          </p:cNvPr>
          <p:cNvSpPr>
            <a:spLocks noGrp="1"/>
          </p:cNvSpPr>
          <p:nvPr>
            <p:ph type="title"/>
          </p:nvPr>
        </p:nvSpPr>
        <p:spPr/>
        <p:txBody>
          <a:bodyPr/>
          <a:lstStyle/>
          <a:p>
            <a:r>
              <a:rPr lang="en-GB"/>
              <a:t>Model &amp; method</a:t>
            </a:r>
          </a:p>
        </p:txBody>
      </p:sp>
      <p:sp>
        <p:nvSpPr>
          <p:cNvPr id="5" name="Text Placeholder 4">
            <a:extLst>
              <a:ext uri="{FF2B5EF4-FFF2-40B4-BE49-F238E27FC236}">
                <a16:creationId xmlns:a16="http://schemas.microsoft.com/office/drawing/2014/main" id="{2768F43C-832C-E985-ADBC-899C840510C7}"/>
              </a:ext>
            </a:extLst>
          </p:cNvPr>
          <p:cNvSpPr>
            <a:spLocks noGrp="1"/>
          </p:cNvSpPr>
          <p:nvPr>
            <p:ph type="body" idx="1"/>
          </p:nvPr>
        </p:nvSpPr>
        <p:spPr/>
        <p:txBody>
          <a:bodyPr/>
          <a:lstStyle/>
          <a:p>
            <a:endParaRPr lang="en-GB"/>
          </a:p>
        </p:txBody>
      </p:sp>
      <p:sp>
        <p:nvSpPr>
          <p:cNvPr id="3" name="Slide Number Placeholder 2">
            <a:extLst>
              <a:ext uri="{FF2B5EF4-FFF2-40B4-BE49-F238E27FC236}">
                <a16:creationId xmlns:a16="http://schemas.microsoft.com/office/drawing/2014/main" id="{7AF54532-8E15-0297-F7C5-1BD4260E5230}"/>
              </a:ext>
            </a:extLst>
          </p:cNvPr>
          <p:cNvSpPr>
            <a:spLocks noGrp="1"/>
          </p:cNvSpPr>
          <p:nvPr>
            <p:ph type="sldNum" sz="quarter" idx="4294967295"/>
          </p:nvPr>
        </p:nvSpPr>
        <p:spPr>
          <a:xfrm>
            <a:off x="8994775" y="6356350"/>
            <a:ext cx="3197225" cy="365125"/>
          </a:xfrm>
        </p:spPr>
        <p:txBody>
          <a:bodyPr/>
          <a:lstStyle/>
          <a:p>
            <a:fld id="{F6B5789B-E694-4680-A2C1-FB39E0578FB7}" type="slidenum">
              <a:rPr lang="en-GB" smtClean="0"/>
              <a:t>8</a:t>
            </a:fld>
            <a:endParaRPr lang="en-GB"/>
          </a:p>
        </p:txBody>
      </p:sp>
    </p:spTree>
    <p:extLst>
      <p:ext uri="{BB962C8B-B14F-4D97-AF65-F5344CB8AC3E}">
        <p14:creationId xmlns:p14="http://schemas.microsoft.com/office/powerpoint/2010/main" val="344892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D4D83-1294-BEF8-ECEB-7D4633A92A9D}"/>
              </a:ext>
            </a:extLst>
          </p:cNvPr>
          <p:cNvSpPr>
            <a:spLocks noGrp="1"/>
          </p:cNvSpPr>
          <p:nvPr>
            <p:ph type="title"/>
          </p:nvPr>
        </p:nvSpPr>
        <p:spPr/>
        <p:txBody>
          <a:bodyPr/>
          <a:lstStyle/>
          <a:p>
            <a:r>
              <a:rPr lang="en-GB"/>
              <a:t>Simulating survival data after censoring</a:t>
            </a:r>
          </a:p>
        </p:txBody>
      </p:sp>
      <p:sp>
        <p:nvSpPr>
          <p:cNvPr id="3" name="Slide Number Placeholder 2">
            <a:extLst>
              <a:ext uri="{FF2B5EF4-FFF2-40B4-BE49-F238E27FC236}">
                <a16:creationId xmlns:a16="http://schemas.microsoft.com/office/drawing/2014/main" id="{56983FF6-AA39-9A81-80C6-27B58EBA6831}"/>
              </a:ext>
            </a:extLst>
          </p:cNvPr>
          <p:cNvSpPr>
            <a:spLocks noGrp="1"/>
          </p:cNvSpPr>
          <p:nvPr>
            <p:ph type="sldNum" sz="quarter" idx="12"/>
          </p:nvPr>
        </p:nvSpPr>
        <p:spPr/>
        <p:txBody>
          <a:bodyPr/>
          <a:lstStyle/>
          <a:p>
            <a:fld id="{F6B5789B-E694-4680-A2C1-FB39E0578FB7}" type="slidenum">
              <a:rPr lang="en-GB" smtClean="0"/>
              <a:t>9</a:t>
            </a:fld>
            <a:endParaRPr lang="en-GB"/>
          </a:p>
        </p:txBody>
      </p:sp>
      <mc:AlternateContent xmlns:mc="http://schemas.openxmlformats.org/markup-compatibility/2006" xmlns:a14="http://schemas.microsoft.com/office/drawing/2010/main">
        <mc:Choice Requires="a14">
          <p:sp>
            <p:nvSpPr>
              <p:cNvPr id="50" name="Content Placeholder 49">
                <a:extLst>
                  <a:ext uri="{FF2B5EF4-FFF2-40B4-BE49-F238E27FC236}">
                    <a16:creationId xmlns:a16="http://schemas.microsoft.com/office/drawing/2014/main" id="{825CE9D5-955A-E51E-37DB-F505A19955D6}"/>
                  </a:ext>
                </a:extLst>
              </p:cNvPr>
              <p:cNvSpPr>
                <a:spLocks noGrp="1"/>
              </p:cNvSpPr>
              <p:nvPr>
                <p:ph type="body" sz="quarter" idx="13"/>
              </p:nvPr>
            </p:nvSpPr>
            <p:spPr/>
            <p:txBody>
              <a:bodyPr/>
              <a:lstStyle/>
              <a:p>
                <a:r>
                  <a:rPr lang="en-GB" dirty="0"/>
                  <a:t>Model for time to event: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h</m:t>
                        </m:r>
                      </m:e>
                      <m:sub>
                        <m:r>
                          <a:rPr lang="en-GB" b="0" i="1" smtClean="0">
                            <a:latin typeface="Cambria Math" panose="02040503050406030204" pitchFamily="18" charset="0"/>
                          </a:rPr>
                          <m:t>𝑖</m:t>
                        </m:r>
                      </m:sub>
                    </m:sSub>
                    <m:d>
                      <m:dPr>
                        <m:ctrlPr>
                          <a:rPr lang="en-GB" b="0" i="1" smtClean="0">
                            <a:latin typeface="Cambria Math" panose="02040503050406030204" pitchFamily="18" charset="0"/>
                          </a:rPr>
                        </m:ctrlPr>
                      </m:dPr>
                      <m:e>
                        <m:r>
                          <a:rPr lang="en-GB" b="0" i="1" smtClean="0">
                            <a:latin typeface="Cambria Math" panose="02040503050406030204" pitchFamily="18" charset="0"/>
                          </a:rPr>
                          <m:t>𝑡</m:t>
                        </m:r>
                      </m:e>
                    </m:d>
                    <m:r>
                      <a:rPr lang="en-GB" b="0" i="1" smtClean="0">
                        <a:latin typeface="Cambria Math" panose="02040503050406030204" pitchFamily="18" charset="0"/>
                      </a:rPr>
                      <m:t>=</m:t>
                    </m:r>
                    <m:d>
                      <m:dPr>
                        <m:begChr m:val="{"/>
                        <m:endChr m:val=""/>
                        <m:ctrlPr>
                          <a:rPr lang="en-GB" b="0" i="1" smtClean="0">
                            <a:latin typeface="Cambria Math" panose="02040503050406030204" pitchFamily="18" charset="0"/>
                          </a:rPr>
                        </m:ctrlPr>
                      </m:dPr>
                      <m:e>
                        <m:m>
                          <m:mPr>
                            <m:mcs>
                              <m:mc>
                                <m:mcPr>
                                  <m:count m:val="2"/>
                                  <m:mcJc m:val="center"/>
                                </m:mcPr>
                              </m:mc>
                            </m:mcs>
                            <m:ctrlPr>
                              <a:rPr lang="en-GB" b="0" i="1" smtClean="0">
                                <a:latin typeface="Cambria Math" panose="02040503050406030204" pitchFamily="18" charset="0"/>
                              </a:rPr>
                            </m:ctrlPr>
                          </m:mPr>
                          <m:mr>
                            <m:e>
                              <m:sSub>
                                <m:sSubPr>
                                  <m:ctrlPr>
                                    <a:rPr lang="en-GB" b="0" i="1">
                                      <a:latin typeface="Cambria Math" panose="02040503050406030204" pitchFamily="18" charset="0"/>
                                    </a:rPr>
                                  </m:ctrlPr>
                                </m:sSubPr>
                                <m:e>
                                  <m:r>
                                    <a:rPr lang="en-GB" b="0" i="1">
                                      <a:latin typeface="Cambria Math" panose="02040503050406030204" pitchFamily="18" charset="0"/>
                                    </a:rPr>
                                    <m:t>h</m:t>
                                  </m:r>
                                </m:e>
                                <m:sub>
                                  <m:r>
                                    <a:rPr lang="en-GB" b="0" i="1">
                                      <a:latin typeface="Cambria Math" panose="02040503050406030204" pitchFamily="18" charset="0"/>
                                    </a:rPr>
                                    <m:t>0</m:t>
                                  </m:r>
                                </m:sub>
                              </m:sSub>
                              <m:d>
                                <m:dPr>
                                  <m:ctrlPr>
                                    <a:rPr lang="en-GB" b="0" i="1">
                                      <a:latin typeface="Cambria Math" panose="02040503050406030204" pitchFamily="18" charset="0"/>
                                    </a:rPr>
                                  </m:ctrlPr>
                                </m:dPr>
                                <m:e>
                                  <m:r>
                                    <a:rPr lang="en-GB" b="0" i="1">
                                      <a:latin typeface="Cambria Math" panose="02040503050406030204" pitchFamily="18" charset="0"/>
                                    </a:rPr>
                                    <m:t>𝑡</m:t>
                                  </m:r>
                                </m:e>
                              </m:d>
                              <m:r>
                                <a:rPr lang="en-GB" b="0" i="1">
                                  <a:latin typeface="Cambria Math" panose="02040503050406030204" pitchFamily="18" charset="0"/>
                                </a:rPr>
                                <m:t>𝑒𝑥𝑝</m:t>
                              </m:r>
                              <m:r>
                                <a:rPr lang="en-GB" b="0" i="1">
                                  <a:latin typeface="Cambria Math" panose="02040503050406030204" pitchFamily="18" charset="0"/>
                                </a:rPr>
                                <m:t>(</m:t>
                              </m:r>
                              <m:r>
                                <a:rPr lang="en-GB" b="0" i="1">
                                  <a:latin typeface="Cambria Math" panose="02040503050406030204" pitchFamily="18" charset="0"/>
                                </a:rPr>
                                <m:t>𝛽</m:t>
                              </m:r>
                              <m:sSub>
                                <m:sSubPr>
                                  <m:ctrlPr>
                                    <a:rPr lang="en-GB" b="0" i="1">
                                      <a:latin typeface="Cambria Math" panose="02040503050406030204" pitchFamily="18" charset="0"/>
                                    </a:rPr>
                                  </m:ctrlPr>
                                </m:sSubPr>
                                <m:e>
                                  <m:r>
                                    <a:rPr lang="en-GB" b="0" i="1">
                                      <a:latin typeface="Cambria Math" panose="02040503050406030204" pitchFamily="18" charset="0"/>
                                    </a:rPr>
                                    <m:t>𝑥</m:t>
                                  </m:r>
                                </m:e>
                                <m:sub>
                                  <m:r>
                                    <a:rPr lang="en-GB" b="0" i="1">
                                      <a:latin typeface="Cambria Math" panose="02040503050406030204" pitchFamily="18" charset="0"/>
                                    </a:rPr>
                                    <m:t>𝑖</m:t>
                                  </m:r>
                                </m:sub>
                              </m:sSub>
                              <m:r>
                                <a:rPr lang="en-GB" b="0" i="1">
                                  <a:latin typeface="Cambria Math" panose="02040503050406030204" pitchFamily="18" charset="0"/>
                                </a:rPr>
                                <m:t>)</m:t>
                              </m:r>
                              <m:r>
                                <m:rPr>
                                  <m:nor/>
                                </m:rPr>
                                <a:rPr lang="en-GB" b="0"/>
                                <m:t> </m:t>
                              </m:r>
                            </m:e>
                            <m:e>
                              <m:r>
                                <a:rPr lang="en-GB" b="0" i="1" smtClean="0">
                                  <a:latin typeface="Cambria Math" panose="02040503050406030204" pitchFamily="18" charset="0"/>
                                </a:rPr>
                                <m:t>𝑡</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𝑐</m:t>
                                  </m:r>
                                </m:e>
                                <m:sub>
                                  <m:r>
                                    <a:rPr lang="en-GB" b="0" i="1" smtClean="0">
                                      <a:latin typeface="Cambria Math" panose="02040503050406030204" pitchFamily="18" charset="0"/>
                                    </a:rPr>
                                    <m:t>𝑖</m:t>
                                  </m:r>
                                </m:sub>
                              </m:sSub>
                            </m:e>
                          </m:mr>
                          <m:mr>
                            <m:e>
                              <m:sSub>
                                <m:sSubPr>
                                  <m:ctrlPr>
                                    <a:rPr lang="en-GB" b="0" i="1">
                                      <a:latin typeface="Cambria Math" panose="02040503050406030204" pitchFamily="18" charset="0"/>
                                    </a:rPr>
                                  </m:ctrlPr>
                                </m:sSubPr>
                                <m:e>
                                  <m:r>
                                    <a:rPr lang="en-GB" b="0" i="1">
                                      <a:latin typeface="Cambria Math" panose="02040503050406030204" pitchFamily="18" charset="0"/>
                                    </a:rPr>
                                    <m:t>h</m:t>
                                  </m:r>
                                </m:e>
                                <m:sub>
                                  <m:r>
                                    <a:rPr lang="en-GB" b="0" i="1">
                                      <a:latin typeface="Cambria Math" panose="02040503050406030204" pitchFamily="18" charset="0"/>
                                    </a:rPr>
                                    <m:t>0</m:t>
                                  </m:r>
                                </m:sub>
                              </m:sSub>
                              <m:d>
                                <m:dPr>
                                  <m:ctrlPr>
                                    <a:rPr lang="en-GB" b="0" i="1">
                                      <a:latin typeface="Cambria Math" panose="02040503050406030204" pitchFamily="18" charset="0"/>
                                    </a:rPr>
                                  </m:ctrlPr>
                                </m:dPr>
                                <m:e>
                                  <m:r>
                                    <a:rPr lang="en-GB" b="0" i="1">
                                      <a:latin typeface="Cambria Math" panose="02040503050406030204" pitchFamily="18" charset="0"/>
                                    </a:rPr>
                                    <m:t>𝑡</m:t>
                                  </m:r>
                                </m:e>
                              </m:d>
                              <m:r>
                                <a:rPr lang="en-GB" b="0" i="1">
                                  <a:latin typeface="Cambria Math" panose="02040503050406030204" pitchFamily="18" charset="0"/>
                                </a:rPr>
                                <m:t>𝑒𝑥𝑝</m:t>
                              </m:r>
                              <m:r>
                                <a:rPr lang="en-GB" b="0" i="1">
                                  <a:latin typeface="Cambria Math" panose="02040503050406030204" pitchFamily="18" charset="0"/>
                                </a:rPr>
                                <m:t>(</m:t>
                              </m:r>
                              <m:r>
                                <a:rPr lang="en-GB" b="0" i="1">
                                  <a:latin typeface="Cambria Math" panose="02040503050406030204" pitchFamily="18" charset="0"/>
                                </a:rPr>
                                <m:t>𝛽</m:t>
                              </m:r>
                              <m:sSub>
                                <m:sSubPr>
                                  <m:ctrlPr>
                                    <a:rPr lang="en-GB" b="0" i="1">
                                      <a:latin typeface="Cambria Math" panose="02040503050406030204" pitchFamily="18" charset="0"/>
                                    </a:rPr>
                                  </m:ctrlPr>
                                </m:sSubPr>
                                <m:e>
                                  <m:r>
                                    <a:rPr lang="en-GB" b="0" i="1">
                                      <a:latin typeface="Cambria Math" panose="02040503050406030204" pitchFamily="18" charset="0"/>
                                    </a:rPr>
                                    <m:t>𝑥</m:t>
                                  </m:r>
                                </m:e>
                                <m:sub>
                                  <m:r>
                                    <a:rPr lang="en-GB" b="0" i="1">
                                      <a:latin typeface="Cambria Math" panose="02040503050406030204" pitchFamily="18" charset="0"/>
                                    </a:rPr>
                                    <m:t>𝑖</m:t>
                                  </m:r>
                                </m:sub>
                              </m:sSub>
                              <m:r>
                                <a:rPr lang="en-GB" b="0" i="1">
                                  <a:latin typeface="Cambria Math" panose="02040503050406030204" pitchFamily="18" charset="0"/>
                                </a:rPr>
                                <m:t>+</m:t>
                              </m:r>
                              <m:sSub>
                                <m:sSubPr>
                                  <m:ctrlPr>
                                    <a:rPr lang="en-GB" b="0" i="1">
                                      <a:latin typeface="Cambria Math" panose="02040503050406030204" pitchFamily="18" charset="0"/>
                                    </a:rPr>
                                  </m:ctrlPr>
                                </m:sSubPr>
                                <m:e>
                                  <m:r>
                                    <a:rPr lang="en-GB" b="0" i="1">
                                      <a:latin typeface="Cambria Math" panose="02040503050406030204" pitchFamily="18" charset="0"/>
                                    </a:rPr>
                                    <m:t>𝛾</m:t>
                                  </m:r>
                                </m:e>
                                <m:sub>
                                  <m:r>
                                    <a:rPr lang="en-GB" b="0" i="1">
                                      <a:latin typeface="Cambria Math" panose="02040503050406030204" pitchFamily="18" charset="0"/>
                                    </a:rPr>
                                    <m:t>𝑖</m:t>
                                  </m:r>
                                </m:sub>
                              </m:sSub>
                              <m:r>
                                <a:rPr lang="en-GB" b="0" i="1">
                                  <a:latin typeface="Cambria Math" panose="02040503050406030204" pitchFamily="18" charset="0"/>
                                </a:rPr>
                                <m:t>)</m:t>
                              </m:r>
                              <m:r>
                                <m:rPr>
                                  <m:nor/>
                                </m:rPr>
                                <a:rPr lang="en-GB" b="0"/>
                                <m:t> </m:t>
                              </m:r>
                            </m:e>
                            <m:e>
                              <m:r>
                                <a:rPr lang="en-GB" b="0" i="1" smtClean="0">
                                  <a:latin typeface="Cambria Math" panose="02040503050406030204" pitchFamily="18" charset="0"/>
                                </a:rPr>
                                <m:t>𝑡</m:t>
                              </m:r>
                              <m:r>
                                <a:rPr lang="en-GB" b="0" i="1" smtClean="0">
                                  <a:latin typeface="Cambria Math" panose="02040503050406030204" pitchFamily="18" charset="0"/>
                                </a:rPr>
                                <m:t>&gt;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𝑐</m:t>
                                  </m:r>
                                </m:e>
                                <m:sub>
                                  <m:r>
                                    <a:rPr lang="en-GB" b="0" i="1" smtClean="0">
                                      <a:latin typeface="Cambria Math" panose="02040503050406030204" pitchFamily="18" charset="0"/>
                                    </a:rPr>
                                    <m:t>𝑖</m:t>
                                  </m:r>
                                </m:sub>
                              </m:sSub>
                            </m:e>
                          </m:mr>
                        </m:m>
                      </m:e>
                    </m:d>
                  </m:oMath>
                </a14:m>
                <a:endParaRPr lang="en-GB" b="0" dirty="0"/>
              </a:p>
              <a:p>
                <a14:m>
                  <m:oMath xmlns:m="http://schemas.openxmlformats.org/officeDocument/2006/math">
                    <m:r>
                      <a:rPr lang="en-GB" b="0" i="1" smtClean="0">
                        <a:latin typeface="Cambria Math" panose="02040503050406030204" pitchFamily="18" charset="0"/>
                      </a:rPr>
                      <m:t>𝑡</m:t>
                    </m:r>
                  </m:oMath>
                </a14:m>
                <a:r>
                  <a:rPr lang="en-GB"/>
                  <a:t> is time,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𝑐</m:t>
                        </m:r>
                      </m:e>
                      <m:sub>
                        <m:r>
                          <a:rPr lang="en-GB" b="0" i="1" smtClean="0">
                            <a:latin typeface="Cambria Math" panose="02040503050406030204" pitchFamily="18" charset="0"/>
                          </a:rPr>
                          <m:t>𝑖</m:t>
                        </m:r>
                      </m:sub>
                    </m:sSub>
                  </m:oMath>
                </a14:m>
                <a:r>
                  <a:rPr lang="en-GB"/>
                  <a:t> is censoring time,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𝑥</m:t>
                        </m:r>
                      </m:e>
                      <m:sub>
                        <m:r>
                          <a:rPr lang="en-GB" b="0" i="1" smtClean="0">
                            <a:latin typeface="Cambria Math" panose="02040503050406030204" pitchFamily="18" charset="0"/>
                          </a:rPr>
                          <m:t>𝑖</m:t>
                        </m:r>
                      </m:sub>
                    </m:sSub>
                  </m:oMath>
                </a14:m>
                <a:r>
                  <a:rPr lang="en-GB"/>
                  <a:t> are covariates for person </a:t>
                </a:r>
                <a14:m>
                  <m:oMath xmlns:m="http://schemas.openxmlformats.org/officeDocument/2006/math">
                    <m:r>
                      <a:rPr lang="en-GB" b="0" i="1" smtClean="0">
                        <a:latin typeface="Cambria Math" panose="02040503050406030204" pitchFamily="18" charset="0"/>
                      </a:rPr>
                      <m:t>𝑖</m:t>
                    </m:r>
                  </m:oMath>
                </a14:m>
                <a:endParaRPr lang="en-GB" b="0"/>
              </a:p>
              <a:p>
                <a14:m>
                  <m:oMath xmlns:m="http://schemas.openxmlformats.org/officeDocument/2006/math">
                    <m:sSub>
                      <m:sSubPr>
                        <m:ctrlPr>
                          <a:rPr lang="en-GB" b="0" i="1" smtClean="0">
                            <a:latin typeface="Cambria Math" panose="02040503050406030204" pitchFamily="18" charset="0"/>
                          </a:rPr>
                        </m:ctrlPr>
                      </m:sSubPr>
                      <m:e>
                        <m:r>
                          <a:rPr lang="en-GB" b="0" i="1">
                            <a:latin typeface="Cambria Math" panose="02040503050406030204" pitchFamily="18" charset="0"/>
                          </a:rPr>
                          <m:t>𝛾</m:t>
                        </m:r>
                      </m:e>
                      <m:sub>
                        <m:r>
                          <a:rPr lang="en-GB" b="0" i="1">
                            <a:latin typeface="Cambria Math" panose="02040503050406030204" pitchFamily="18" charset="0"/>
                          </a:rPr>
                          <m:t>𝑖</m:t>
                        </m:r>
                      </m:sub>
                    </m:sSub>
                  </m:oMath>
                </a14:m>
                <a:r>
                  <a:rPr lang="en-GB" b="0" dirty="0"/>
                  <a:t> </a:t>
                </a:r>
                <a:r>
                  <a:rPr lang="en-GB" dirty="0"/>
                  <a:t>is </a:t>
                </a:r>
                <a:r>
                  <a:rPr lang="en-GB"/>
                  <a:t>the (possibly personalised) log hazard </a:t>
                </a:r>
                <a:r>
                  <a:rPr lang="en-GB" dirty="0"/>
                  <a:t>ratio for events in censored individuals, compared with similar individuals who are uncensored</a:t>
                </a:r>
              </a:p>
              <a:p>
                <a:r>
                  <a:rPr lang="en-GB" dirty="0"/>
                  <a:t>Non-informative censoring: </a:t>
                </a:r>
                <a14:m>
                  <m:oMath xmlns:m="http://schemas.openxmlformats.org/officeDocument/2006/math">
                    <m:sSub>
                      <m:sSubPr>
                        <m:ctrlPr>
                          <a:rPr lang="en-GB" b="0" i="1" smtClean="0">
                            <a:latin typeface="Cambria Math" panose="02040503050406030204" pitchFamily="18" charset="0"/>
                          </a:rPr>
                        </m:ctrlPr>
                      </m:sSubPr>
                      <m:e>
                        <m:r>
                          <a:rPr lang="en-GB" b="0" i="1">
                            <a:latin typeface="Cambria Math" panose="02040503050406030204" pitchFamily="18" charset="0"/>
                          </a:rPr>
                          <m:t>𝛾</m:t>
                        </m:r>
                      </m:e>
                      <m:sub>
                        <m:r>
                          <a:rPr lang="en-GB" b="0" i="1">
                            <a:latin typeface="Cambria Math" panose="02040503050406030204" pitchFamily="18" charset="0"/>
                          </a:rPr>
                          <m:t>𝑖</m:t>
                        </m:r>
                      </m:sub>
                    </m:sSub>
                    <m:r>
                      <a:rPr lang="en-GB" b="0" i="1" smtClean="0">
                        <a:latin typeface="Cambria Math" panose="02040503050406030204" pitchFamily="18" charset="0"/>
                      </a:rPr>
                      <m:t>=0</m:t>
                    </m:r>
                  </m:oMath>
                </a14:m>
                <a:r>
                  <a:rPr lang="en-GB" b="0" dirty="0"/>
                  <a:t> </a:t>
                </a:r>
                <a:r>
                  <a:rPr lang="en-GB"/>
                  <a:t>for all </a:t>
                </a:r>
                <a14:m>
                  <m:oMath xmlns:m="http://schemas.openxmlformats.org/officeDocument/2006/math">
                    <m:r>
                      <a:rPr lang="en-GB" b="0" i="1" smtClean="0">
                        <a:latin typeface="Cambria Math" panose="02040503050406030204" pitchFamily="18" charset="0"/>
                      </a:rPr>
                      <m:t>𝑖</m:t>
                    </m:r>
                  </m:oMath>
                </a14:m>
                <a:endParaRPr lang="en-GB" b="0" dirty="0"/>
              </a:p>
              <a:p>
                <a14:m>
                  <m:oMath xmlns:m="http://schemas.openxmlformats.org/officeDocument/2006/math">
                    <m:r>
                      <a:rPr lang="en-GB" b="0" i="1" smtClean="0">
                        <a:latin typeface="Cambria Math" panose="02040503050406030204" pitchFamily="18" charset="0"/>
                      </a:rPr>
                      <m:t>𝑒𝑥𝑝</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a:latin typeface="Cambria Math" panose="02040503050406030204" pitchFamily="18" charset="0"/>
                          </a:rPr>
                          <m:t>𝛾</m:t>
                        </m:r>
                      </m:e>
                      <m:sub>
                        <m:r>
                          <a:rPr lang="en-GB" b="0" i="1">
                            <a:latin typeface="Cambria Math" panose="02040503050406030204" pitchFamily="18" charset="0"/>
                          </a:rPr>
                          <m:t>𝑖</m:t>
                        </m:r>
                      </m:sub>
                    </m:sSub>
                    <m:r>
                      <a:rPr lang="en-GB" b="0" i="1" smtClean="0">
                        <a:latin typeface="Cambria Math" panose="02040503050406030204" pitchFamily="18" charset="0"/>
                      </a:rPr>
                      <m:t>)</m:t>
                    </m:r>
                  </m:oMath>
                </a14:m>
                <a:r>
                  <a:rPr lang="en-GB" b="0" dirty="0"/>
                  <a:t> </a:t>
                </a:r>
                <a:r>
                  <a:rPr lang="en-GB" dirty="0"/>
                  <a:t>is the informative censoring hazard ratio (ICHR)</a:t>
                </a:r>
              </a:p>
              <a:p>
                <a:pPr lvl="1"/>
                <a:r>
                  <a:rPr lang="en-GB" dirty="0" err="1"/>
                  <a:t>cf</a:t>
                </a:r>
                <a:r>
                  <a:rPr lang="en-GB" dirty="0"/>
                  <a:t> informative missing odds ratio (IMOR) for binary data, etc.</a:t>
                </a:r>
              </a:p>
              <a:p>
                <a:pPr lvl="1"/>
                <a14:m>
                  <m:oMath xmlns:m="http://schemas.openxmlformats.org/officeDocument/2006/math">
                    <m:sSub>
                      <m:sSubPr>
                        <m:ctrlPr>
                          <a:rPr lang="en-GB" i="1" smtClean="0">
                            <a:latin typeface="Cambria Math" panose="02040503050406030204" pitchFamily="18" charset="0"/>
                          </a:rPr>
                        </m:ctrlPr>
                      </m:sSubPr>
                      <m:e>
                        <m:r>
                          <a:rPr lang="en-GB" b="0" i="1">
                            <a:latin typeface="Cambria Math" panose="02040503050406030204" pitchFamily="18" charset="0"/>
                          </a:rPr>
                          <m:t>𝛾</m:t>
                        </m:r>
                      </m:e>
                      <m:sub>
                        <m:r>
                          <a:rPr lang="en-GB" b="0" i="1">
                            <a:latin typeface="Cambria Math" panose="02040503050406030204" pitchFamily="18" charset="0"/>
                          </a:rPr>
                          <m:t>𝑖</m:t>
                        </m:r>
                      </m:sub>
                    </m:sSub>
                  </m:oMath>
                </a14:m>
                <a:r>
                  <a:rPr lang="en-GB" dirty="0"/>
                  <a:t> is the </a:t>
                </a:r>
                <a:r>
                  <a:rPr lang="en-GB"/>
                  <a:t>log ICHR</a:t>
                </a:r>
                <a:endParaRPr lang="en-GB" dirty="0"/>
              </a:p>
            </p:txBody>
          </p:sp>
        </mc:Choice>
        <mc:Fallback xmlns="">
          <p:sp>
            <p:nvSpPr>
              <p:cNvPr id="50" name="Content Placeholder 49">
                <a:extLst>
                  <a:ext uri="{FF2B5EF4-FFF2-40B4-BE49-F238E27FC236}">
                    <a16:creationId xmlns:a16="http://schemas.microsoft.com/office/drawing/2014/main" id="{825CE9D5-955A-E51E-37DB-F505A19955D6}"/>
                  </a:ext>
                </a:extLst>
              </p:cNvPr>
              <p:cNvSpPr>
                <a:spLocks noGrp="1" noRot="1" noChangeAspect="1" noMove="1" noResize="1" noEditPoints="1" noAdjustHandles="1" noChangeArrowheads="1" noChangeShapeType="1" noTextEdit="1"/>
              </p:cNvSpPr>
              <p:nvPr>
                <p:ph type="body" sz="quarter" idx="13"/>
              </p:nvPr>
            </p:nvSpPr>
            <p:spPr>
              <a:blipFill>
                <a:blip r:embed="rId3"/>
                <a:stretch>
                  <a:fillRect l="-697"/>
                </a:stretch>
              </a:blipFill>
            </p:spPr>
            <p:txBody>
              <a:bodyPr/>
              <a:lstStyle/>
              <a:p>
                <a:r>
                  <a:rPr lang="en-GB">
                    <a:noFill/>
                  </a:rPr>
                  <a:t> </a:t>
                </a:r>
              </a:p>
            </p:txBody>
          </p:sp>
        </mc:Fallback>
      </mc:AlternateContent>
    </p:spTree>
    <p:extLst>
      <p:ext uri="{BB962C8B-B14F-4D97-AF65-F5344CB8AC3E}">
        <p14:creationId xmlns:p14="http://schemas.microsoft.com/office/powerpoint/2010/main" val="1595657954"/>
      </p:ext>
    </p:extLst>
  </p:cSld>
  <p:clrMapOvr>
    <a:masterClrMapping/>
  </p:clrMapOvr>
</p:sld>
</file>

<file path=ppt/theme/theme1.xml><?xml version="1.0" encoding="utf-8"?>
<a:theme xmlns:a="http://schemas.openxmlformats.org/drawingml/2006/main" name="Master-template">
  <a:themeElements>
    <a:clrScheme name="UKRI main palette">
      <a:dk1>
        <a:sysClr val="windowText" lastClr="000000"/>
      </a:dk1>
      <a:lt1>
        <a:sysClr val="window" lastClr="FFFFFF"/>
      </a:lt1>
      <a:dk2>
        <a:srgbClr val="2E2D62"/>
      </a:dk2>
      <a:lt2>
        <a:srgbClr val="E7E6E6"/>
      </a:lt2>
      <a:accent1>
        <a:srgbClr val="22B8D1"/>
      </a:accent1>
      <a:accent2>
        <a:srgbClr val="008AAD"/>
      </a:accent2>
      <a:accent3>
        <a:srgbClr val="FF6900"/>
      </a:accent3>
      <a:accent4>
        <a:srgbClr val="2E2D62"/>
      </a:accent4>
      <a:accent5>
        <a:srgbClr val="676767"/>
      </a:accent5>
      <a:accent6>
        <a:srgbClr val="FFFFFF"/>
      </a:accent6>
      <a:hlink>
        <a:srgbClr val="0563C1"/>
      </a:hlink>
      <a:folHlink>
        <a:srgbClr val="8A1A9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smtClean="0"/>
        </a:defPPr>
      </a:lstStyle>
    </a:txDef>
  </a:objectDefaults>
  <a:extraClrSchemeLst/>
  <a:extLst>
    <a:ext uri="{05A4C25C-085E-4340-85A3-A5531E510DB2}">
      <thm15:themeFamily xmlns:thm15="http://schemas.microsoft.com/office/thememl/2012/main" name="PowerPoint-template_widescreen_MRCCTUatUCL_sep22.potx" id="{48406688-691F-4433-B055-9BB23ADCA105}" vid="{ABB96E4A-A3B6-4154-A1AD-5C9E8F8DAD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Ian_PowerPoint-template_widescreen_MRCCTUatUCL_sep22</Template>
  <TotalTime>1201</TotalTime>
  <Words>2179</Words>
  <Application>Microsoft Office PowerPoint</Application>
  <PresentationFormat>Widescreen</PresentationFormat>
  <Paragraphs>309</Paragraphs>
  <Slides>30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Cambria Math</vt:lpstr>
      <vt:lpstr>Courier New</vt:lpstr>
      <vt:lpstr>Segoe UI</vt:lpstr>
      <vt:lpstr>Master-template</vt:lpstr>
      <vt:lpstr>Multiply imputing informatively censored  time-to-event data</vt:lpstr>
      <vt:lpstr>Plan</vt:lpstr>
      <vt:lpstr>Missing outcomes</vt:lpstr>
      <vt:lpstr>Censored outcomes</vt:lpstr>
      <vt:lpstr>These assumptions are questionable</vt:lpstr>
      <vt:lpstr>Aim 1</vt:lpstr>
      <vt:lpstr>Aim 2</vt:lpstr>
      <vt:lpstr>Model &amp; method</vt:lpstr>
      <vt:lpstr>Simulating survival data after censoring</vt:lpstr>
      <vt:lpstr>Simulating survival data after censoring</vt:lpstr>
      <vt:lpstr>Stata implementation</vt:lpstr>
      <vt:lpstr>stsurvimpute</vt:lpstr>
      <vt:lpstr>Arranging the imputed data (1)</vt:lpstr>
      <vt:lpstr>Arranging the imputed data (2)</vt:lpstr>
      <vt:lpstr>Example</vt:lpstr>
      <vt:lpstr>RT01 trial</vt:lpstr>
      <vt:lpstr>Kaplan-Meier for PFS</vt:lpstr>
      <vt:lpstr>PFS after imputing: γ=0</vt:lpstr>
      <vt:lpstr>PFS after imputing: γ=1</vt:lpstr>
      <vt:lpstr>Code</vt:lpstr>
      <vt:lpstr>Systematic sensitivity analysis: vary γ</vt:lpstr>
      <vt:lpstr>Future work</vt:lpstr>
      <vt:lpstr>Acknowledgements</vt:lpstr>
      <vt:lpstr>Discussion</vt:lpstr>
      <vt:lpstr>Extras</vt:lpstr>
      <vt:lpstr>Simulating survival data</vt:lpstr>
      <vt:lpstr>Simulating survival data</vt:lpstr>
      <vt:lpstr>Simulating survival data after censoring</vt:lpstr>
      <vt:lpstr>The code: stsurvimpute</vt:lpstr>
      <vt:lpstr>Kaplan-Meier for censoring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Multiply imputing informatively censored time-to-event data</dc:title>
  <dc:creator>Ian White</dc:creator>
  <cp:lastModifiedBy>Ian White</cp:lastModifiedBy>
  <cp:revision>17</cp:revision>
  <dcterms:created xsi:type="dcterms:W3CDTF">2023-05-31T12:24:31Z</dcterms:created>
  <dcterms:modified xsi:type="dcterms:W3CDTF">2023-09-06T20:10:21Z</dcterms:modified>
</cp:coreProperties>
</file>